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51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53EA2A-C183-4249-8D00-5C31E731A337}" type="datetimeFigureOut">
              <a:rPr lang="en-US" smtClean="0"/>
              <a:t>1/5/2017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8E7D2-00E9-4CF3-BDD9-0DF2DA1BEDF3}" type="slidenum">
              <a:rPr lang="en-US" smtClean="0"/>
              <a:t>‹#›</a:t>
            </a:fld>
            <a:endParaRPr lang="en-US"/>
          </a:p>
        </p:txBody>
      </p:sp>
    </p:spTree>
    <p:extLst>
      <p:ext uri="{BB962C8B-B14F-4D97-AF65-F5344CB8AC3E}">
        <p14:creationId xmlns:p14="http://schemas.microsoft.com/office/powerpoint/2010/main" val="234201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dc.gov/usc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pbaggott@hematology.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pbaggott@hematology.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cancer.gov/cancertopics/pdq"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AA21451-5B3D-4BA6-A674-E39D0BB1B577}" type="slidenum">
              <a:rPr lang="en-US" altLang="en-US"/>
              <a:pPr/>
              <a:t>2</a:t>
            </a:fld>
            <a:endParaRPr lang="en-US" altLang="en-US"/>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xfrm>
            <a:off x="304800" y="4343400"/>
            <a:ext cx="6096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80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941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94D8084-B9C3-44D2-BA40-31F2F772B517}" type="slidenum">
              <a:rPr lang="en-US" altLang="en-US"/>
              <a:pPr/>
              <a:t>11</a:t>
            </a:fld>
            <a:endParaRPr lang="en-US" altLang="en-US"/>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noChangeArrowheads="1"/>
          </p:cNvSpPr>
          <p:nvPr>
            <p:ph type="body" idx="1"/>
          </p:nvPr>
        </p:nvSpPr>
        <p:spPr bwMode="auto">
          <a:xfrm>
            <a:off x="609600" y="4343400"/>
            <a:ext cx="5867400" cy="4114800"/>
          </a:xfrm>
        </p:spPr>
        <p:txBody>
          <a:bodyPr wrap="square" numCol="1" anchor="t" anchorCtr="0" compatLnSpc="1">
            <a:prstTxWarp prst="textNoShape">
              <a:avLst/>
            </a:prstTxWarp>
            <a:normAutofit/>
          </a:bodyPr>
          <a:lstStyle/>
          <a:p>
            <a:pPr eaLnBrk="1" fontAlgn="auto" hangingPunct="1">
              <a:spcBef>
                <a:spcPct val="0"/>
              </a:spcBef>
              <a:spcAft>
                <a:spcPts val="0"/>
              </a:spcAft>
              <a:defRPr/>
            </a:pP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8994580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Brentuximab</a:t>
            </a:r>
          </a:p>
          <a:p>
            <a:pPr eaLnBrk="1" hangingPunct="1">
              <a:spcBef>
                <a:spcPct val="0"/>
              </a:spcBef>
            </a:pPr>
            <a:r>
              <a:rPr lang="en-US" altLang="en-US" smtClean="0"/>
              <a:t>EBV-CTL</a:t>
            </a:r>
          </a:p>
          <a:p>
            <a:pPr eaLnBrk="1" hangingPunct="1">
              <a:spcBef>
                <a:spcPct val="0"/>
              </a:spcBef>
            </a:pPr>
            <a:r>
              <a:rPr lang="en-US" altLang="en-US" smtClean="0"/>
              <a:t>Rituximab</a:t>
            </a:r>
          </a:p>
          <a:p>
            <a:pPr eaLnBrk="1" hangingPunct="1">
              <a:spcBef>
                <a:spcPct val="0"/>
              </a:spcBef>
            </a:pPr>
            <a:r>
              <a:rPr lang="en-US" altLang="en-US" smtClean="0"/>
              <a:t>Polatuzumab</a:t>
            </a:r>
          </a:p>
          <a:p>
            <a:pPr eaLnBrk="1" hangingPunct="1">
              <a:spcBef>
                <a:spcPct val="0"/>
              </a:spcBef>
            </a:pPr>
            <a:endParaRPr lang="en-US" altLang="en-US" smtClean="0"/>
          </a:p>
          <a:p>
            <a:pPr eaLnBrk="1" hangingPunct="1">
              <a:spcBef>
                <a:spcPct val="0"/>
              </a:spcBef>
            </a:pPr>
            <a:r>
              <a:rPr lang="en-US" altLang="en-US" smtClean="0"/>
              <a:t>Nivolumab, pembrolizumab</a:t>
            </a:r>
          </a:p>
          <a:p>
            <a:pPr eaLnBrk="1" hangingPunct="1">
              <a:spcBef>
                <a:spcPct val="0"/>
              </a:spcBef>
            </a:pPr>
            <a:r>
              <a:rPr lang="en-US" altLang="en-US" smtClean="0"/>
              <a:t>Bortezomib</a:t>
            </a:r>
          </a:p>
          <a:p>
            <a:pPr eaLnBrk="1" hangingPunct="1">
              <a:spcBef>
                <a:spcPct val="0"/>
              </a:spcBef>
            </a:pPr>
            <a:r>
              <a:rPr lang="en-US" altLang="en-US" smtClean="0"/>
              <a:t>HDAC inhibitor</a:t>
            </a:r>
          </a:p>
          <a:p>
            <a:pPr eaLnBrk="1" hangingPunct="1">
              <a:spcBef>
                <a:spcPct val="0"/>
              </a:spcBef>
            </a:pPr>
            <a:r>
              <a:rPr lang="en-US" altLang="en-US" smtClean="0"/>
              <a:t>Bendamustine</a:t>
            </a:r>
          </a:p>
        </p:txBody>
      </p:sp>
    </p:spTree>
    <p:extLst>
      <p:ext uri="{BB962C8B-B14F-4D97-AF65-F5344CB8AC3E}">
        <p14:creationId xmlns:p14="http://schemas.microsoft.com/office/powerpoint/2010/main" val="11150900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2989687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1375072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69BF1460-24BE-4530-91B7-BB30A8A46F1D}" type="slidenum">
              <a:rPr lang="en-US" altLang="en-US" sz="1200"/>
              <a:pPr algn="r" eaLnBrk="1" hangingPunct="1"/>
              <a:t>105</a:t>
            </a:fld>
            <a:endParaRPr lang="en-US" altLang="en-US" sz="1200"/>
          </a:p>
        </p:txBody>
      </p:sp>
      <p:sp>
        <p:nvSpPr>
          <p:cNvPr id="223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Pathology courtesy of Dr Gabriela Gheorghe, MD.</a:t>
            </a:r>
          </a:p>
          <a:p>
            <a:pPr eaLnBrk="1" hangingPunct="1">
              <a:spcBef>
                <a:spcPct val="0"/>
              </a:spcBef>
            </a:pPr>
            <a:r>
              <a:rPr lang="en-US" altLang="en-US" i="1" smtClean="0">
                <a:latin typeface="Arial Narrow" panose="020B0606020202030204" pitchFamily="34" charset="0"/>
              </a:rPr>
              <a:t>Department of Pathology, Medical College of Wisconsin</a:t>
            </a: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29013329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4636246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68356039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1610753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6300405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9935564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711166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5345877-2D48-4E3F-9594-C90803C2B42B}" type="slidenum">
              <a:rPr lang="en-US" altLang="en-US"/>
              <a:pPr/>
              <a:t>12</a:t>
            </a:fld>
            <a:endParaRPr lang="en-US" altLang="en-US"/>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xfrm>
            <a:off x="685800" y="4343400"/>
            <a:ext cx="5791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U.S. Cancer Statistics Working Group. </a:t>
            </a:r>
            <a:r>
              <a:rPr lang="en-US" altLang="en-US" i="1" smtClean="0"/>
              <a:t>United States Cancer Statistics: 1999–2013 Incidence and Mortality Web-based Report</a:t>
            </a:r>
            <a:r>
              <a:rPr lang="en-US" altLang="en-US" smtClean="0"/>
              <a:t>. Atlanta: U.S. Department of Health and Human Services, Centers for Disease Control and Prevention and National Cancer Institute; 2016. Available at: </a:t>
            </a:r>
            <a:r>
              <a:rPr lang="en-US" altLang="en-US" smtClean="0">
                <a:hlinkClick r:id="rId3"/>
              </a:rPr>
              <a:t>www.cdc.gov/uscs</a:t>
            </a:r>
            <a:r>
              <a:rPr lang="en-US" altLang="en-US" smtClean="0"/>
              <a:t>.</a:t>
            </a:r>
          </a:p>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1918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8981E66-5987-409C-804C-8CEFC65783F9}" type="slidenum">
              <a:rPr lang="en-US" altLang="en-US"/>
              <a:pPr/>
              <a:t>13</a:t>
            </a:fld>
            <a:endParaRPr lang="en-US" altLang="en-US"/>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a:xfrm>
            <a:off x="228600" y="4343400"/>
            <a:ext cx="6400800" cy="4572000"/>
          </a:xfrm>
          <a:ln/>
        </p:spPr>
        <p:txBody>
          <a:bodyPr>
            <a:noAutofit/>
          </a:bodyPr>
          <a:lstStyle/>
          <a:p>
            <a:pPr eaLnBrk="1" fontAlgn="auto" hangingPunct="1">
              <a:spcBef>
                <a:spcPct val="0"/>
              </a:spcBef>
              <a:spcAft>
                <a:spcPts val="0"/>
              </a:spcAft>
              <a:defRPr/>
            </a:pPr>
            <a:r>
              <a:rPr lang="en-US" sz="1400" dirty="0" err="1">
                <a:latin typeface="Times New Roman" pitchFamily="18" charset="0"/>
                <a:cs typeface="Times New Roman" pitchFamily="18" charset="0"/>
              </a:rPr>
              <a:t>cHL</a:t>
            </a:r>
            <a:r>
              <a:rPr lang="en-US" sz="1400" dirty="0">
                <a:latin typeface="Times New Roman" pitchFamily="18" charset="0"/>
                <a:cs typeface="Times New Roman" pitchFamily="18" charset="0"/>
              </a:rPr>
              <a:t>:  is probably multiple diseases mediated by </a:t>
            </a:r>
          </a:p>
          <a:p>
            <a:pPr eaLnBrk="1" fontAlgn="auto" hangingPunct="1">
              <a:spcBef>
                <a:spcPct val="0"/>
              </a:spcBef>
              <a:spcAft>
                <a:spcPts val="0"/>
              </a:spcAft>
              <a:buFont typeface="Arial" pitchFamily="34" charset="0"/>
              <a:buChar char="•"/>
              <a:defRPr/>
            </a:pPr>
            <a:r>
              <a:rPr lang="en-US" sz="1400" dirty="0">
                <a:latin typeface="Times New Roman" pitchFamily="18" charset="0"/>
                <a:cs typeface="Times New Roman" pitchFamily="18" charset="0"/>
              </a:rPr>
              <a:t> Genetic susceptibilities		- Immune </a:t>
            </a:r>
            <a:r>
              <a:rPr lang="en-US" sz="1400" dirty="0" err="1">
                <a:latin typeface="Times New Roman" pitchFamily="18" charset="0"/>
                <a:cs typeface="Times New Roman" pitchFamily="18" charset="0"/>
              </a:rPr>
              <a:t>dysregulation</a:t>
            </a:r>
            <a:r>
              <a:rPr lang="en-US" sz="1400" dirty="0">
                <a:latin typeface="Times New Roman" pitchFamily="18" charset="0"/>
                <a:cs typeface="Times New Roman" pitchFamily="18" charset="0"/>
              </a:rPr>
              <a:t> 		 </a:t>
            </a:r>
          </a:p>
          <a:p>
            <a:pPr eaLnBrk="1" fontAlgn="auto" hangingPunct="1">
              <a:spcBef>
                <a:spcPct val="0"/>
              </a:spcBef>
              <a:spcAft>
                <a:spcPts val="0"/>
              </a:spcAft>
              <a:buFont typeface="Arial" pitchFamily="34" charset="0"/>
              <a:buChar char="•"/>
              <a:defRPr/>
            </a:pPr>
            <a:r>
              <a:rPr lang="en-US" sz="1400" dirty="0">
                <a:latin typeface="Times New Roman" pitchFamily="18" charset="0"/>
                <a:cs typeface="Times New Roman" pitchFamily="18" charset="0"/>
              </a:rPr>
              <a:t> Infectious disease: 		- Autoimmunity</a:t>
            </a:r>
          </a:p>
          <a:p>
            <a:pPr marL="342889" indent="-342889" eaLnBrk="1" fontAlgn="auto" hangingPunct="1">
              <a:spcBef>
                <a:spcPct val="20000"/>
              </a:spcBef>
              <a:spcAft>
                <a:spcPts val="0"/>
              </a:spcAft>
              <a:defRPr/>
            </a:pPr>
            <a:endParaRPr lang="en-US" sz="1400" kern="0" dirty="0">
              <a:latin typeface="Times New Roman" pitchFamily="18" charset="0"/>
              <a:cs typeface="Times New Roman" pitchFamily="18" charset="0"/>
            </a:endParaRPr>
          </a:p>
          <a:p>
            <a:pPr marL="342889" indent="-342889" eaLnBrk="1" fontAlgn="auto" hangingPunct="1">
              <a:spcBef>
                <a:spcPct val="20000"/>
              </a:spcBef>
              <a:spcAft>
                <a:spcPts val="0"/>
              </a:spcAft>
              <a:defRPr/>
            </a:pPr>
            <a:r>
              <a:rPr lang="en-US" sz="1400" kern="0" dirty="0">
                <a:latin typeface="Times New Roman" pitchFamily="18" charset="0"/>
                <a:cs typeface="Times New Roman" pitchFamily="18" charset="0"/>
              </a:rPr>
              <a:t>CONTENT OBJECTIVE:  Hodgkin </a:t>
            </a:r>
            <a:r>
              <a:rPr lang="en-US" sz="1400" kern="0" dirty="0" err="1">
                <a:latin typeface="Times New Roman" pitchFamily="18" charset="0"/>
                <a:cs typeface="Times New Roman" pitchFamily="18" charset="0"/>
              </a:rPr>
              <a:t>dx</a:t>
            </a:r>
            <a:r>
              <a:rPr lang="en-US" sz="1400" kern="0" dirty="0">
                <a:latin typeface="Times New Roman" pitchFamily="18" charset="0"/>
                <a:cs typeface="Times New Roman" pitchFamily="18" charset="0"/>
              </a:rPr>
              <a:t> can occur in families</a:t>
            </a:r>
          </a:p>
          <a:p>
            <a:pPr marL="342889" indent="-342889" eaLnBrk="1" fontAlgn="auto" hangingPunct="1">
              <a:spcBef>
                <a:spcPct val="20000"/>
              </a:spcBef>
              <a:spcAft>
                <a:spcPts val="0"/>
              </a:spcAft>
              <a:defRPr/>
            </a:pPr>
            <a:endParaRPr lang="en-US" sz="1400" kern="0" dirty="0">
              <a:latin typeface="Times New Roman" pitchFamily="18" charset="0"/>
              <a:cs typeface="Times New Roman" pitchFamily="18" charset="0"/>
            </a:endParaRPr>
          </a:p>
          <a:p>
            <a:pPr marL="342889" indent="-342889" eaLnBrk="1" fontAlgn="auto" hangingPunct="1">
              <a:spcBef>
                <a:spcPct val="20000"/>
              </a:spcBef>
              <a:spcAft>
                <a:spcPts val="0"/>
              </a:spcAft>
              <a:defRPr/>
            </a:pPr>
            <a:r>
              <a:rPr lang="en-US" sz="1400" b="1" kern="0" dirty="0">
                <a:latin typeface="Times New Roman" pitchFamily="18" charset="0"/>
                <a:cs typeface="Times New Roman" pitchFamily="18" charset="0"/>
              </a:rPr>
              <a:t>Childhood form </a:t>
            </a:r>
            <a:r>
              <a:rPr lang="en-US" sz="1400" kern="0" dirty="0">
                <a:latin typeface="Times New Roman" pitchFamily="18" charset="0"/>
                <a:cs typeface="Times New Roman" pitchFamily="18" charset="0"/>
              </a:rPr>
              <a:t>(Age 0-14):  associated with  </a:t>
            </a:r>
            <a:r>
              <a:rPr lang="en-US" sz="1400" kern="0" dirty="0">
                <a:latin typeface="Times New Roman" pitchFamily="18" charset="0"/>
                <a:cs typeface="Times New Roman" pitchFamily="18" charset="0"/>
                <a:sym typeface="Symbol"/>
              </a:rPr>
              <a:t> socioeconomic status, </a:t>
            </a:r>
            <a:r>
              <a:rPr lang="en-US" sz="1400" kern="0" dirty="0">
                <a:latin typeface="Times New Roman" pitchFamily="18" charset="0"/>
                <a:cs typeface="Times New Roman" pitchFamily="18" charset="0"/>
              </a:rPr>
              <a:t>larger family, </a:t>
            </a:r>
            <a:r>
              <a:rPr lang="en-US" sz="1400" kern="0" dirty="0">
                <a:latin typeface="Times New Roman" pitchFamily="18" charset="0"/>
                <a:cs typeface="Times New Roman" pitchFamily="18" charset="0"/>
                <a:sym typeface="Symbol"/>
              </a:rPr>
              <a:t>early exposure to pathogens (EBV)</a:t>
            </a:r>
          </a:p>
          <a:p>
            <a:pPr marL="342889" indent="-342889" eaLnBrk="1" fontAlgn="auto" hangingPunct="1">
              <a:spcBef>
                <a:spcPct val="20000"/>
              </a:spcBef>
              <a:spcAft>
                <a:spcPts val="0"/>
              </a:spcAft>
              <a:defRPr/>
            </a:pPr>
            <a:r>
              <a:rPr lang="en-US" sz="1400" b="1" dirty="0">
                <a:latin typeface="Times New Roman" pitchFamily="18" charset="0"/>
                <a:cs typeface="Times New Roman" pitchFamily="18" charset="0"/>
              </a:rPr>
              <a:t>Young Adult form </a:t>
            </a:r>
            <a:r>
              <a:rPr lang="en-US" sz="1400" dirty="0">
                <a:latin typeface="Times New Roman" pitchFamily="18" charset="0"/>
                <a:cs typeface="Times New Roman" pitchFamily="18" charset="0"/>
              </a:rPr>
              <a:t>(Age 35-34):  </a:t>
            </a:r>
            <a:r>
              <a:rPr lang="en-US" sz="1400" kern="0" dirty="0">
                <a:latin typeface="Times New Roman" pitchFamily="18" charset="0"/>
                <a:cs typeface="Times New Roman" pitchFamily="18" charset="0"/>
                <a:sym typeface="Symbol"/>
              </a:rPr>
              <a:t>Higher </a:t>
            </a:r>
            <a:r>
              <a:rPr lang="en-US" sz="1400" kern="0" dirty="0">
                <a:latin typeface="Times New Roman" pitchFamily="18" charset="0"/>
                <a:cs typeface="Times New Roman" pitchFamily="18" charset="0"/>
              </a:rPr>
              <a:t>socioeconomic status, late exposure to pathogens.  (</a:t>
            </a:r>
            <a:r>
              <a:rPr lang="en-US" sz="1400" u="sng" kern="0" dirty="0">
                <a:latin typeface="Times New Roman" pitchFamily="18" charset="0"/>
                <a:cs typeface="Times New Roman" pitchFamily="18" charset="0"/>
              </a:rPr>
              <a:t>Protective</a:t>
            </a:r>
            <a:r>
              <a:rPr lang="en-US" sz="1400" kern="0" dirty="0">
                <a:latin typeface="Times New Roman" pitchFamily="18" charset="0"/>
                <a:cs typeface="Times New Roman" pitchFamily="18" charset="0"/>
              </a:rPr>
              <a:t>:  More older siblings, More pre-school infections)</a:t>
            </a:r>
          </a:p>
          <a:p>
            <a:pPr eaLnBrk="1" fontAlgn="auto" hangingPunct="1">
              <a:spcBef>
                <a:spcPts val="0"/>
              </a:spcBef>
              <a:spcAft>
                <a:spcPts val="0"/>
              </a:spcAft>
              <a:defRPr/>
            </a:pPr>
            <a:endParaRPr lang="en-US" dirty="0">
              <a:latin typeface="Times New Roman" pitchFamily="18" charset="0"/>
              <a:cs typeface="Times New Roman" pitchFamily="18" charset="0"/>
            </a:endParaRPr>
          </a:p>
          <a:p>
            <a:pPr eaLnBrk="1" fontAlgn="auto" hangingPunct="1">
              <a:spcBef>
                <a:spcPts val="0"/>
              </a:spcBef>
              <a:spcAft>
                <a:spcPts val="0"/>
              </a:spcAft>
              <a:defRPr/>
            </a:pPr>
            <a:r>
              <a:rPr lang="en-US" dirty="0">
                <a:latin typeface="Times New Roman" pitchFamily="18" charset="0"/>
                <a:cs typeface="Times New Roman" pitchFamily="18" charset="0"/>
              </a:rPr>
              <a:t>Note:  Gender concordance in sibling pairs could be explained by a </a:t>
            </a:r>
            <a:r>
              <a:rPr lang="en-US" dirty="0" err="1">
                <a:latin typeface="Times New Roman" pitchFamily="18" charset="0"/>
                <a:cs typeface="Times New Roman" pitchFamily="18" charset="0"/>
              </a:rPr>
              <a:t>pseudoautosomal</a:t>
            </a:r>
            <a:r>
              <a:rPr lang="en-US" dirty="0">
                <a:latin typeface="Times New Roman" pitchFamily="18" charset="0"/>
                <a:cs typeface="Times New Roman" pitchFamily="18" charset="0"/>
              </a:rPr>
              <a:t> region of the sex chromosomes, potential recessive susceptibility gene on chromosome 4</a:t>
            </a:r>
          </a:p>
          <a:p>
            <a:pPr eaLnBrk="1" fontAlgn="auto" hangingPunct="1">
              <a:spcBef>
                <a:spcPts val="0"/>
              </a:spcBef>
              <a:spcAft>
                <a:spcPts val="0"/>
              </a:spcAft>
              <a:defRPr/>
            </a:pP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Infectious disease:   HIV, EBV </a:t>
            </a:r>
            <a:r>
              <a:rPr lang="en-US" dirty="0">
                <a:latin typeface="Times New Roman" pitchFamily="18" charset="0"/>
                <a:cs typeface="Times New Roman" pitchFamily="18" charset="0"/>
                <a:sym typeface="Wingdings" pitchFamily="2" charset="2"/>
              </a:rPr>
              <a:t> </a:t>
            </a:r>
            <a:r>
              <a:rPr lang="en-US" dirty="0" err="1">
                <a:latin typeface="Times New Roman" pitchFamily="18" charset="0"/>
                <a:cs typeface="Times New Roman" pitchFamily="18" charset="0"/>
                <a:sym typeface="Wingdings" pitchFamily="2" charset="2"/>
              </a:rPr>
              <a:t>cHL</a:t>
            </a:r>
            <a:r>
              <a:rPr lang="en-US" dirty="0">
                <a:latin typeface="Times New Roman" pitchFamily="18" charset="0"/>
                <a:cs typeface="Times New Roman" pitchFamily="18" charset="0"/>
                <a:sym typeface="Wingdings" pitchFamily="2" charset="2"/>
              </a:rPr>
              <a:t> EBV+ (</a:t>
            </a:r>
            <a:r>
              <a:rPr lang="en-US" dirty="0" err="1">
                <a:latin typeface="Times New Roman" pitchFamily="18" charset="0"/>
                <a:cs typeface="Times New Roman" pitchFamily="18" charset="0"/>
                <a:sym typeface="Wingdings" pitchFamily="2" charset="2"/>
              </a:rPr>
              <a:t>clonal</a:t>
            </a:r>
            <a:r>
              <a:rPr lang="en-US" dirty="0">
                <a:latin typeface="Times New Roman" pitchFamily="18" charset="0"/>
                <a:cs typeface="Times New Roman" pitchFamily="18" charset="0"/>
                <a:sym typeface="Wingdings" pitchFamily="2" charset="2"/>
              </a:rPr>
              <a:t>), increased risk in younger children, </a:t>
            </a:r>
            <a:r>
              <a:rPr lang="en-US" dirty="0" err="1">
                <a:latin typeface="Times New Roman" pitchFamily="18" charset="0"/>
                <a:cs typeface="Times New Roman" pitchFamily="18" charset="0"/>
                <a:sym typeface="Wingdings" pitchFamily="2" charset="2"/>
              </a:rPr>
              <a:t>africans</a:t>
            </a:r>
            <a:r>
              <a:rPr lang="en-US" dirty="0">
                <a:latin typeface="Times New Roman" pitchFamily="18" charset="0"/>
                <a:cs typeface="Times New Roman" pitchFamily="18" charset="0"/>
                <a:sym typeface="Wingdings" pitchFamily="2" charset="2"/>
              </a:rPr>
              <a:t>, </a:t>
            </a:r>
            <a:r>
              <a:rPr lang="en-US" dirty="0" err="1">
                <a:latin typeface="Times New Roman" pitchFamily="18" charset="0"/>
                <a:cs typeface="Times New Roman" pitchFamily="18" charset="0"/>
                <a:sym typeface="Wingdings" pitchFamily="2" charset="2"/>
              </a:rPr>
              <a:t>asians</a:t>
            </a:r>
            <a:r>
              <a:rPr lang="en-US" dirty="0">
                <a:latin typeface="Times New Roman" pitchFamily="18" charset="0"/>
                <a:cs typeface="Times New Roman" pitchFamily="18" charset="0"/>
                <a:sym typeface="Wingdings" pitchFamily="2" charset="2"/>
              </a:rPr>
              <a:t>, south </a:t>
            </a:r>
            <a:r>
              <a:rPr lang="en-US" dirty="0" err="1">
                <a:latin typeface="Times New Roman" pitchFamily="18" charset="0"/>
                <a:cs typeface="Times New Roman" pitchFamily="18" charset="0"/>
                <a:sym typeface="Wingdings" pitchFamily="2" charset="2"/>
              </a:rPr>
              <a:t>americans</a:t>
            </a:r>
            <a:r>
              <a:rPr lang="en-US" dirty="0">
                <a:latin typeface="Times New Roman" pitchFamily="18" charset="0"/>
                <a:cs typeface="Times New Roman" pitchFamily="18" charset="0"/>
                <a:sym typeface="Wingdings" pitchFamily="2" charset="2"/>
              </a:rPr>
              <a:t>.  Time 4.1 years</a:t>
            </a: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Autoimmune or Immunodeficiency:  </a:t>
            </a:r>
            <a:r>
              <a:rPr lang="en-US" dirty="0" err="1">
                <a:latin typeface="Times New Roman" pitchFamily="18" charset="0"/>
                <a:cs typeface="Times New Roman" pitchFamily="18" charset="0"/>
              </a:rPr>
              <a:t>sarcoid</a:t>
            </a:r>
            <a:r>
              <a:rPr lang="en-US" dirty="0">
                <a:latin typeface="Times New Roman" pitchFamily="18" charset="0"/>
                <a:cs typeface="Times New Roman" pitchFamily="18" charset="0"/>
              </a:rPr>
              <a:t>, ALPS (51x</a:t>
            </a:r>
            <a:r>
              <a:rPr lang="en-US" dirty="0">
                <a:latin typeface="Times New Roman" pitchFamily="18" charset="0"/>
                <a:cs typeface="Times New Roman" pitchFamily="18" charset="0"/>
                <a:sym typeface="Symbol"/>
              </a:rPr>
              <a:t>risk)</a:t>
            </a:r>
            <a:r>
              <a:rPr lang="en-US" dirty="0">
                <a:latin typeface="Times New Roman" pitchFamily="18" charset="0"/>
                <a:cs typeface="Times New Roman" pitchFamily="18" charset="0"/>
              </a:rPr>
              <a:t> , Ataxia </a:t>
            </a:r>
            <a:r>
              <a:rPr lang="en-US" dirty="0" err="1">
                <a:latin typeface="Times New Roman" pitchFamily="18" charset="0"/>
                <a:cs typeface="Times New Roman" pitchFamily="18" charset="0"/>
              </a:rPr>
              <a:t>telangiectasia</a:t>
            </a: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Genetic susceptibilities:  Twin studies, HLA </a:t>
            </a:r>
            <a:r>
              <a:rPr lang="en-US" dirty="0" err="1">
                <a:latin typeface="Times New Roman" pitchFamily="18" charset="0"/>
                <a:cs typeface="Times New Roman" pitchFamily="18" charset="0"/>
              </a:rPr>
              <a:t>associateions</a:t>
            </a: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Aspirin </a:t>
            </a:r>
            <a:r>
              <a:rPr lang="en-US" dirty="0">
                <a:latin typeface="Times New Roman" pitchFamily="18" charset="0"/>
                <a:cs typeface="Times New Roman" pitchFamily="18" charset="0"/>
                <a:sym typeface="Symbol"/>
              </a:rPr>
              <a:t></a:t>
            </a:r>
            <a:r>
              <a:rPr lang="en-US" dirty="0">
                <a:latin typeface="Times New Roman" pitchFamily="18" charset="0"/>
                <a:cs typeface="Times New Roman" pitchFamily="18" charset="0"/>
                <a:sym typeface="Wingdings" pitchFamily="2" charset="2"/>
              </a:rPr>
              <a:t> </a:t>
            </a:r>
            <a:r>
              <a:rPr lang="en-US" dirty="0">
                <a:latin typeface="Times New Roman" pitchFamily="18" charset="0"/>
                <a:cs typeface="Times New Roman" pitchFamily="18" charset="0"/>
                <a:sym typeface="Symbol"/>
              </a:rPr>
              <a:t>NF-</a:t>
            </a:r>
            <a:r>
              <a:rPr lang="en-US" dirty="0" err="1">
                <a:latin typeface="Times New Roman" pitchFamily="18" charset="0"/>
                <a:cs typeface="Times New Roman" pitchFamily="18" charset="0"/>
                <a:sym typeface="Symbol"/>
              </a:rPr>
              <a:t>kB</a:t>
            </a:r>
            <a:r>
              <a:rPr lang="en-US" dirty="0">
                <a:latin typeface="Times New Roman" pitchFamily="18" charset="0"/>
                <a:cs typeface="Times New Roman" pitchFamily="18" charset="0"/>
                <a:sym typeface="Symbol"/>
              </a:rPr>
              <a:t>,  Hodgkin HRS apoptosis</a:t>
            </a:r>
            <a:endParaRPr lang="en-US" dirty="0">
              <a:latin typeface="Times New Roman" pitchFamily="18" charset="0"/>
              <a:cs typeface="Times New Roman" pitchFamily="18" charset="0"/>
            </a:endParaRPr>
          </a:p>
          <a:p>
            <a:pPr marL="342889" indent="-342889" eaLnBrk="1" fontAlgn="auto" hangingPunct="1">
              <a:spcBef>
                <a:spcPct val="20000"/>
              </a:spcBef>
              <a:spcAft>
                <a:spcPts val="0"/>
              </a:spcAft>
              <a:defRPr/>
            </a:pPr>
            <a:endParaRPr lang="en-US" kern="0" dirty="0">
              <a:latin typeface="Times New Roman" pitchFamily="18" charset="0"/>
              <a:cs typeface="Times New Roman" pitchFamily="18" charset="0"/>
            </a:endParaRPr>
          </a:p>
          <a:p>
            <a:pPr eaLnBrk="1" fontAlgn="auto" hangingPunct="1">
              <a:spcBef>
                <a:spcPts val="0"/>
              </a:spcBef>
              <a:spcAft>
                <a:spcPts val="0"/>
              </a:spcAft>
              <a:defRPr/>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734460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1BB528-0729-406D-8A94-EBA71575F721}" type="slidenum">
              <a:rPr lang="en-US" altLang="en-US"/>
              <a:pPr/>
              <a:t>14</a:t>
            </a:fld>
            <a:endParaRPr lang="en-US" altLang="en-US"/>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a:xfrm>
            <a:off x="228600" y="4343400"/>
            <a:ext cx="6400800" cy="4572000"/>
          </a:xfrm>
          <a:ln/>
        </p:spPr>
        <p:txBody>
          <a:bodyPr>
            <a:noAutofit/>
          </a:bodyPr>
          <a:lstStyle/>
          <a:p>
            <a:pPr eaLnBrk="1" fontAlgn="auto" hangingPunct="1">
              <a:spcBef>
                <a:spcPct val="0"/>
              </a:spcBef>
              <a:spcAft>
                <a:spcPts val="0"/>
              </a:spcAft>
              <a:defRPr/>
            </a:pPr>
            <a:r>
              <a:rPr lang="en-US" sz="1400" dirty="0" err="1">
                <a:latin typeface="Times New Roman" pitchFamily="18" charset="0"/>
                <a:cs typeface="Times New Roman" pitchFamily="18" charset="0"/>
              </a:rPr>
              <a:t>cHL</a:t>
            </a:r>
            <a:r>
              <a:rPr lang="en-US" sz="1400" dirty="0">
                <a:latin typeface="Times New Roman" pitchFamily="18" charset="0"/>
                <a:cs typeface="Times New Roman" pitchFamily="18" charset="0"/>
              </a:rPr>
              <a:t>:  is probably multiple diseases mediated by </a:t>
            </a:r>
          </a:p>
          <a:p>
            <a:pPr eaLnBrk="1" fontAlgn="auto" hangingPunct="1">
              <a:spcBef>
                <a:spcPct val="0"/>
              </a:spcBef>
              <a:spcAft>
                <a:spcPts val="0"/>
              </a:spcAft>
              <a:buFont typeface="Arial" pitchFamily="34" charset="0"/>
              <a:buChar char="•"/>
              <a:defRPr/>
            </a:pPr>
            <a:r>
              <a:rPr lang="en-US" sz="1400" dirty="0">
                <a:latin typeface="Times New Roman" pitchFamily="18" charset="0"/>
                <a:cs typeface="Times New Roman" pitchFamily="18" charset="0"/>
              </a:rPr>
              <a:t> Genetic susceptibilities		- Immune </a:t>
            </a:r>
            <a:r>
              <a:rPr lang="en-US" sz="1400" dirty="0" err="1">
                <a:latin typeface="Times New Roman" pitchFamily="18" charset="0"/>
                <a:cs typeface="Times New Roman" pitchFamily="18" charset="0"/>
              </a:rPr>
              <a:t>dysregulation</a:t>
            </a:r>
            <a:r>
              <a:rPr lang="en-US" sz="1400" dirty="0">
                <a:latin typeface="Times New Roman" pitchFamily="18" charset="0"/>
                <a:cs typeface="Times New Roman" pitchFamily="18" charset="0"/>
              </a:rPr>
              <a:t> 		 </a:t>
            </a:r>
          </a:p>
          <a:p>
            <a:pPr eaLnBrk="1" fontAlgn="auto" hangingPunct="1">
              <a:spcBef>
                <a:spcPct val="0"/>
              </a:spcBef>
              <a:spcAft>
                <a:spcPts val="0"/>
              </a:spcAft>
              <a:buFont typeface="Arial" pitchFamily="34" charset="0"/>
              <a:buChar char="•"/>
              <a:defRPr/>
            </a:pPr>
            <a:r>
              <a:rPr lang="en-US" sz="1400" dirty="0">
                <a:latin typeface="Times New Roman" pitchFamily="18" charset="0"/>
                <a:cs typeface="Times New Roman" pitchFamily="18" charset="0"/>
              </a:rPr>
              <a:t> Infectious disease: 		- Autoimmunity</a:t>
            </a:r>
          </a:p>
          <a:p>
            <a:pPr marL="342889" indent="-342889" eaLnBrk="1" fontAlgn="auto" hangingPunct="1">
              <a:spcBef>
                <a:spcPct val="20000"/>
              </a:spcBef>
              <a:spcAft>
                <a:spcPts val="0"/>
              </a:spcAft>
              <a:defRPr/>
            </a:pPr>
            <a:endParaRPr lang="en-US" sz="1400" kern="0" dirty="0">
              <a:latin typeface="Times New Roman" pitchFamily="18" charset="0"/>
              <a:cs typeface="Times New Roman" pitchFamily="18" charset="0"/>
            </a:endParaRPr>
          </a:p>
          <a:p>
            <a:pPr marL="342889" indent="-342889" eaLnBrk="1" fontAlgn="auto" hangingPunct="1">
              <a:spcBef>
                <a:spcPct val="20000"/>
              </a:spcBef>
              <a:spcAft>
                <a:spcPts val="0"/>
              </a:spcAft>
              <a:defRPr/>
            </a:pPr>
            <a:r>
              <a:rPr lang="en-US" sz="1400" kern="0" dirty="0">
                <a:latin typeface="Times New Roman" pitchFamily="18" charset="0"/>
                <a:cs typeface="Times New Roman" pitchFamily="18" charset="0"/>
              </a:rPr>
              <a:t>CONTENT OBJECTIVE:  Hodgkin </a:t>
            </a:r>
            <a:r>
              <a:rPr lang="en-US" sz="1400" kern="0" dirty="0" err="1">
                <a:latin typeface="Times New Roman" pitchFamily="18" charset="0"/>
                <a:cs typeface="Times New Roman" pitchFamily="18" charset="0"/>
              </a:rPr>
              <a:t>dx</a:t>
            </a:r>
            <a:r>
              <a:rPr lang="en-US" sz="1400" kern="0" dirty="0">
                <a:latin typeface="Times New Roman" pitchFamily="18" charset="0"/>
                <a:cs typeface="Times New Roman" pitchFamily="18" charset="0"/>
              </a:rPr>
              <a:t> can occur in families</a:t>
            </a:r>
          </a:p>
          <a:p>
            <a:pPr marL="342889" indent="-342889" eaLnBrk="1" fontAlgn="auto" hangingPunct="1">
              <a:spcBef>
                <a:spcPct val="20000"/>
              </a:spcBef>
              <a:spcAft>
                <a:spcPts val="0"/>
              </a:spcAft>
              <a:defRPr/>
            </a:pPr>
            <a:endParaRPr lang="en-US" sz="1400" kern="0" dirty="0">
              <a:latin typeface="Times New Roman" pitchFamily="18" charset="0"/>
              <a:cs typeface="Times New Roman" pitchFamily="18" charset="0"/>
            </a:endParaRPr>
          </a:p>
          <a:p>
            <a:pPr marL="342889" indent="-342889" eaLnBrk="1" fontAlgn="auto" hangingPunct="1">
              <a:spcBef>
                <a:spcPct val="20000"/>
              </a:spcBef>
              <a:spcAft>
                <a:spcPts val="0"/>
              </a:spcAft>
              <a:defRPr/>
            </a:pPr>
            <a:r>
              <a:rPr lang="en-US" sz="1400" b="1" kern="0" dirty="0">
                <a:latin typeface="Times New Roman" pitchFamily="18" charset="0"/>
                <a:cs typeface="Times New Roman" pitchFamily="18" charset="0"/>
              </a:rPr>
              <a:t>Childhood form </a:t>
            </a:r>
            <a:r>
              <a:rPr lang="en-US" sz="1400" kern="0" dirty="0">
                <a:latin typeface="Times New Roman" pitchFamily="18" charset="0"/>
                <a:cs typeface="Times New Roman" pitchFamily="18" charset="0"/>
              </a:rPr>
              <a:t>(Age 0-14):  associated with  </a:t>
            </a:r>
            <a:r>
              <a:rPr lang="en-US" sz="1400" kern="0" dirty="0">
                <a:latin typeface="Times New Roman" pitchFamily="18" charset="0"/>
                <a:cs typeface="Times New Roman" pitchFamily="18" charset="0"/>
                <a:sym typeface="Symbol"/>
              </a:rPr>
              <a:t> socioeconomic status, </a:t>
            </a:r>
            <a:r>
              <a:rPr lang="en-US" sz="1400" kern="0" dirty="0">
                <a:latin typeface="Times New Roman" pitchFamily="18" charset="0"/>
                <a:cs typeface="Times New Roman" pitchFamily="18" charset="0"/>
              </a:rPr>
              <a:t>larger family, </a:t>
            </a:r>
            <a:r>
              <a:rPr lang="en-US" sz="1400" kern="0" dirty="0">
                <a:latin typeface="Times New Roman" pitchFamily="18" charset="0"/>
                <a:cs typeface="Times New Roman" pitchFamily="18" charset="0"/>
                <a:sym typeface="Symbol"/>
              </a:rPr>
              <a:t>early exposure to pathogens (EBV)</a:t>
            </a:r>
          </a:p>
          <a:p>
            <a:pPr marL="342889" indent="-342889" eaLnBrk="1" fontAlgn="auto" hangingPunct="1">
              <a:spcBef>
                <a:spcPct val="20000"/>
              </a:spcBef>
              <a:spcAft>
                <a:spcPts val="0"/>
              </a:spcAft>
              <a:defRPr/>
            </a:pPr>
            <a:r>
              <a:rPr lang="en-US" sz="1400" b="1" dirty="0">
                <a:latin typeface="Times New Roman" pitchFamily="18" charset="0"/>
                <a:cs typeface="Times New Roman" pitchFamily="18" charset="0"/>
              </a:rPr>
              <a:t>Young Adult form </a:t>
            </a:r>
            <a:r>
              <a:rPr lang="en-US" sz="1400" dirty="0">
                <a:latin typeface="Times New Roman" pitchFamily="18" charset="0"/>
                <a:cs typeface="Times New Roman" pitchFamily="18" charset="0"/>
              </a:rPr>
              <a:t>(Age 35-34):  </a:t>
            </a:r>
            <a:r>
              <a:rPr lang="en-US" sz="1400" kern="0" dirty="0">
                <a:latin typeface="Times New Roman" pitchFamily="18" charset="0"/>
                <a:cs typeface="Times New Roman" pitchFamily="18" charset="0"/>
                <a:sym typeface="Symbol"/>
              </a:rPr>
              <a:t>Higher </a:t>
            </a:r>
            <a:r>
              <a:rPr lang="en-US" sz="1400" kern="0" dirty="0">
                <a:latin typeface="Times New Roman" pitchFamily="18" charset="0"/>
                <a:cs typeface="Times New Roman" pitchFamily="18" charset="0"/>
              </a:rPr>
              <a:t>socioeconomic status, late exposure to pathogens.  (</a:t>
            </a:r>
            <a:r>
              <a:rPr lang="en-US" sz="1400" u="sng" kern="0" dirty="0">
                <a:latin typeface="Times New Roman" pitchFamily="18" charset="0"/>
                <a:cs typeface="Times New Roman" pitchFamily="18" charset="0"/>
              </a:rPr>
              <a:t>Protective</a:t>
            </a:r>
            <a:r>
              <a:rPr lang="en-US" sz="1400" kern="0" dirty="0">
                <a:latin typeface="Times New Roman" pitchFamily="18" charset="0"/>
                <a:cs typeface="Times New Roman" pitchFamily="18" charset="0"/>
              </a:rPr>
              <a:t>:  More older siblings, More pre-school infections)</a:t>
            </a:r>
          </a:p>
          <a:p>
            <a:pPr eaLnBrk="1" fontAlgn="auto" hangingPunct="1">
              <a:spcBef>
                <a:spcPts val="0"/>
              </a:spcBef>
              <a:spcAft>
                <a:spcPts val="0"/>
              </a:spcAft>
              <a:defRPr/>
            </a:pPr>
            <a:endParaRPr lang="en-US" dirty="0">
              <a:latin typeface="Times New Roman" pitchFamily="18" charset="0"/>
              <a:cs typeface="Times New Roman" pitchFamily="18" charset="0"/>
            </a:endParaRPr>
          </a:p>
          <a:p>
            <a:pPr eaLnBrk="1" fontAlgn="auto" hangingPunct="1">
              <a:spcBef>
                <a:spcPts val="0"/>
              </a:spcBef>
              <a:spcAft>
                <a:spcPts val="0"/>
              </a:spcAft>
              <a:defRPr/>
            </a:pPr>
            <a:r>
              <a:rPr lang="en-US" dirty="0">
                <a:latin typeface="Times New Roman" pitchFamily="18" charset="0"/>
                <a:cs typeface="Times New Roman" pitchFamily="18" charset="0"/>
              </a:rPr>
              <a:t>Note:  Gender concordance in sibling pairs could be explained by a </a:t>
            </a:r>
            <a:r>
              <a:rPr lang="en-US" dirty="0" err="1">
                <a:latin typeface="Times New Roman" pitchFamily="18" charset="0"/>
                <a:cs typeface="Times New Roman" pitchFamily="18" charset="0"/>
              </a:rPr>
              <a:t>pseudoautosomal</a:t>
            </a:r>
            <a:r>
              <a:rPr lang="en-US" dirty="0">
                <a:latin typeface="Times New Roman" pitchFamily="18" charset="0"/>
                <a:cs typeface="Times New Roman" pitchFamily="18" charset="0"/>
              </a:rPr>
              <a:t> region of the sex chromosomes, potential recessive susceptibility gene on chromosome 4</a:t>
            </a:r>
          </a:p>
          <a:p>
            <a:pPr eaLnBrk="1" fontAlgn="auto" hangingPunct="1">
              <a:spcBef>
                <a:spcPts val="0"/>
              </a:spcBef>
              <a:spcAft>
                <a:spcPts val="0"/>
              </a:spcAft>
              <a:defRPr/>
            </a:pP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Infectious disease:   HIV, EBV </a:t>
            </a:r>
            <a:r>
              <a:rPr lang="en-US" dirty="0">
                <a:latin typeface="Times New Roman" pitchFamily="18" charset="0"/>
                <a:cs typeface="Times New Roman" pitchFamily="18" charset="0"/>
                <a:sym typeface="Wingdings" pitchFamily="2" charset="2"/>
              </a:rPr>
              <a:t> </a:t>
            </a:r>
            <a:r>
              <a:rPr lang="en-US" dirty="0" err="1">
                <a:latin typeface="Times New Roman" pitchFamily="18" charset="0"/>
                <a:cs typeface="Times New Roman" pitchFamily="18" charset="0"/>
                <a:sym typeface="Wingdings" pitchFamily="2" charset="2"/>
              </a:rPr>
              <a:t>cHL</a:t>
            </a:r>
            <a:r>
              <a:rPr lang="en-US" dirty="0">
                <a:latin typeface="Times New Roman" pitchFamily="18" charset="0"/>
                <a:cs typeface="Times New Roman" pitchFamily="18" charset="0"/>
                <a:sym typeface="Wingdings" pitchFamily="2" charset="2"/>
              </a:rPr>
              <a:t> EBV+ (</a:t>
            </a:r>
            <a:r>
              <a:rPr lang="en-US" dirty="0" err="1">
                <a:latin typeface="Times New Roman" pitchFamily="18" charset="0"/>
                <a:cs typeface="Times New Roman" pitchFamily="18" charset="0"/>
                <a:sym typeface="Wingdings" pitchFamily="2" charset="2"/>
              </a:rPr>
              <a:t>clonal</a:t>
            </a:r>
            <a:r>
              <a:rPr lang="en-US" dirty="0">
                <a:latin typeface="Times New Roman" pitchFamily="18" charset="0"/>
                <a:cs typeface="Times New Roman" pitchFamily="18" charset="0"/>
                <a:sym typeface="Wingdings" pitchFamily="2" charset="2"/>
              </a:rPr>
              <a:t>), increased risk in younger children, </a:t>
            </a:r>
            <a:r>
              <a:rPr lang="en-US" dirty="0" err="1">
                <a:latin typeface="Times New Roman" pitchFamily="18" charset="0"/>
                <a:cs typeface="Times New Roman" pitchFamily="18" charset="0"/>
                <a:sym typeface="Wingdings" pitchFamily="2" charset="2"/>
              </a:rPr>
              <a:t>africans</a:t>
            </a:r>
            <a:r>
              <a:rPr lang="en-US" dirty="0">
                <a:latin typeface="Times New Roman" pitchFamily="18" charset="0"/>
                <a:cs typeface="Times New Roman" pitchFamily="18" charset="0"/>
                <a:sym typeface="Wingdings" pitchFamily="2" charset="2"/>
              </a:rPr>
              <a:t>, </a:t>
            </a:r>
            <a:r>
              <a:rPr lang="en-US" dirty="0" err="1">
                <a:latin typeface="Times New Roman" pitchFamily="18" charset="0"/>
                <a:cs typeface="Times New Roman" pitchFamily="18" charset="0"/>
                <a:sym typeface="Wingdings" pitchFamily="2" charset="2"/>
              </a:rPr>
              <a:t>asians</a:t>
            </a:r>
            <a:r>
              <a:rPr lang="en-US" dirty="0">
                <a:latin typeface="Times New Roman" pitchFamily="18" charset="0"/>
                <a:cs typeface="Times New Roman" pitchFamily="18" charset="0"/>
                <a:sym typeface="Wingdings" pitchFamily="2" charset="2"/>
              </a:rPr>
              <a:t>, south </a:t>
            </a:r>
            <a:r>
              <a:rPr lang="en-US" dirty="0" err="1">
                <a:latin typeface="Times New Roman" pitchFamily="18" charset="0"/>
                <a:cs typeface="Times New Roman" pitchFamily="18" charset="0"/>
                <a:sym typeface="Wingdings" pitchFamily="2" charset="2"/>
              </a:rPr>
              <a:t>americans</a:t>
            </a:r>
            <a:r>
              <a:rPr lang="en-US" dirty="0">
                <a:latin typeface="Times New Roman" pitchFamily="18" charset="0"/>
                <a:cs typeface="Times New Roman" pitchFamily="18" charset="0"/>
                <a:sym typeface="Wingdings" pitchFamily="2" charset="2"/>
              </a:rPr>
              <a:t>.  Time 4.1 years</a:t>
            </a: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Autoimmune or Immunodeficiency:  </a:t>
            </a:r>
            <a:r>
              <a:rPr lang="en-US" dirty="0" err="1">
                <a:latin typeface="Times New Roman" pitchFamily="18" charset="0"/>
                <a:cs typeface="Times New Roman" pitchFamily="18" charset="0"/>
              </a:rPr>
              <a:t>sarcoid</a:t>
            </a:r>
            <a:r>
              <a:rPr lang="en-US" dirty="0">
                <a:latin typeface="Times New Roman" pitchFamily="18" charset="0"/>
                <a:cs typeface="Times New Roman" pitchFamily="18" charset="0"/>
              </a:rPr>
              <a:t>, ALPS (51x</a:t>
            </a:r>
            <a:r>
              <a:rPr lang="en-US" dirty="0">
                <a:latin typeface="Times New Roman" pitchFamily="18" charset="0"/>
                <a:cs typeface="Times New Roman" pitchFamily="18" charset="0"/>
                <a:sym typeface="Symbol"/>
              </a:rPr>
              <a:t>risk)</a:t>
            </a:r>
            <a:r>
              <a:rPr lang="en-US" dirty="0">
                <a:latin typeface="Times New Roman" pitchFamily="18" charset="0"/>
                <a:cs typeface="Times New Roman" pitchFamily="18" charset="0"/>
              </a:rPr>
              <a:t> , Ataxia </a:t>
            </a:r>
            <a:r>
              <a:rPr lang="en-US" dirty="0" err="1">
                <a:latin typeface="Times New Roman" pitchFamily="18" charset="0"/>
                <a:cs typeface="Times New Roman" pitchFamily="18" charset="0"/>
              </a:rPr>
              <a:t>telangiectasia</a:t>
            </a: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Genetic susceptibilities:  Twin studies, HLA </a:t>
            </a:r>
            <a:r>
              <a:rPr lang="en-US" dirty="0" err="1">
                <a:latin typeface="Times New Roman" pitchFamily="18" charset="0"/>
                <a:cs typeface="Times New Roman" pitchFamily="18" charset="0"/>
              </a:rPr>
              <a:t>associateions</a:t>
            </a: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Aspirin </a:t>
            </a:r>
            <a:r>
              <a:rPr lang="en-US" dirty="0">
                <a:latin typeface="Times New Roman" pitchFamily="18" charset="0"/>
                <a:cs typeface="Times New Roman" pitchFamily="18" charset="0"/>
                <a:sym typeface="Symbol"/>
              </a:rPr>
              <a:t></a:t>
            </a:r>
            <a:r>
              <a:rPr lang="en-US" dirty="0">
                <a:latin typeface="Times New Roman" pitchFamily="18" charset="0"/>
                <a:cs typeface="Times New Roman" pitchFamily="18" charset="0"/>
                <a:sym typeface="Wingdings" pitchFamily="2" charset="2"/>
              </a:rPr>
              <a:t> </a:t>
            </a:r>
            <a:r>
              <a:rPr lang="en-US" dirty="0">
                <a:latin typeface="Times New Roman" pitchFamily="18" charset="0"/>
                <a:cs typeface="Times New Roman" pitchFamily="18" charset="0"/>
                <a:sym typeface="Symbol"/>
              </a:rPr>
              <a:t>NF-</a:t>
            </a:r>
            <a:r>
              <a:rPr lang="en-US" dirty="0" err="1">
                <a:latin typeface="Times New Roman" pitchFamily="18" charset="0"/>
                <a:cs typeface="Times New Roman" pitchFamily="18" charset="0"/>
                <a:sym typeface="Symbol"/>
              </a:rPr>
              <a:t>kB</a:t>
            </a:r>
            <a:r>
              <a:rPr lang="en-US" dirty="0">
                <a:latin typeface="Times New Roman" pitchFamily="18" charset="0"/>
                <a:cs typeface="Times New Roman" pitchFamily="18" charset="0"/>
                <a:sym typeface="Symbol"/>
              </a:rPr>
              <a:t>,  Hodgkin HRS apoptosis</a:t>
            </a:r>
            <a:endParaRPr lang="en-US" dirty="0">
              <a:latin typeface="Times New Roman" pitchFamily="18" charset="0"/>
              <a:cs typeface="Times New Roman" pitchFamily="18" charset="0"/>
            </a:endParaRPr>
          </a:p>
          <a:p>
            <a:pPr marL="342889" indent="-342889" eaLnBrk="1" fontAlgn="auto" hangingPunct="1">
              <a:spcBef>
                <a:spcPct val="20000"/>
              </a:spcBef>
              <a:spcAft>
                <a:spcPts val="0"/>
              </a:spcAft>
              <a:defRPr/>
            </a:pPr>
            <a:endParaRPr lang="en-US" kern="0" dirty="0">
              <a:latin typeface="Times New Roman" pitchFamily="18" charset="0"/>
              <a:cs typeface="Times New Roman" pitchFamily="18" charset="0"/>
            </a:endParaRPr>
          </a:p>
          <a:p>
            <a:pPr eaLnBrk="1" fontAlgn="auto" hangingPunct="1">
              <a:spcBef>
                <a:spcPts val="0"/>
              </a:spcBef>
              <a:spcAft>
                <a:spcPts val="0"/>
              </a:spcAft>
              <a:defRPr/>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0276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02D8B30-0911-4101-BC87-ED7490B1FB8B}" type="slidenum">
              <a:rPr lang="en-US" altLang="en-US"/>
              <a:pPr/>
              <a:t>15</a:t>
            </a:fld>
            <a:endParaRPr lang="en-US" altLang="en-US"/>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a:xfrm>
            <a:off x="228600" y="4343400"/>
            <a:ext cx="6400800" cy="4572000"/>
          </a:xfrm>
          <a:ln/>
        </p:spPr>
        <p:txBody>
          <a:bodyPr>
            <a:noAutofit/>
          </a:bodyPr>
          <a:lstStyle/>
          <a:p>
            <a:pPr eaLnBrk="1" fontAlgn="auto" hangingPunct="1">
              <a:spcBef>
                <a:spcPct val="0"/>
              </a:spcBef>
              <a:spcAft>
                <a:spcPts val="0"/>
              </a:spcAft>
              <a:defRPr/>
            </a:pPr>
            <a:r>
              <a:rPr lang="en-US" sz="1400" dirty="0">
                <a:latin typeface="Times New Roman" pitchFamily="18" charset="0"/>
                <a:cs typeface="Times New Roman" pitchFamily="18" charset="0"/>
              </a:rPr>
              <a:t>cHL:  is probably multiple diseases mediated by </a:t>
            </a:r>
          </a:p>
          <a:p>
            <a:pPr eaLnBrk="1" fontAlgn="auto" hangingPunct="1">
              <a:spcBef>
                <a:spcPct val="0"/>
              </a:spcBef>
              <a:spcAft>
                <a:spcPts val="0"/>
              </a:spcAft>
              <a:buFont typeface="Arial" pitchFamily="34" charset="0"/>
              <a:buChar char="•"/>
              <a:defRPr/>
            </a:pPr>
            <a:r>
              <a:rPr lang="en-US" sz="1400" dirty="0">
                <a:latin typeface="Times New Roman" pitchFamily="18" charset="0"/>
                <a:cs typeface="Times New Roman" pitchFamily="18" charset="0"/>
              </a:rPr>
              <a:t> Genetic susceptibilities		- Immune dysregulation 		 </a:t>
            </a:r>
          </a:p>
          <a:p>
            <a:pPr eaLnBrk="1" fontAlgn="auto" hangingPunct="1">
              <a:spcBef>
                <a:spcPct val="0"/>
              </a:spcBef>
              <a:spcAft>
                <a:spcPts val="0"/>
              </a:spcAft>
              <a:buFont typeface="Arial" pitchFamily="34" charset="0"/>
              <a:buChar char="•"/>
              <a:defRPr/>
            </a:pPr>
            <a:r>
              <a:rPr lang="en-US" sz="1400" dirty="0">
                <a:latin typeface="Times New Roman" pitchFamily="18" charset="0"/>
                <a:cs typeface="Times New Roman" pitchFamily="18" charset="0"/>
              </a:rPr>
              <a:t> Infectious disease: 		- Autoimmunity</a:t>
            </a:r>
          </a:p>
          <a:p>
            <a:pPr marL="342889" indent="-342889" eaLnBrk="1" fontAlgn="auto" hangingPunct="1">
              <a:spcBef>
                <a:spcPct val="20000"/>
              </a:spcBef>
              <a:spcAft>
                <a:spcPts val="0"/>
              </a:spcAft>
              <a:defRPr/>
            </a:pPr>
            <a:endParaRPr lang="en-US" sz="1400" kern="0" dirty="0">
              <a:latin typeface="Times New Roman" pitchFamily="18" charset="0"/>
              <a:cs typeface="Times New Roman" pitchFamily="18" charset="0"/>
            </a:endParaRPr>
          </a:p>
          <a:p>
            <a:pPr marL="342889" indent="-342889" eaLnBrk="1" fontAlgn="auto" hangingPunct="1">
              <a:spcBef>
                <a:spcPct val="20000"/>
              </a:spcBef>
              <a:spcAft>
                <a:spcPts val="0"/>
              </a:spcAft>
              <a:defRPr/>
            </a:pPr>
            <a:r>
              <a:rPr lang="en-US" sz="1400" kern="0" dirty="0">
                <a:latin typeface="Times New Roman" pitchFamily="18" charset="0"/>
                <a:cs typeface="Times New Roman" pitchFamily="18" charset="0"/>
              </a:rPr>
              <a:t>CONTENT OBJECTIVE:  Hodgkin dx can occur in families</a:t>
            </a:r>
          </a:p>
          <a:p>
            <a:pPr marL="342889" indent="-342889" eaLnBrk="1" fontAlgn="auto" hangingPunct="1">
              <a:spcBef>
                <a:spcPct val="20000"/>
              </a:spcBef>
              <a:spcAft>
                <a:spcPts val="0"/>
              </a:spcAft>
              <a:defRPr/>
            </a:pPr>
            <a:endParaRPr lang="en-US" sz="1400" kern="0" dirty="0">
              <a:latin typeface="Times New Roman" pitchFamily="18" charset="0"/>
              <a:cs typeface="Times New Roman" pitchFamily="18" charset="0"/>
            </a:endParaRPr>
          </a:p>
          <a:p>
            <a:pPr marL="342889" indent="-342889" eaLnBrk="1" fontAlgn="auto" hangingPunct="1">
              <a:spcBef>
                <a:spcPct val="20000"/>
              </a:spcBef>
              <a:spcAft>
                <a:spcPts val="0"/>
              </a:spcAft>
              <a:defRPr/>
            </a:pPr>
            <a:r>
              <a:rPr lang="en-US" sz="1400" b="1" kern="0" dirty="0">
                <a:latin typeface="Times New Roman" pitchFamily="18" charset="0"/>
                <a:cs typeface="Times New Roman" pitchFamily="18" charset="0"/>
              </a:rPr>
              <a:t>Childhood form </a:t>
            </a:r>
            <a:r>
              <a:rPr lang="en-US" sz="1400" kern="0" dirty="0">
                <a:latin typeface="Times New Roman" pitchFamily="18" charset="0"/>
                <a:cs typeface="Times New Roman" pitchFamily="18" charset="0"/>
              </a:rPr>
              <a:t>(Age 0-14):  associated with  </a:t>
            </a:r>
            <a:r>
              <a:rPr lang="en-US" sz="1400" kern="0" dirty="0">
                <a:latin typeface="Times New Roman" pitchFamily="18" charset="0"/>
                <a:cs typeface="Times New Roman" pitchFamily="18" charset="0"/>
                <a:sym typeface="Symbol"/>
              </a:rPr>
              <a:t> socioeconomic status, </a:t>
            </a:r>
            <a:r>
              <a:rPr lang="en-US" sz="1400" kern="0" dirty="0">
                <a:latin typeface="Times New Roman" pitchFamily="18" charset="0"/>
                <a:cs typeface="Times New Roman" pitchFamily="18" charset="0"/>
              </a:rPr>
              <a:t>larger family, </a:t>
            </a:r>
            <a:r>
              <a:rPr lang="en-US" sz="1400" kern="0" dirty="0">
                <a:latin typeface="Times New Roman" pitchFamily="18" charset="0"/>
                <a:cs typeface="Times New Roman" pitchFamily="18" charset="0"/>
                <a:sym typeface="Symbol"/>
              </a:rPr>
              <a:t>early exposure to pathogens (EBV)</a:t>
            </a:r>
          </a:p>
          <a:p>
            <a:pPr marL="342889" indent="-342889" eaLnBrk="1" fontAlgn="auto" hangingPunct="1">
              <a:spcBef>
                <a:spcPct val="20000"/>
              </a:spcBef>
              <a:spcAft>
                <a:spcPts val="0"/>
              </a:spcAft>
              <a:defRPr/>
            </a:pPr>
            <a:r>
              <a:rPr lang="en-US" sz="1400" b="1" dirty="0">
                <a:latin typeface="Times New Roman" pitchFamily="18" charset="0"/>
                <a:cs typeface="Times New Roman" pitchFamily="18" charset="0"/>
              </a:rPr>
              <a:t>Young Adult form </a:t>
            </a:r>
            <a:r>
              <a:rPr lang="en-US" sz="1400" dirty="0">
                <a:latin typeface="Times New Roman" pitchFamily="18" charset="0"/>
                <a:cs typeface="Times New Roman" pitchFamily="18" charset="0"/>
              </a:rPr>
              <a:t>(Age 35-34):  </a:t>
            </a:r>
            <a:r>
              <a:rPr lang="en-US" sz="1400" kern="0" dirty="0">
                <a:latin typeface="Times New Roman" pitchFamily="18" charset="0"/>
                <a:cs typeface="Times New Roman" pitchFamily="18" charset="0"/>
                <a:sym typeface="Symbol"/>
              </a:rPr>
              <a:t>Higher </a:t>
            </a:r>
            <a:r>
              <a:rPr lang="en-US" sz="1400" kern="0" dirty="0">
                <a:latin typeface="Times New Roman" pitchFamily="18" charset="0"/>
                <a:cs typeface="Times New Roman" pitchFamily="18" charset="0"/>
              </a:rPr>
              <a:t>socioeconomic status, late exposure to pathogens.  (</a:t>
            </a:r>
            <a:r>
              <a:rPr lang="en-US" sz="1400" u="sng" kern="0" dirty="0">
                <a:latin typeface="Times New Roman" pitchFamily="18" charset="0"/>
                <a:cs typeface="Times New Roman" pitchFamily="18" charset="0"/>
              </a:rPr>
              <a:t>Protective</a:t>
            </a:r>
            <a:r>
              <a:rPr lang="en-US" sz="1400" kern="0" dirty="0">
                <a:latin typeface="Times New Roman" pitchFamily="18" charset="0"/>
                <a:cs typeface="Times New Roman" pitchFamily="18" charset="0"/>
              </a:rPr>
              <a:t>:  More older siblings, More pre-school infections)</a:t>
            </a:r>
          </a:p>
          <a:p>
            <a:pPr eaLnBrk="1" fontAlgn="auto" hangingPunct="1">
              <a:spcBef>
                <a:spcPts val="0"/>
              </a:spcBef>
              <a:spcAft>
                <a:spcPts val="0"/>
              </a:spcAft>
              <a:defRPr/>
            </a:pPr>
            <a:endParaRPr lang="en-US" dirty="0">
              <a:latin typeface="Times New Roman" pitchFamily="18" charset="0"/>
              <a:cs typeface="Times New Roman" pitchFamily="18" charset="0"/>
            </a:endParaRPr>
          </a:p>
          <a:p>
            <a:pPr eaLnBrk="1" fontAlgn="auto" hangingPunct="1">
              <a:spcBef>
                <a:spcPts val="0"/>
              </a:spcBef>
              <a:spcAft>
                <a:spcPts val="0"/>
              </a:spcAft>
              <a:defRPr/>
            </a:pPr>
            <a:r>
              <a:rPr lang="en-US" dirty="0">
                <a:latin typeface="Times New Roman" pitchFamily="18" charset="0"/>
                <a:cs typeface="Times New Roman" pitchFamily="18" charset="0"/>
              </a:rPr>
              <a:t>Note:  Gender concordance in sibling pairs could be explained by a </a:t>
            </a:r>
            <a:r>
              <a:rPr lang="en-US" dirty="0" err="1">
                <a:latin typeface="Times New Roman" pitchFamily="18" charset="0"/>
                <a:cs typeface="Times New Roman" pitchFamily="18" charset="0"/>
              </a:rPr>
              <a:t>pseudoautosomal</a:t>
            </a:r>
            <a:r>
              <a:rPr lang="en-US" dirty="0">
                <a:latin typeface="Times New Roman" pitchFamily="18" charset="0"/>
                <a:cs typeface="Times New Roman" pitchFamily="18" charset="0"/>
              </a:rPr>
              <a:t> region of the sex chromosomes, potential recessive susceptibility gene on chromosome 4</a:t>
            </a:r>
          </a:p>
          <a:p>
            <a:pPr eaLnBrk="1" fontAlgn="auto" hangingPunct="1">
              <a:spcBef>
                <a:spcPts val="0"/>
              </a:spcBef>
              <a:spcAft>
                <a:spcPts val="0"/>
              </a:spcAft>
              <a:defRPr/>
            </a:pP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Infectious disease:   HIV, EBV </a:t>
            </a:r>
            <a:r>
              <a:rPr lang="en-US" dirty="0">
                <a:latin typeface="Times New Roman" pitchFamily="18" charset="0"/>
                <a:cs typeface="Times New Roman" pitchFamily="18" charset="0"/>
                <a:sym typeface="Wingdings" pitchFamily="2" charset="2"/>
              </a:rPr>
              <a:t> </a:t>
            </a:r>
            <a:r>
              <a:rPr lang="en-US" dirty="0" err="1">
                <a:latin typeface="Times New Roman" pitchFamily="18" charset="0"/>
                <a:cs typeface="Times New Roman" pitchFamily="18" charset="0"/>
                <a:sym typeface="Wingdings" pitchFamily="2" charset="2"/>
              </a:rPr>
              <a:t>cHL</a:t>
            </a:r>
            <a:r>
              <a:rPr lang="en-US" dirty="0">
                <a:latin typeface="Times New Roman" pitchFamily="18" charset="0"/>
                <a:cs typeface="Times New Roman" pitchFamily="18" charset="0"/>
                <a:sym typeface="Wingdings" pitchFamily="2" charset="2"/>
              </a:rPr>
              <a:t> EBV+ (</a:t>
            </a:r>
            <a:r>
              <a:rPr lang="en-US" dirty="0" err="1">
                <a:latin typeface="Times New Roman" pitchFamily="18" charset="0"/>
                <a:cs typeface="Times New Roman" pitchFamily="18" charset="0"/>
                <a:sym typeface="Wingdings" pitchFamily="2" charset="2"/>
              </a:rPr>
              <a:t>clonal</a:t>
            </a:r>
            <a:r>
              <a:rPr lang="en-US" dirty="0">
                <a:latin typeface="Times New Roman" pitchFamily="18" charset="0"/>
                <a:cs typeface="Times New Roman" pitchFamily="18" charset="0"/>
                <a:sym typeface="Wingdings" pitchFamily="2" charset="2"/>
              </a:rPr>
              <a:t>), increased risk in younger children, </a:t>
            </a:r>
            <a:r>
              <a:rPr lang="en-US" dirty="0" err="1">
                <a:latin typeface="Times New Roman" pitchFamily="18" charset="0"/>
                <a:cs typeface="Times New Roman" pitchFamily="18" charset="0"/>
                <a:sym typeface="Wingdings" pitchFamily="2" charset="2"/>
              </a:rPr>
              <a:t>africans</a:t>
            </a:r>
            <a:r>
              <a:rPr lang="en-US" dirty="0">
                <a:latin typeface="Times New Roman" pitchFamily="18" charset="0"/>
                <a:cs typeface="Times New Roman" pitchFamily="18" charset="0"/>
                <a:sym typeface="Wingdings" pitchFamily="2" charset="2"/>
              </a:rPr>
              <a:t>, </a:t>
            </a:r>
            <a:r>
              <a:rPr lang="en-US" dirty="0" err="1">
                <a:latin typeface="Times New Roman" pitchFamily="18" charset="0"/>
                <a:cs typeface="Times New Roman" pitchFamily="18" charset="0"/>
                <a:sym typeface="Wingdings" pitchFamily="2" charset="2"/>
              </a:rPr>
              <a:t>asians</a:t>
            </a:r>
            <a:r>
              <a:rPr lang="en-US" dirty="0">
                <a:latin typeface="Times New Roman" pitchFamily="18" charset="0"/>
                <a:cs typeface="Times New Roman" pitchFamily="18" charset="0"/>
                <a:sym typeface="Wingdings" pitchFamily="2" charset="2"/>
              </a:rPr>
              <a:t>, south </a:t>
            </a:r>
            <a:r>
              <a:rPr lang="en-US" dirty="0" err="1">
                <a:latin typeface="Times New Roman" pitchFamily="18" charset="0"/>
                <a:cs typeface="Times New Roman" pitchFamily="18" charset="0"/>
                <a:sym typeface="Wingdings" pitchFamily="2" charset="2"/>
              </a:rPr>
              <a:t>americans</a:t>
            </a:r>
            <a:r>
              <a:rPr lang="en-US" dirty="0">
                <a:latin typeface="Times New Roman" pitchFamily="18" charset="0"/>
                <a:cs typeface="Times New Roman" pitchFamily="18" charset="0"/>
                <a:sym typeface="Wingdings" pitchFamily="2" charset="2"/>
              </a:rPr>
              <a:t>.  Time 4.1 years</a:t>
            </a: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Autoimmune or Immunodeficiency:  </a:t>
            </a:r>
            <a:r>
              <a:rPr lang="en-US" dirty="0" err="1">
                <a:latin typeface="Times New Roman" pitchFamily="18" charset="0"/>
                <a:cs typeface="Times New Roman" pitchFamily="18" charset="0"/>
              </a:rPr>
              <a:t>sarcoid</a:t>
            </a:r>
            <a:r>
              <a:rPr lang="en-US" dirty="0">
                <a:latin typeface="Times New Roman" pitchFamily="18" charset="0"/>
                <a:cs typeface="Times New Roman" pitchFamily="18" charset="0"/>
              </a:rPr>
              <a:t>, ALPS (51x</a:t>
            </a:r>
            <a:r>
              <a:rPr lang="en-US" dirty="0">
                <a:latin typeface="Times New Roman" pitchFamily="18" charset="0"/>
                <a:cs typeface="Times New Roman" pitchFamily="18" charset="0"/>
                <a:sym typeface="Symbol"/>
              </a:rPr>
              <a:t>risk)</a:t>
            </a:r>
            <a:r>
              <a:rPr lang="en-US" dirty="0">
                <a:latin typeface="Times New Roman" pitchFamily="18" charset="0"/>
                <a:cs typeface="Times New Roman" pitchFamily="18" charset="0"/>
              </a:rPr>
              <a:t> , Ataxia </a:t>
            </a:r>
            <a:r>
              <a:rPr lang="en-US" dirty="0" err="1">
                <a:latin typeface="Times New Roman" pitchFamily="18" charset="0"/>
                <a:cs typeface="Times New Roman" pitchFamily="18" charset="0"/>
              </a:rPr>
              <a:t>telangiectasia</a:t>
            </a: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Genetic susceptibilities:  Twin studies, HLA </a:t>
            </a:r>
            <a:r>
              <a:rPr lang="en-US" dirty="0" err="1">
                <a:latin typeface="Times New Roman" pitchFamily="18" charset="0"/>
                <a:cs typeface="Times New Roman" pitchFamily="18" charset="0"/>
              </a:rPr>
              <a:t>associateions</a:t>
            </a:r>
            <a:endParaRPr lang="en-US" dirty="0">
              <a:latin typeface="Times New Roman" pitchFamily="18" charset="0"/>
              <a:cs typeface="Times New Roman" pitchFamily="18" charset="0"/>
            </a:endParaRPr>
          </a:p>
          <a:p>
            <a:pPr eaLnBrk="1" fontAlgn="auto" hangingPunct="1">
              <a:spcBef>
                <a:spcPct val="0"/>
              </a:spcBef>
              <a:spcAft>
                <a:spcPts val="0"/>
              </a:spcAft>
              <a:buFont typeface="Arial" pitchFamily="34" charset="0"/>
              <a:buChar char="•"/>
              <a:defRPr/>
            </a:pPr>
            <a:r>
              <a:rPr lang="en-US" dirty="0">
                <a:latin typeface="Times New Roman" pitchFamily="18" charset="0"/>
                <a:cs typeface="Times New Roman" pitchFamily="18" charset="0"/>
              </a:rPr>
              <a:t> Aspirin </a:t>
            </a:r>
            <a:r>
              <a:rPr lang="en-US" dirty="0">
                <a:latin typeface="Times New Roman" pitchFamily="18" charset="0"/>
                <a:cs typeface="Times New Roman" pitchFamily="18" charset="0"/>
                <a:sym typeface="Symbol"/>
              </a:rPr>
              <a:t></a:t>
            </a:r>
            <a:r>
              <a:rPr lang="en-US" dirty="0">
                <a:latin typeface="Times New Roman" pitchFamily="18" charset="0"/>
                <a:cs typeface="Times New Roman" pitchFamily="18" charset="0"/>
                <a:sym typeface="Wingdings" pitchFamily="2" charset="2"/>
              </a:rPr>
              <a:t> </a:t>
            </a:r>
            <a:r>
              <a:rPr lang="en-US" dirty="0">
                <a:latin typeface="Times New Roman" pitchFamily="18" charset="0"/>
                <a:cs typeface="Times New Roman" pitchFamily="18" charset="0"/>
                <a:sym typeface="Symbol"/>
              </a:rPr>
              <a:t>NF-</a:t>
            </a:r>
            <a:r>
              <a:rPr lang="en-US" dirty="0" err="1">
                <a:latin typeface="Times New Roman" pitchFamily="18" charset="0"/>
                <a:cs typeface="Times New Roman" pitchFamily="18" charset="0"/>
                <a:sym typeface="Symbol"/>
              </a:rPr>
              <a:t>kB</a:t>
            </a:r>
            <a:r>
              <a:rPr lang="en-US" dirty="0">
                <a:latin typeface="Times New Roman" pitchFamily="18" charset="0"/>
                <a:cs typeface="Times New Roman" pitchFamily="18" charset="0"/>
                <a:sym typeface="Symbol"/>
              </a:rPr>
              <a:t>,  Hodgkin HRS apoptosis</a:t>
            </a:r>
            <a:endParaRPr lang="en-US" dirty="0">
              <a:latin typeface="Times New Roman" pitchFamily="18" charset="0"/>
              <a:cs typeface="Times New Roman" pitchFamily="18" charset="0"/>
            </a:endParaRPr>
          </a:p>
          <a:p>
            <a:pPr marL="342889" indent="-342889" eaLnBrk="1" fontAlgn="auto" hangingPunct="1">
              <a:spcBef>
                <a:spcPct val="20000"/>
              </a:spcBef>
              <a:spcAft>
                <a:spcPts val="0"/>
              </a:spcAft>
              <a:defRPr/>
            </a:pPr>
            <a:endParaRPr lang="en-US" kern="0" dirty="0">
              <a:latin typeface="Times New Roman" pitchFamily="18" charset="0"/>
              <a:cs typeface="Times New Roman" pitchFamily="18" charset="0"/>
            </a:endParaRPr>
          </a:p>
          <a:p>
            <a:pPr eaLnBrk="1" fontAlgn="auto" hangingPunct="1">
              <a:spcBef>
                <a:spcPts val="0"/>
              </a:spcBef>
              <a:spcAft>
                <a:spcPts val="0"/>
              </a:spcAft>
              <a:defRPr/>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71642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8886643-1E84-47F8-83C5-E5C58BD1E7C0}" type="slidenum">
              <a:rPr lang="en-US" altLang="en-US"/>
              <a:pPr/>
              <a:t>16</a:t>
            </a:fld>
            <a:endParaRPr lang="en-US" altLang="en-US"/>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smtClean="0">
                <a:latin typeface="Times New Roman" panose="02020603050405020304" pitchFamily="18" charset="0"/>
                <a:cs typeface="Times New Roman" panose="02020603050405020304" pitchFamily="18" charset="0"/>
              </a:rPr>
              <a:t>Children with serologically confirmed EBV have a 4 x increased risk of HL</a:t>
            </a:r>
          </a:p>
          <a:p>
            <a:pPr eaLnBrk="1" hangingPunct="1">
              <a:spcBef>
                <a:spcPct val="0"/>
              </a:spcBef>
            </a:pPr>
            <a:r>
              <a:rPr lang="en-US" altLang="en-US" sz="2000" smtClean="0">
                <a:latin typeface="Times New Roman" panose="02020603050405020304" pitchFamily="18" charset="0"/>
                <a:cs typeface="Times New Roman" panose="02020603050405020304" pitchFamily="18" charset="0"/>
              </a:rPr>
              <a:t>EBV-negative HL may have IkB inactivating mutations</a:t>
            </a:r>
          </a:p>
          <a:p>
            <a:pPr eaLnBrk="1" hangingPunct="1">
              <a:spcBef>
                <a:spcPct val="0"/>
              </a:spcBef>
            </a:pPr>
            <a:r>
              <a:rPr lang="en-US" altLang="en-US" sz="2000" smtClean="0">
                <a:latin typeface="Times New Roman" panose="02020603050405020304" pitchFamily="18" charset="0"/>
                <a:cs typeface="Times New Roman" panose="02020603050405020304" pitchFamily="18" charset="0"/>
              </a:rPr>
              <a:t>EBV is not prognostic in HL</a:t>
            </a:r>
          </a:p>
        </p:txBody>
      </p:sp>
    </p:spTree>
    <p:extLst>
      <p:ext uri="{BB962C8B-B14F-4D97-AF65-F5344CB8AC3E}">
        <p14:creationId xmlns:p14="http://schemas.microsoft.com/office/powerpoint/2010/main" val="2298092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88BC066-2D19-48CC-B1A4-0DD959E35955}" type="slidenum">
              <a:rPr lang="en-US" altLang="en-US"/>
              <a:pPr/>
              <a:t>17</a:t>
            </a:fld>
            <a:endParaRPr lang="en-US" altLang="en-US"/>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smtClean="0">
                <a:latin typeface="Times New Roman" panose="02020603050405020304" pitchFamily="18" charset="0"/>
                <a:cs typeface="Times New Roman" panose="02020603050405020304" pitchFamily="18" charset="0"/>
              </a:rPr>
              <a:t>OBJ:  Recognize the morphologic and immunophenotypic HRS cells and HRS cell variants.</a:t>
            </a:r>
          </a:p>
          <a:p>
            <a:pPr eaLnBrk="1" hangingPunct="1">
              <a:spcBef>
                <a:spcPct val="0"/>
              </a:spcBef>
            </a:pPr>
            <a:r>
              <a:rPr lang="en-US" altLang="en-US" sz="1800" smtClean="0">
                <a:latin typeface="Times New Roman" panose="02020603050405020304" pitchFamily="18" charset="0"/>
                <a:cs typeface="Times New Roman" panose="02020603050405020304" pitchFamily="18" charset="0"/>
              </a:rPr>
              <a:t>HRS cell obtained from non-copywrited site (</a:t>
            </a:r>
            <a:r>
              <a:rPr lang="en-US" altLang="en-US" sz="1800" i="1" smtClean="0">
                <a:latin typeface="Arial Narrow" panose="020B0606020202030204" pitchFamily="34" charset="0"/>
              </a:rPr>
              <a:t>http://www.geocities.ws/jcprolla/case_01A_2002.html)</a:t>
            </a:r>
            <a:endParaRPr lang="en-US" altLang="en-US" sz="1800" smtClean="0">
              <a:latin typeface="Times New Roman" panose="02020603050405020304" pitchFamily="18" charset="0"/>
              <a:cs typeface="Times New Roman" panose="02020603050405020304" pitchFamily="18" charset="0"/>
            </a:endParaRPr>
          </a:p>
          <a:p>
            <a:pPr eaLnBrk="1" hangingPunct="1">
              <a:spcBef>
                <a:spcPct val="0"/>
              </a:spcBef>
            </a:pPr>
            <a:endParaRPr lang="en-US" altLang="en-US" sz="1800" smtClean="0">
              <a:latin typeface="Times New Roman" panose="02020603050405020304" pitchFamily="18" charset="0"/>
              <a:cs typeface="Times New Roman" panose="02020603050405020304" pitchFamily="18" charset="0"/>
            </a:endParaRPr>
          </a:p>
          <a:p>
            <a:r>
              <a:rPr lang="en-US" altLang="en-US" sz="1800" smtClean="0"/>
              <a:t>Permission to use ASH Image Bank Slides obtained from Patrick Baggott 11/10/2016 for the 2017 ASPHO board review course</a:t>
            </a:r>
          </a:p>
          <a:p>
            <a:endParaRPr lang="en-US" altLang="en-US" sz="1800" smtClean="0"/>
          </a:p>
          <a:p>
            <a:r>
              <a:rPr lang="en-US" altLang="en-US" sz="1800" smtClean="0"/>
              <a:t>Patrick Baggott </a:t>
            </a:r>
          </a:p>
          <a:p>
            <a:r>
              <a:rPr lang="en-US" altLang="en-US" sz="1800" smtClean="0"/>
              <a:t>Sr. Manager, Publications, American Society of Hematology</a:t>
            </a:r>
          </a:p>
          <a:p>
            <a:r>
              <a:rPr lang="en-US" altLang="en-US" sz="1800" smtClean="0"/>
              <a:t>2021 L Street, NW, Suite 900, Washington, DC 20036</a:t>
            </a:r>
          </a:p>
          <a:p>
            <a:r>
              <a:rPr lang="en-US" altLang="en-US" sz="1800" b="1" smtClean="0"/>
              <a:t>202-292-0027</a:t>
            </a:r>
            <a:endParaRPr lang="en-US" altLang="en-US" sz="1800" smtClean="0"/>
          </a:p>
          <a:p>
            <a:r>
              <a:rPr lang="en-US" altLang="en-US" sz="1800" b="1" u="sng" smtClean="0">
                <a:hlinkClick r:id="rId3"/>
              </a:rPr>
              <a:t>pbaggott@hematology.org</a:t>
            </a:r>
            <a:endParaRPr lang="en-US" altLang="en-US" sz="1800" smtClean="0"/>
          </a:p>
          <a:p>
            <a:pPr eaLnBrk="1" hangingPunct="1">
              <a:spcBef>
                <a:spcPct val="0"/>
              </a:spcBef>
            </a:pPr>
            <a:endParaRPr lang="en-US" altLang="en-US" sz="180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4448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0E642086-DF33-4B93-B4C8-CDEECD04638C}" type="slidenum">
              <a:rPr lang="en-US" altLang="en-US" sz="1200"/>
              <a:pPr algn="r" eaLnBrk="1" hangingPunct="1"/>
              <a:t>18</a:t>
            </a:fld>
            <a:endParaRPr lang="en-US" altLang="en-US" sz="1200"/>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smtClean="0">
                <a:solidFill>
                  <a:srgbClr val="000000"/>
                </a:solidFill>
              </a:rPr>
              <a:t>Purple is non-classical NLPHL</a:t>
            </a:r>
          </a:p>
          <a:p>
            <a:pPr eaLnBrk="1" hangingPunct="1">
              <a:spcBef>
                <a:spcPct val="0"/>
              </a:spcBef>
            </a:pPr>
            <a:r>
              <a:rPr lang="en-US" altLang="en-US" sz="1800" smtClean="0">
                <a:solidFill>
                  <a:srgbClr val="000000"/>
                </a:solidFill>
              </a:rPr>
              <a:t>Lymphocyte depleted:  Adults, HIV (&lt;2% of Pediatric HL)</a:t>
            </a:r>
          </a:p>
          <a:p>
            <a:pPr eaLnBrk="1" hangingPunct="1">
              <a:spcBef>
                <a:spcPct val="0"/>
              </a:spcBef>
            </a:pPr>
            <a:endParaRPr lang="en-US" altLang="en-US" smtClean="0">
              <a:solidFill>
                <a:srgbClr val="000000"/>
              </a:solidFill>
            </a:endParaRPr>
          </a:p>
          <a:p>
            <a:pPr eaLnBrk="1" hangingPunct="1">
              <a:spcBef>
                <a:spcPct val="0"/>
              </a:spcBef>
            </a:pPr>
            <a:r>
              <a:rPr lang="en-US" altLang="en-US" smtClean="0">
                <a:latin typeface="Times New Roman" panose="02020603050405020304" pitchFamily="18" charset="0"/>
                <a:cs typeface="Times New Roman" panose="02020603050405020304" pitchFamily="18" charset="0"/>
              </a:rPr>
              <a:t>CD45:  LCA = leukocyte common antigen, </a:t>
            </a:r>
          </a:p>
          <a:p>
            <a:pPr eaLnBrk="1" hangingPunct="1">
              <a:spcBef>
                <a:spcPct val="0"/>
              </a:spcBef>
            </a:pPr>
            <a:r>
              <a:rPr lang="en-US" altLang="en-US" smtClean="0">
                <a:latin typeface="Times New Roman" panose="02020603050405020304" pitchFamily="18" charset="0"/>
                <a:cs typeface="Times New Roman" panose="02020603050405020304" pitchFamily="18" charset="0"/>
              </a:rPr>
              <a:t>CD30:  AKA Ki-1 because identified by antibody Ki-1</a:t>
            </a:r>
          </a:p>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r>
              <a:rPr lang="en-US" altLang="en-US" smtClean="0">
                <a:latin typeface="Times New Roman" panose="02020603050405020304" pitchFamily="18" charset="0"/>
                <a:cs typeface="Times New Roman" panose="02020603050405020304" pitchFamily="18" charset="0"/>
              </a:rPr>
              <a:t>Eotaxis </a:t>
            </a:r>
            <a:r>
              <a:rPr lang="en-US" altLang="en-US" smtClean="0">
                <a:latin typeface="Times New Roman" panose="02020603050405020304" pitchFamily="18" charset="0"/>
                <a:cs typeface="Times New Roman" panose="02020603050405020304" pitchFamily="18" charset="0"/>
                <a:sym typeface="Wingdings" panose="05000000000000000000" pitchFamily="2" charset="2"/>
              </a:rPr>
              <a:t> eosinophils</a:t>
            </a:r>
          </a:p>
          <a:p>
            <a:pPr eaLnBrk="1" hangingPunct="1">
              <a:spcBef>
                <a:spcPct val="0"/>
              </a:spcBef>
            </a:pPr>
            <a:r>
              <a:rPr lang="en-US" altLang="en-US" smtClean="0">
                <a:latin typeface="Times New Roman" panose="02020603050405020304" pitchFamily="18" charset="0"/>
                <a:cs typeface="Times New Roman" panose="02020603050405020304" pitchFamily="18" charset="0"/>
                <a:sym typeface="Wingdings" panose="05000000000000000000" pitchFamily="2" charset="2"/>
              </a:rPr>
              <a:t>TGF b  fibrosis</a:t>
            </a: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r>
              <a:rPr lang="en-US" altLang="en-US" smtClean="0">
                <a:latin typeface="Times New Roman" panose="02020603050405020304" pitchFamily="18" charset="0"/>
                <a:cs typeface="Times New Roman" panose="02020603050405020304" pitchFamily="18" charset="0"/>
              </a:rPr>
              <a:t>Germinal Center is where B cells encounter antigen + T cell help </a:t>
            </a:r>
          </a:p>
          <a:p>
            <a:pPr eaLnBrk="1" hangingPunct="1">
              <a:spcBef>
                <a:spcPct val="0"/>
              </a:spcBef>
            </a:pPr>
            <a:r>
              <a:rPr lang="en-US" altLang="en-US"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mtClean="0">
                <a:latin typeface="Times New Roman" panose="02020603050405020304" pitchFamily="18" charset="0"/>
                <a:cs typeface="Times New Roman" panose="02020603050405020304" pitchFamily="18" charset="0"/>
              </a:rPr>
              <a:t>B cell activation &amp; proliferation (dark zone)</a:t>
            </a:r>
          </a:p>
          <a:p>
            <a:pPr eaLnBrk="1" hangingPunct="1">
              <a:spcBef>
                <a:spcPct val="0"/>
              </a:spcBef>
              <a:buFont typeface="Wingdings" panose="05000000000000000000" pitchFamily="2" charset="2"/>
              <a:buChar char="à"/>
            </a:pPr>
            <a:r>
              <a:rPr lang="en-US" altLang="en-US" smtClean="0">
                <a:latin typeface="Times New Roman" panose="02020603050405020304" pitchFamily="18" charset="0"/>
                <a:cs typeface="Times New Roman" panose="02020603050405020304" pitchFamily="18" charset="0"/>
              </a:rPr>
              <a:t> Somatic hypermutation &amp; class switch recombination (light zone)</a:t>
            </a:r>
          </a:p>
          <a:p>
            <a:pPr eaLnBrk="1" hangingPunct="1">
              <a:spcBef>
                <a:spcPct val="0"/>
              </a:spcBef>
              <a:buFont typeface="Wingdings" panose="05000000000000000000" pitchFamily="2" charset="2"/>
              <a:buChar char="à"/>
            </a:pPr>
            <a:r>
              <a:rPr lang="en-US" altLang="en-US" smtClean="0">
                <a:latin typeface="Times New Roman" panose="02020603050405020304" pitchFamily="18" charset="0"/>
                <a:cs typeface="Times New Roman" panose="02020603050405020304" pitchFamily="18" charset="0"/>
              </a:rPr>
              <a:t> Differentiation plasma cells or memory B cells</a:t>
            </a:r>
          </a:p>
          <a:p>
            <a:pPr eaLnBrk="1" hangingPunct="1">
              <a:spcBef>
                <a:spcPct val="0"/>
              </a:spcBef>
              <a:buFont typeface="Wingdings" panose="05000000000000000000" pitchFamily="2" charset="2"/>
              <a:buChar char="à"/>
            </a:pPr>
            <a:r>
              <a:rPr lang="en-US" altLang="en-US" smtClean="0">
                <a:latin typeface="Times New Roman" panose="02020603050405020304" pitchFamily="18" charset="0"/>
                <a:cs typeface="Times New Roman" panose="02020603050405020304" pitchFamily="18" charset="0"/>
              </a:rPr>
              <a:t> Dysregulation can result in B cell malignancies (Hodgkin)</a:t>
            </a:r>
          </a:p>
          <a:p>
            <a:pPr eaLnBrk="1" hangingPunct="1">
              <a:spcBef>
                <a:spcPct val="0"/>
              </a:spcBef>
            </a:pPr>
            <a:endParaRPr lang="en-US" altLang="en-US" smtClean="0"/>
          </a:p>
        </p:txBody>
      </p:sp>
    </p:spTree>
    <p:extLst>
      <p:ext uri="{BB962C8B-B14F-4D97-AF65-F5344CB8AC3E}">
        <p14:creationId xmlns:p14="http://schemas.microsoft.com/office/powerpoint/2010/main" val="1419393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977F88E-019E-48ED-BF19-C6CF0EE4CD81}" type="slidenum">
              <a:rPr lang="en-US" altLang="en-US"/>
              <a:pPr/>
              <a:t>19</a:t>
            </a:fld>
            <a:endParaRPr lang="en-US" altLang="en-US"/>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i="1" smtClean="0">
                <a:latin typeface="Arial Narrow" panose="020B0606020202030204" pitchFamily="34" charset="0"/>
              </a:rPr>
              <a:t>Pathology courtesy of Dr Gabriela Gheorghe, MD.</a:t>
            </a:r>
          </a:p>
          <a:p>
            <a:pPr eaLnBrk="1" hangingPunct="1">
              <a:spcBef>
                <a:spcPct val="0"/>
              </a:spcBef>
            </a:pPr>
            <a:r>
              <a:rPr lang="en-US" altLang="en-US" sz="2000" i="1" smtClean="0">
                <a:latin typeface="Arial Narrow" panose="020B0606020202030204" pitchFamily="34" charset="0"/>
              </a:rPr>
              <a:t>Department of Pathology, Medical College of Wisconsin</a:t>
            </a:r>
            <a:endParaRPr lang="en-US" altLang="en-US" sz="2000" smtClean="0"/>
          </a:p>
        </p:txBody>
      </p:sp>
    </p:spTree>
    <p:extLst>
      <p:ext uri="{BB962C8B-B14F-4D97-AF65-F5344CB8AC3E}">
        <p14:creationId xmlns:p14="http://schemas.microsoft.com/office/powerpoint/2010/main" val="2257728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4C3EC33-EE9D-4146-B5FA-F2B2A2A92DC8}" type="slidenum">
              <a:rPr lang="en-US" altLang="en-US"/>
              <a:pPr/>
              <a:t>20</a:t>
            </a:fld>
            <a:endParaRPr lang="en-US" altLang="en-US"/>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smtClean="0"/>
              <a:t>Nodular growth can often be visualized grossly.  Collagenous bands surround at least one nodule</a:t>
            </a:r>
          </a:p>
          <a:p>
            <a:r>
              <a:rPr lang="en-US" altLang="en-US" smtClean="0"/>
              <a:t>Permission to use ASH Image Bank Slides obtained from Patrick Baggott 11/10/2016 for the 2017 ASPHO board review course</a:t>
            </a:r>
          </a:p>
          <a:p>
            <a:r>
              <a:rPr lang="en-US" altLang="en-US" smtClean="0"/>
              <a:t> </a:t>
            </a:r>
          </a:p>
          <a:p>
            <a:r>
              <a:rPr lang="en-US" altLang="en-US" smtClean="0"/>
              <a:t>Patrick Baggott </a:t>
            </a:r>
          </a:p>
          <a:p>
            <a:r>
              <a:rPr lang="en-US" altLang="en-US" smtClean="0"/>
              <a:t>Sr. Manager, Publications, American Society of Hematology</a:t>
            </a:r>
          </a:p>
          <a:p>
            <a:r>
              <a:rPr lang="en-US" altLang="en-US" smtClean="0"/>
              <a:t>2021 L Street, NW, Suite 900, Washington, DC 20036</a:t>
            </a:r>
          </a:p>
          <a:p>
            <a:r>
              <a:rPr lang="en-US" altLang="en-US" b="1" smtClean="0"/>
              <a:t>202-292-0027</a:t>
            </a:r>
            <a:endParaRPr lang="en-US" altLang="en-US" smtClean="0"/>
          </a:p>
          <a:p>
            <a:r>
              <a:rPr lang="en-US" altLang="en-US" b="1" u="sng" smtClean="0">
                <a:hlinkClick r:id="rId3"/>
              </a:rPr>
              <a:t>pbaggott@hematology.org</a:t>
            </a:r>
            <a:endParaRPr lang="en-US" altLang="en-US" smtClean="0"/>
          </a:p>
        </p:txBody>
      </p:sp>
    </p:spTree>
    <p:extLst>
      <p:ext uri="{BB962C8B-B14F-4D97-AF65-F5344CB8AC3E}">
        <p14:creationId xmlns:p14="http://schemas.microsoft.com/office/powerpoint/2010/main" val="368530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6BD13B8-CE54-463E-8F3D-D1C6CB27DC03}" type="slidenum">
              <a:rPr lang="en-US" altLang="en-US"/>
              <a:pPr/>
              <a:t>3</a:t>
            </a:fld>
            <a:endParaRPr lang="en-US" altLang="en-US"/>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602673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D6CDDCA-B1D4-40A9-A40D-054345C03022}" type="slidenum">
              <a:rPr lang="en-US" altLang="en-US"/>
              <a:pPr/>
              <a:t>21</a:t>
            </a:fld>
            <a:endParaRPr lang="en-US" altLang="en-US"/>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i="1" smtClean="0">
                <a:latin typeface="Arial Narrow" panose="020B0606020202030204" pitchFamily="34" charset="0"/>
              </a:rPr>
              <a:t>Pathology courtesy of Dr Gabriela Gheorghe, MD.</a:t>
            </a:r>
          </a:p>
          <a:p>
            <a:pPr eaLnBrk="1" hangingPunct="1">
              <a:spcBef>
                <a:spcPct val="0"/>
              </a:spcBef>
            </a:pPr>
            <a:r>
              <a:rPr lang="en-US" altLang="en-US" sz="2000" i="1" smtClean="0">
                <a:latin typeface="Arial Narrow" panose="020B0606020202030204" pitchFamily="34" charset="0"/>
              </a:rPr>
              <a:t>Department of Pathology, Medical College of Wisconsin</a:t>
            </a:r>
            <a:endParaRPr lang="en-US" altLang="en-US" sz="2000" smtClean="0"/>
          </a:p>
        </p:txBody>
      </p:sp>
    </p:spTree>
    <p:extLst>
      <p:ext uri="{BB962C8B-B14F-4D97-AF65-F5344CB8AC3E}">
        <p14:creationId xmlns:p14="http://schemas.microsoft.com/office/powerpoint/2010/main" val="488982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7001535-F14E-454E-A0B4-68788C4D3A9D}" type="slidenum">
              <a:rPr lang="en-US" altLang="en-US"/>
              <a:pPr/>
              <a:t>22</a:t>
            </a:fld>
            <a:endParaRPr lang="en-US" altLang="en-US"/>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Pathology courtesy of Dr Gabriela Gheorghe, MD.</a:t>
            </a:r>
          </a:p>
          <a:p>
            <a:pPr eaLnBrk="1" hangingPunct="1">
              <a:spcBef>
                <a:spcPct val="0"/>
              </a:spcBef>
            </a:pPr>
            <a:r>
              <a:rPr lang="en-US" altLang="en-US" i="1" smtClean="0">
                <a:latin typeface="Arial Narrow" panose="020B0606020202030204" pitchFamily="34" charset="0"/>
              </a:rPr>
              <a:t>Department of Pathology, Medical College of Wisconsin</a:t>
            </a:r>
            <a:endParaRPr lang="en-US" altLang="en-US" smtClean="0"/>
          </a:p>
          <a:p>
            <a:pPr eaLnBrk="1" hangingPunct="1">
              <a:spcBef>
                <a:spcPct val="0"/>
              </a:spcBef>
            </a:pP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3804381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ADF16CB-EA1C-446E-9AAC-A3E567C4BE86}" type="slidenum">
              <a:rPr lang="en-US" altLang="en-US"/>
              <a:pPr/>
              <a:t>23</a:t>
            </a:fld>
            <a:endParaRPr lang="en-US" altLang="en-US"/>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Histology Images courtesy of Dinesh Rakheja, M.B.B.S., M.D., Assistant Professor, Department of Pathology, University of Texas, Southwestern Medical School. </a:t>
            </a:r>
          </a:p>
          <a:p>
            <a:pPr eaLnBrk="1" hangingPunct="1">
              <a:spcBef>
                <a:spcPct val="0"/>
              </a:spcBef>
            </a:pPr>
            <a:r>
              <a:rPr lang="en-US" altLang="en-US" smtClean="0"/>
              <a:t>- Can be diffuse or vaguely nodular, but no sclerosis</a:t>
            </a:r>
          </a:p>
        </p:txBody>
      </p:sp>
    </p:spTree>
    <p:extLst>
      <p:ext uri="{BB962C8B-B14F-4D97-AF65-F5344CB8AC3E}">
        <p14:creationId xmlns:p14="http://schemas.microsoft.com/office/powerpoint/2010/main" val="3454848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DA2A0C3-B07C-45D3-94DC-B4515125CA6D}" type="slidenum">
              <a:rPr lang="en-US" altLang="en-US"/>
              <a:pPr/>
              <a:t>24</a:t>
            </a:fld>
            <a:endParaRPr lang="en-US" altLang="en-US"/>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xfrm>
            <a:off x="685800" y="4343400"/>
            <a:ext cx="5867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Non-copywrited material:  http://www.humpath.com/spip.php?article1271</a:t>
            </a:r>
          </a:p>
        </p:txBody>
      </p:sp>
    </p:spTree>
    <p:extLst>
      <p:ext uri="{BB962C8B-B14F-4D97-AF65-F5344CB8AC3E}">
        <p14:creationId xmlns:p14="http://schemas.microsoft.com/office/powerpoint/2010/main" val="4208796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FF8CA26-F3A0-4A30-8002-419B491014C0}" type="slidenum">
              <a:rPr lang="en-US" altLang="en-US"/>
              <a:pPr/>
              <a:t>25</a:t>
            </a:fld>
            <a:endParaRPr lang="en-US" altLang="en-US"/>
          </a:p>
        </p:txBody>
      </p:sp>
      <p:sp>
        <p:nvSpPr>
          <p:cNvPr id="142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 copywrited material Amjad Khan - https://twitter.com/amjadalikhan52/status/532261653329772544</a:t>
            </a:r>
          </a:p>
        </p:txBody>
      </p:sp>
    </p:spTree>
    <p:extLst>
      <p:ext uri="{BB962C8B-B14F-4D97-AF65-F5344CB8AC3E}">
        <p14:creationId xmlns:p14="http://schemas.microsoft.com/office/powerpoint/2010/main" val="3078199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E83D2B59-8FB4-45D2-B8B5-95A778440142}" type="slidenum">
              <a:rPr lang="en-US" altLang="en-US" sz="1200"/>
              <a:pPr algn="r" eaLnBrk="1" hangingPunct="1"/>
              <a:t>26</a:t>
            </a:fld>
            <a:endParaRPr lang="en-US" altLang="en-US" sz="1200"/>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xfrm>
            <a:off x="304800" y="4343400"/>
            <a:ext cx="6172200" cy="4572000"/>
          </a:xfrm>
        </p:spPr>
        <p:txBody>
          <a:bodyPr wrap="square" numCol="1" anchor="t" anchorCtr="0" compatLnSpc="1">
            <a:prstTxWarp prst="textNoShape">
              <a:avLst/>
            </a:prstTxWarp>
            <a:normAutofit/>
          </a:bodyPr>
          <a:lstStyle/>
          <a:p>
            <a:pPr eaLnBrk="1" hangingPunct="1">
              <a:spcBef>
                <a:spcPct val="0"/>
              </a:spcBef>
              <a:defRPr/>
            </a:pPr>
            <a:r>
              <a:rPr lang="en-US" sz="1900" dirty="0" smtClean="0">
                <a:latin typeface="Times New Roman" pitchFamily="18" charset="0"/>
                <a:cs typeface="Times New Roman" pitchFamily="18" charset="0"/>
              </a:rPr>
              <a:t>HRS cell obtained from non-</a:t>
            </a:r>
            <a:r>
              <a:rPr lang="en-US" sz="1900" dirty="0" err="1" smtClean="0">
                <a:latin typeface="Times New Roman" pitchFamily="18" charset="0"/>
                <a:cs typeface="Times New Roman" pitchFamily="18" charset="0"/>
              </a:rPr>
              <a:t>copywrited</a:t>
            </a:r>
            <a:r>
              <a:rPr lang="en-US" sz="1900" dirty="0" smtClean="0">
                <a:latin typeface="Times New Roman" pitchFamily="18" charset="0"/>
                <a:cs typeface="Times New Roman" pitchFamily="18" charset="0"/>
              </a:rPr>
              <a:t> site (</a:t>
            </a:r>
            <a:r>
              <a:rPr lang="en-US" altLang="en-US" sz="2000" i="1" dirty="0" smtClean="0">
                <a:latin typeface="Arial Narrow" pitchFamily="34" charset="0"/>
              </a:rPr>
              <a:t>http://www.geocities.ws/jcprolla/case_01A_2002.html)</a:t>
            </a:r>
            <a:endParaRPr lang="en-US" sz="1900" dirty="0" smtClean="0">
              <a:latin typeface="Times New Roman" pitchFamily="18" charset="0"/>
              <a:cs typeface="Times New Roman" pitchFamily="18" charset="0"/>
            </a:endParaRPr>
          </a:p>
          <a:p>
            <a:pPr eaLnBrk="1" hangingPunct="1">
              <a:spcBef>
                <a:spcPct val="0"/>
              </a:spcBef>
              <a:defRPr/>
            </a:pPr>
            <a:endParaRPr lang="en-US" sz="1900" dirty="0" smtClean="0">
              <a:latin typeface="Times New Roman" pitchFamily="18" charset="0"/>
              <a:cs typeface="Times New Roman" pitchFamily="18" charset="0"/>
            </a:endParaRPr>
          </a:p>
          <a:p>
            <a:pPr eaLnBrk="1" hangingPunct="1">
              <a:spcBef>
                <a:spcPct val="0"/>
              </a:spcBef>
              <a:defRPr/>
            </a:pPr>
            <a:r>
              <a:rPr lang="en-US" sz="1900" dirty="0" smtClean="0">
                <a:latin typeface="Times New Roman" pitchFamily="18" charset="0"/>
                <a:cs typeface="Times New Roman" pitchFamily="18" charset="0"/>
              </a:rPr>
              <a:t>NLPHL </a:t>
            </a:r>
            <a:r>
              <a:rPr lang="en-US" sz="1900" dirty="0">
                <a:latin typeface="Times New Roman" pitchFamily="18" charset="0"/>
                <a:cs typeface="Times New Roman" pitchFamily="18" charset="0"/>
              </a:rPr>
              <a:t>– </a:t>
            </a:r>
            <a:r>
              <a:rPr lang="en-US" altLang="en-US" sz="2000" i="1" dirty="0" smtClean="0">
                <a:latin typeface="Arial Narrow" pitchFamily="34" charset="0"/>
              </a:rPr>
              <a:t>Pathology courtesy of Dr Gabriela Gheorghe, MD.</a:t>
            </a:r>
          </a:p>
          <a:p>
            <a:pPr eaLnBrk="1" hangingPunct="1">
              <a:spcBef>
                <a:spcPct val="0"/>
              </a:spcBef>
              <a:defRPr/>
            </a:pPr>
            <a:r>
              <a:rPr lang="en-US" altLang="en-US" sz="2000" i="1" dirty="0" smtClean="0">
                <a:latin typeface="Arial Narrow" pitchFamily="34" charset="0"/>
              </a:rPr>
              <a:t>Department of Pathology, Medical College of Wisconsin</a:t>
            </a:r>
            <a:endParaRPr lang="en-US" altLang="en-US" sz="2000" dirty="0" smtClean="0"/>
          </a:p>
        </p:txBody>
      </p:sp>
    </p:spTree>
    <p:extLst>
      <p:ext uri="{BB962C8B-B14F-4D97-AF65-F5344CB8AC3E}">
        <p14:creationId xmlns:p14="http://schemas.microsoft.com/office/powerpoint/2010/main" val="3407925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A1026B-ABA2-4004-BC11-740E16AB9CC5}" type="slidenum">
              <a:rPr lang="en-US" altLang="en-US"/>
              <a:pPr/>
              <a:t>27</a:t>
            </a:fld>
            <a:endParaRPr lang="en-US" altLang="en-US"/>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p:cNvSpPr>
            <a:spLocks noGrp="1" noChangeArrowheads="1"/>
          </p:cNvSpPr>
          <p:nvPr>
            <p:ph type="body" idx="1"/>
          </p:nvPr>
        </p:nvSpPr>
        <p:spPr bwMode="auto">
          <a:xfrm>
            <a:off x="457200" y="4343400"/>
            <a:ext cx="60960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http://app.parisdescartes.fr/cgi-bin/WebObjects/TRIBVNClientWS.woa/wa/lectureflash?jeton=9994_6258_20110922_16h18&amp;WfmlZoomifyRoi=/ts/18/9994_6258/p/0000270a/sw/00006258.ndpi.apr</a:t>
            </a:r>
            <a:endParaRPr lang="en-US" altLang="en-US" smtClean="0"/>
          </a:p>
        </p:txBody>
      </p:sp>
    </p:spTree>
    <p:extLst>
      <p:ext uri="{BB962C8B-B14F-4D97-AF65-F5344CB8AC3E}">
        <p14:creationId xmlns:p14="http://schemas.microsoft.com/office/powerpoint/2010/main" val="1906283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4EA73D8-8844-4671-BC92-E209D61C8AA7}" type="slidenum">
              <a:rPr lang="en-US" altLang="en-US"/>
              <a:pPr/>
              <a:t>28</a:t>
            </a:fld>
            <a:endParaRPr lang="en-US" altLang="en-US"/>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Rectangle 3"/>
          <p:cNvSpPr>
            <a:spLocks noGrp="1" noChangeArrowheads="1"/>
          </p:cNvSpPr>
          <p:nvPr>
            <p:ph type="body" idx="1"/>
          </p:nvPr>
        </p:nvSpPr>
        <p:spPr bwMode="auto">
          <a:xfrm>
            <a:off x="457200" y="4343400"/>
            <a:ext cx="60960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Pathology courtesy of Dr Gabriela Gheorghe, MD.</a:t>
            </a:r>
          </a:p>
          <a:p>
            <a:pPr eaLnBrk="1" hangingPunct="1">
              <a:spcBef>
                <a:spcPct val="0"/>
              </a:spcBef>
            </a:pPr>
            <a:r>
              <a:rPr lang="en-US" altLang="en-US" i="1" smtClean="0">
                <a:latin typeface="Arial Narrow" panose="020B0606020202030204" pitchFamily="34" charset="0"/>
              </a:rPr>
              <a:t>Department of Pathology, Medical College of Wisconsin</a:t>
            </a:r>
            <a:endParaRPr lang="en-US" altLang="en-US" smtClean="0"/>
          </a:p>
        </p:txBody>
      </p:sp>
    </p:spTree>
    <p:extLst>
      <p:ext uri="{BB962C8B-B14F-4D97-AF65-F5344CB8AC3E}">
        <p14:creationId xmlns:p14="http://schemas.microsoft.com/office/powerpoint/2010/main" val="26622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B1036A7-FADE-4DBB-802E-D958351A70E3}" type="slidenum">
              <a:rPr lang="en-US" altLang="en-US"/>
              <a:pPr/>
              <a:t>29</a:t>
            </a:fld>
            <a:endParaRPr lang="en-US" altLang="en-US"/>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xfrm>
            <a:off x="457200" y="4343400"/>
            <a:ext cx="60960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Pathology courtesy of Dr Gabriela Gheorghe, MD.</a:t>
            </a:r>
          </a:p>
          <a:p>
            <a:pPr eaLnBrk="1" hangingPunct="1">
              <a:spcBef>
                <a:spcPct val="0"/>
              </a:spcBef>
            </a:pPr>
            <a:r>
              <a:rPr lang="en-US" altLang="en-US" i="1" smtClean="0">
                <a:latin typeface="Arial Narrow" panose="020B0606020202030204" pitchFamily="34" charset="0"/>
              </a:rPr>
              <a:t>Department of Pathology, Medical College of Wisconsin</a:t>
            </a: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2466010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895C019-49E8-4C2C-8A03-51744266C6CF}" type="slidenum">
              <a:rPr lang="en-US" altLang="en-US"/>
              <a:pPr/>
              <a:t>30</a:t>
            </a:fld>
            <a:endParaRPr lang="en-US" altLang="en-US"/>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xfrm>
            <a:off x="457200" y="4343400"/>
            <a:ext cx="60960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latin typeface="Times New Roman" panose="02020603050405020304" pitchFamily="18" charset="0"/>
                <a:cs typeface="Times New Roman" panose="02020603050405020304" pitchFamily="18" charset="0"/>
              </a:rPr>
              <a:t>HRS CELL</a:t>
            </a:r>
            <a:r>
              <a:rPr lang="en-US" altLang="en-US" smtClean="0">
                <a:latin typeface="Times New Roman" panose="02020603050405020304" pitchFamily="18" charset="0"/>
                <a:cs typeface="Times New Roman" panose="02020603050405020304" pitchFamily="18" charset="0"/>
              </a:rPr>
              <a:t>:  25% have crippling rearrangements that destroy the function of the Ig gene – the cell should undergo apoptosis it resists due to constiuitive NF-KB activation</a:t>
            </a:r>
          </a:p>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r>
              <a:rPr lang="en-US" altLang="en-US" b="1" smtClean="0">
                <a:latin typeface="Times New Roman" panose="02020603050405020304" pitchFamily="18" charset="0"/>
                <a:cs typeface="Times New Roman" panose="02020603050405020304" pitchFamily="18" charset="0"/>
              </a:rPr>
              <a:t>Phenotype:  </a:t>
            </a:r>
            <a:r>
              <a:rPr lang="en-US" altLang="en-US" smtClean="0">
                <a:latin typeface="Times New Roman" panose="02020603050405020304" pitchFamily="18" charset="0"/>
                <a:cs typeface="Times New Roman" panose="02020603050405020304" pitchFamily="18" charset="0"/>
              </a:rPr>
              <a:t>70% CD15+, 100% CD30+ (also in ALCL, PTCL), 45-neg, B cell marker neg</a:t>
            </a:r>
          </a:p>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r>
              <a:rPr lang="en-US" altLang="en-US" b="1" smtClean="0">
                <a:latin typeface="Times New Roman" panose="02020603050405020304" pitchFamily="18" charset="0"/>
                <a:cs typeface="Times New Roman" panose="02020603050405020304" pitchFamily="18" charset="0"/>
              </a:rPr>
              <a:t>PATHWAYS:</a:t>
            </a:r>
            <a:r>
              <a:rPr lang="en-US" altLang="en-US" smtClean="0">
                <a:latin typeface="Times New Roman" panose="02020603050405020304" pitchFamily="18" charset="0"/>
                <a:cs typeface="Times New Roman" panose="02020603050405020304" pitchFamily="18" charset="0"/>
              </a:rPr>
              <a:t>  </a:t>
            </a:r>
          </a:p>
          <a:p>
            <a:pPr eaLnBrk="1" hangingPunct="1">
              <a:spcBef>
                <a:spcPct val="0"/>
              </a:spcBef>
            </a:pPr>
            <a:r>
              <a:rPr lang="en-US" altLang="en-US" smtClean="0">
                <a:latin typeface="Times New Roman" panose="02020603050405020304" pitchFamily="18" charset="0"/>
                <a:cs typeface="Times New Roman" panose="02020603050405020304" pitchFamily="18" charset="0"/>
              </a:rPr>
              <a:t>CD30 / CD40 / EBV LMP-1 (TNF-R superfamily) </a:t>
            </a:r>
            <a:r>
              <a:rPr lang="en-US" altLang="en-US"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mtClean="0">
                <a:latin typeface="Times New Roman" panose="02020603050405020304" pitchFamily="18" charset="0"/>
                <a:cs typeface="Times New Roman" panose="02020603050405020304" pitchFamily="18" charset="0"/>
              </a:rPr>
              <a:t>NF-kB  active </a:t>
            </a:r>
            <a:r>
              <a:rPr lang="en-US" altLang="en-US" smtClean="0">
                <a:latin typeface="Times New Roman" panose="02020603050405020304" pitchFamily="18" charset="0"/>
                <a:cs typeface="Times New Roman" panose="02020603050405020304" pitchFamily="18" charset="0"/>
                <a:sym typeface="Wingdings" panose="05000000000000000000" pitchFamily="2" charset="2"/>
              </a:rPr>
              <a:t> survival</a:t>
            </a: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r>
              <a:rPr lang="en-US" altLang="en-US" b="1" smtClean="0">
                <a:latin typeface="Times New Roman" panose="02020603050405020304" pitchFamily="18" charset="0"/>
                <a:cs typeface="Times New Roman" panose="02020603050405020304" pitchFamily="18" charset="0"/>
              </a:rPr>
              <a:t>NLPHL – Monoclonal B cell neoplasm</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18% of HL in &lt;10years</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8% of HL if &gt;10 yrs</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80% of NLPHL are males</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Presents with localized disease:  No “B”, not bulky, not systemic</a:t>
            </a:r>
          </a:p>
          <a:p>
            <a:pPr eaLnBrk="1" hangingPunct="1">
              <a:spcBef>
                <a:spcPct val="0"/>
              </a:spcBef>
            </a:pPr>
            <a:endParaRPr lang="en-US" altLang="en-US" b="1" smtClean="0">
              <a:latin typeface="Times New Roman" panose="02020603050405020304" pitchFamily="18" charset="0"/>
              <a:cs typeface="Times New Roman" panose="02020603050405020304" pitchFamily="18" charset="0"/>
            </a:endParaRP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Nodular or nodular &amp; diffuse infiltrate of small lymphocytes</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difficult to differentiate from lymphocyte rich classic HL</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EBV negative</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t(3q27) </a:t>
            </a:r>
            <a:r>
              <a:rPr lang="en-US" altLang="en-US" b="1" smtClean="0">
                <a:latin typeface="Times New Roman" panose="02020603050405020304" pitchFamily="18" charset="0"/>
                <a:cs typeface="Times New Roman" panose="02020603050405020304" pitchFamily="18" charset="0"/>
                <a:sym typeface="Wingdings" panose="05000000000000000000" pitchFamily="2" charset="2"/>
              </a:rPr>
              <a:t> BCL-6 mutation in ~50% </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sym typeface="Wingdings" panose="05000000000000000000" pitchFamily="2" charset="2"/>
              </a:rPr>
              <a:t> (oncogene:  zinc finger transcription prepressor, needed for GC formation)</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sym typeface="Wingdings" panose="05000000000000000000" pitchFamily="2" charset="2"/>
              </a:rPr>
              <a:t> BCL-6 may down regulate tP53 which senses DNA damage.</a:t>
            </a:r>
            <a:endParaRPr lang="en-US" altLang="en-US" b="1" smtClean="0">
              <a:latin typeface="Times New Roman" panose="02020603050405020304" pitchFamily="18" charset="0"/>
              <a:cs typeface="Times New Roman" panose="02020603050405020304" pitchFamily="18" charset="0"/>
            </a:endParaRPr>
          </a:p>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endParaRPr lang="en-US" altLang="en-US" smtClean="0"/>
          </a:p>
        </p:txBody>
      </p:sp>
    </p:spTree>
    <p:extLst>
      <p:ext uri="{BB962C8B-B14F-4D97-AF65-F5344CB8AC3E}">
        <p14:creationId xmlns:p14="http://schemas.microsoft.com/office/powerpoint/2010/main" val="344912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1B0984B-9565-46EA-85D8-FA659ED27E57}" type="slidenum">
              <a:rPr lang="en-US" altLang="en-US"/>
              <a:pPr/>
              <a:t>4</a:t>
            </a:fld>
            <a:endParaRPr lang="en-US" altLang="en-US"/>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742076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4BD026F-82B9-434E-B145-46BA21BF0496}" type="slidenum">
              <a:rPr lang="en-US" altLang="en-US"/>
              <a:pPr/>
              <a:t>31</a:t>
            </a:fld>
            <a:endParaRPr lang="en-US" altLang="en-US"/>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xfrm>
            <a:off x="457200" y="4343400"/>
            <a:ext cx="60960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latin typeface="Times New Roman" panose="02020603050405020304" pitchFamily="18" charset="0"/>
                <a:cs typeface="Times New Roman" panose="02020603050405020304" pitchFamily="18" charset="0"/>
              </a:rPr>
              <a:t>HRS CELL</a:t>
            </a:r>
            <a:r>
              <a:rPr lang="en-US" altLang="en-US" smtClean="0">
                <a:latin typeface="Times New Roman" panose="02020603050405020304" pitchFamily="18" charset="0"/>
                <a:cs typeface="Times New Roman" panose="02020603050405020304" pitchFamily="18" charset="0"/>
              </a:rPr>
              <a:t>:  25% have crippling rearrangements that destroy the function of the Ig gene – the cell should undergo apoptosis it resists due to constiuitive NF-KB activation</a:t>
            </a:r>
          </a:p>
          <a:p>
            <a:pPr eaLnBrk="1" hangingPunct="1">
              <a:spcBef>
                <a:spcPct val="0"/>
              </a:spcBef>
            </a:pPr>
            <a:r>
              <a:rPr lang="en-US" altLang="en-US" b="1" smtClean="0">
                <a:latin typeface="Times New Roman" panose="02020603050405020304" pitchFamily="18" charset="0"/>
                <a:cs typeface="Times New Roman" panose="02020603050405020304" pitchFamily="18" charset="0"/>
              </a:rPr>
              <a:t>Phenotype:  </a:t>
            </a:r>
            <a:r>
              <a:rPr lang="en-US" altLang="en-US" smtClean="0">
                <a:latin typeface="Times New Roman" panose="02020603050405020304" pitchFamily="18" charset="0"/>
                <a:cs typeface="Times New Roman" panose="02020603050405020304" pitchFamily="18" charset="0"/>
              </a:rPr>
              <a:t>70% CD15+, 100% CD30+ (also in ALCL, PTCL), 45-neg, B cell marker neg</a:t>
            </a:r>
          </a:p>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r>
              <a:rPr lang="en-US" altLang="en-US" b="1" smtClean="0">
                <a:latin typeface="Times New Roman" panose="02020603050405020304" pitchFamily="18" charset="0"/>
                <a:cs typeface="Times New Roman" panose="02020603050405020304" pitchFamily="18" charset="0"/>
              </a:rPr>
              <a:t>PATHWAYS:</a:t>
            </a:r>
            <a:r>
              <a:rPr lang="en-US" altLang="en-US" smtClean="0">
                <a:latin typeface="Times New Roman" panose="02020603050405020304" pitchFamily="18" charset="0"/>
                <a:cs typeface="Times New Roman" panose="02020603050405020304" pitchFamily="18" charset="0"/>
              </a:rPr>
              <a:t>  CD30 / CD40 / EBV LMP-1 (TNF-R superfamily) </a:t>
            </a:r>
            <a:r>
              <a:rPr lang="en-US" altLang="en-US"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mtClean="0">
                <a:latin typeface="Times New Roman" panose="02020603050405020304" pitchFamily="18" charset="0"/>
                <a:cs typeface="Times New Roman" panose="02020603050405020304" pitchFamily="18" charset="0"/>
              </a:rPr>
              <a:t>NF-kB  active </a:t>
            </a:r>
            <a:r>
              <a:rPr lang="en-US" altLang="en-US" smtClean="0">
                <a:latin typeface="Times New Roman" panose="02020603050405020304" pitchFamily="18" charset="0"/>
                <a:cs typeface="Times New Roman" panose="02020603050405020304" pitchFamily="18" charset="0"/>
                <a:sym typeface="Wingdings" panose="05000000000000000000" pitchFamily="2" charset="2"/>
              </a:rPr>
              <a:t> survival</a:t>
            </a: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endParaRPr lang="en-US" altLang="en-US" b="1" smtClean="0">
              <a:latin typeface="Times New Roman" panose="02020603050405020304" pitchFamily="18" charset="0"/>
              <a:cs typeface="Times New Roman" panose="02020603050405020304" pitchFamily="18" charset="0"/>
            </a:endParaRP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Nodular or nodular &amp; diffuse infiltrate of small lymphocytes</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difficult to differentiate from lymphocyte rich classic HL</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EBV negative</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rPr>
              <a:t> t(3q27) </a:t>
            </a:r>
            <a:r>
              <a:rPr lang="en-US" altLang="en-US" b="1" smtClean="0">
                <a:latin typeface="Times New Roman" panose="02020603050405020304" pitchFamily="18" charset="0"/>
                <a:cs typeface="Times New Roman" panose="02020603050405020304" pitchFamily="18" charset="0"/>
                <a:sym typeface="Wingdings" panose="05000000000000000000" pitchFamily="2" charset="2"/>
              </a:rPr>
              <a:t> BCL-6 mutation in ~50% </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sym typeface="Wingdings" panose="05000000000000000000" pitchFamily="2" charset="2"/>
              </a:rPr>
              <a:t> (oncogene:  zinc finger transcription prepressor, needed for GC formation)</a:t>
            </a:r>
          </a:p>
          <a:p>
            <a:pPr eaLnBrk="1" hangingPunct="1">
              <a:spcBef>
                <a:spcPct val="0"/>
              </a:spcBef>
              <a:buFontTx/>
              <a:buChar char="-"/>
            </a:pPr>
            <a:r>
              <a:rPr lang="en-US" altLang="en-US" b="1" smtClean="0">
                <a:latin typeface="Times New Roman" panose="02020603050405020304" pitchFamily="18" charset="0"/>
                <a:cs typeface="Times New Roman" panose="02020603050405020304" pitchFamily="18" charset="0"/>
                <a:sym typeface="Wingdings" panose="05000000000000000000" pitchFamily="2" charset="2"/>
              </a:rPr>
              <a:t> BCL-6 may down regulate tP53 which senses DNA damage.</a:t>
            </a:r>
            <a:endParaRPr lang="en-US" altLang="en-US" b="1" smtClean="0">
              <a:latin typeface="Times New Roman" panose="02020603050405020304" pitchFamily="18" charset="0"/>
              <a:cs typeface="Times New Roman" panose="02020603050405020304" pitchFamily="18" charset="0"/>
            </a:endParaRPr>
          </a:p>
          <a:p>
            <a:pPr eaLnBrk="1" hangingPunct="1">
              <a:spcBef>
                <a:spcPct val="0"/>
              </a:spcBef>
            </a:pPr>
            <a:endParaRPr lang="en-US" altLang="en-US" smtClean="0">
              <a:latin typeface="Times New Roman" panose="02020603050405020304" pitchFamily="18" charset="0"/>
              <a:cs typeface="Times New Roman" panose="02020603050405020304" pitchFamily="18" charset="0"/>
            </a:endParaRPr>
          </a:p>
          <a:p>
            <a:pPr eaLnBrk="1" hangingPunct="1">
              <a:spcBef>
                <a:spcPct val="0"/>
              </a:spcBef>
            </a:pPr>
            <a:endParaRPr lang="en-US" altLang="en-US" smtClean="0"/>
          </a:p>
        </p:txBody>
      </p:sp>
    </p:spTree>
    <p:extLst>
      <p:ext uri="{BB962C8B-B14F-4D97-AF65-F5344CB8AC3E}">
        <p14:creationId xmlns:p14="http://schemas.microsoft.com/office/powerpoint/2010/main" val="1156392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C8C2645-E473-41A8-BD1B-974A52B51D61}" type="slidenum">
              <a:rPr lang="en-US" altLang="en-US"/>
              <a:pPr/>
              <a:t>32</a:t>
            </a:fld>
            <a:endParaRPr lang="en-US" altLang="en-US"/>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00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533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6369A9C-8C93-4222-B8E5-D1719AF3F613}" type="slidenum">
              <a:rPr lang="en-US" altLang="en-US"/>
              <a:pPr/>
              <a:t>33</a:t>
            </a:fld>
            <a:endParaRPr lang="en-US" altLang="en-US"/>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00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09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0D6938D-B1D6-45B9-89EF-D8E72B12085C}" type="slidenum">
              <a:rPr lang="en-US" altLang="en-US"/>
              <a:pPr/>
              <a:t>34</a:t>
            </a:fld>
            <a:endParaRPr lang="en-US" altLang="en-US"/>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00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3886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71AFEB07-315A-44C0-89F2-DBB245A36B16}" type="slidenum">
              <a:rPr lang="en-US" altLang="en-US" sz="1200"/>
              <a:pPr algn="r" eaLnBrk="1" hangingPunct="1"/>
              <a:t>35</a:t>
            </a:fld>
            <a:endParaRPr lang="en-US" altLang="en-US" sz="1200"/>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noChangeArrowheads="1"/>
          </p:cNvSpPr>
          <p:nvPr>
            <p:ph type="body" idx="1"/>
          </p:nvPr>
        </p:nvSpPr>
        <p:spPr bwMode="auto">
          <a:xfrm>
            <a:off x="228600" y="4343400"/>
            <a:ext cx="6248400" cy="4114800"/>
          </a:xfrm>
        </p:spPr>
        <p:txBody>
          <a:bodyPr wrap="square" numCol="1" anchor="t" anchorCtr="0" compatLnSpc="1">
            <a:prstTxWarp prst="textNoShape">
              <a:avLst/>
            </a:prstTxWarp>
            <a:normAutofit fontScale="70000" lnSpcReduction="20000"/>
          </a:bodyPr>
          <a:lstStyle/>
          <a:p>
            <a:pPr eaLnBrk="1" fontAlgn="auto" hangingPunct="1">
              <a:spcBef>
                <a:spcPct val="0"/>
              </a:spcBef>
              <a:spcAft>
                <a:spcPts val="0"/>
              </a:spcAft>
              <a:defRPr/>
            </a:pPr>
            <a:r>
              <a:rPr lang="en-US" sz="2400" dirty="0">
                <a:latin typeface="Times New Roman" pitchFamily="18" charset="0"/>
                <a:cs typeface="Times New Roman" pitchFamily="18" charset="0"/>
              </a:rPr>
              <a:t>Some </a:t>
            </a:r>
            <a:r>
              <a:rPr lang="en-US" sz="2400" dirty="0" err="1">
                <a:latin typeface="Times New Roman" pitchFamily="18" charset="0"/>
                <a:cs typeface="Times New Roman" pitchFamily="18" charset="0"/>
              </a:rPr>
              <a:t>mediastinal</a:t>
            </a:r>
            <a:r>
              <a:rPr lang="en-US" sz="2400" dirty="0">
                <a:latin typeface="Times New Roman" pitchFamily="18" charset="0"/>
                <a:cs typeface="Times New Roman" pitchFamily="18" charset="0"/>
              </a:rPr>
              <a:t> involvement in 2/3 of patients.  </a:t>
            </a:r>
          </a:p>
          <a:p>
            <a:pPr eaLnBrk="1" fontAlgn="auto" hangingPunct="1">
              <a:spcBef>
                <a:spcPct val="0"/>
              </a:spcBef>
              <a:spcAft>
                <a:spcPts val="0"/>
              </a:spcAft>
              <a:buFontTx/>
              <a:buChar char="-"/>
              <a:defRPr/>
            </a:pPr>
            <a:r>
              <a:rPr lang="en-US" sz="2400" dirty="0">
                <a:latin typeface="Times New Roman" pitchFamily="18" charset="0"/>
                <a:cs typeface="Times New Roman" pitchFamily="18" charset="0"/>
              </a:rPr>
              <a:t> Present in 75% of adolescents</a:t>
            </a:r>
          </a:p>
          <a:p>
            <a:pPr eaLnBrk="1" fontAlgn="auto" hangingPunct="1">
              <a:spcBef>
                <a:spcPct val="0"/>
              </a:spcBef>
              <a:spcAft>
                <a:spcPts val="0"/>
              </a:spcAft>
              <a:buFontTx/>
              <a:buChar char="-"/>
              <a:defRPr/>
            </a:pPr>
            <a:r>
              <a:rPr lang="en-US" sz="2400" dirty="0">
                <a:latin typeface="Times New Roman" pitchFamily="18" charset="0"/>
                <a:cs typeface="Times New Roman" pitchFamily="18" charset="0"/>
              </a:rPr>
              <a:t> present in 35% of young children</a:t>
            </a:r>
          </a:p>
          <a:p>
            <a:pPr eaLnBrk="1" fontAlgn="auto" hangingPunct="1">
              <a:spcBef>
                <a:spcPct val="0"/>
              </a:spcBef>
              <a:spcAft>
                <a:spcPts val="0"/>
              </a:spcAft>
              <a:buFontTx/>
              <a:buChar char="-"/>
              <a:defRPr/>
            </a:pPr>
            <a:endParaRPr lang="en-US" sz="2400" dirty="0">
              <a:latin typeface="Times New Roman" pitchFamily="18" charset="0"/>
              <a:cs typeface="Times New Roman" pitchFamily="18" charset="0"/>
            </a:endParaRPr>
          </a:p>
          <a:p>
            <a:pPr eaLnBrk="1" fontAlgn="auto" hangingPunct="1">
              <a:spcBef>
                <a:spcPct val="0"/>
              </a:spcBef>
              <a:spcAft>
                <a:spcPts val="0"/>
              </a:spcAft>
              <a:defRPr/>
            </a:pPr>
            <a:r>
              <a:rPr lang="en-US" sz="2400" b="1" dirty="0">
                <a:latin typeface="Times New Roman" pitchFamily="18" charset="0"/>
                <a:cs typeface="Times New Roman" pitchFamily="18" charset="0"/>
              </a:rPr>
              <a:t>Bulk disease </a:t>
            </a:r>
            <a:r>
              <a:rPr lang="en-US" sz="2400" dirty="0">
                <a:latin typeface="Times New Roman" pitchFamily="18" charset="0"/>
                <a:cs typeface="Times New Roman" pitchFamily="18" charset="0"/>
              </a:rPr>
              <a:t>in 20% of patients</a:t>
            </a:r>
          </a:p>
          <a:p>
            <a:pPr eaLnBrk="1" fontAlgn="auto" hangingPunct="1">
              <a:spcBef>
                <a:spcPct val="0"/>
              </a:spcBef>
              <a:spcAft>
                <a:spcPts val="0"/>
              </a:spcAft>
              <a:buFontTx/>
              <a:buChar char="-"/>
              <a:defRPr/>
            </a:pPr>
            <a:endParaRPr lang="en-US" sz="2400" dirty="0">
              <a:latin typeface="Times New Roman" pitchFamily="18" charset="0"/>
              <a:cs typeface="Times New Roman" pitchFamily="18" charset="0"/>
            </a:endParaRPr>
          </a:p>
          <a:p>
            <a:pPr eaLnBrk="1" fontAlgn="auto" hangingPunct="1">
              <a:spcBef>
                <a:spcPct val="0"/>
              </a:spcBef>
              <a:spcAft>
                <a:spcPts val="0"/>
              </a:spcAft>
              <a:defRPr/>
            </a:pPr>
            <a:r>
              <a:rPr lang="en-US" sz="2400" dirty="0">
                <a:latin typeface="Times New Roman" pitchFamily="18" charset="0"/>
                <a:cs typeface="Times New Roman" pitchFamily="18" charset="0"/>
              </a:rPr>
              <a:t>Markers of inflammation and RES activation (CRP, ESR, ferritin, copper) </a:t>
            </a:r>
          </a:p>
          <a:p>
            <a:pPr eaLnBrk="1" fontAlgn="auto" hangingPunct="1">
              <a:spcBef>
                <a:spcPct val="0"/>
              </a:spcBef>
              <a:spcAft>
                <a:spcPts val="0"/>
              </a:spcAft>
              <a:defRPr/>
            </a:pPr>
            <a:r>
              <a:rPr lang="en-US" sz="2400" dirty="0">
                <a:latin typeface="Times New Roman" pitchFamily="18" charset="0"/>
                <a:cs typeface="Times New Roman" pitchFamily="18" charset="0"/>
              </a:rPr>
              <a:t>Anemia of chronic inflammation</a:t>
            </a:r>
          </a:p>
          <a:p>
            <a:pPr eaLnBrk="1" fontAlgn="auto" hangingPunct="1">
              <a:spcBef>
                <a:spcPct val="0"/>
              </a:spcBef>
              <a:spcAft>
                <a:spcPts val="0"/>
              </a:spcAft>
              <a:defRPr/>
            </a:pPr>
            <a:r>
              <a:rPr lang="en-US" sz="2400" dirty="0">
                <a:latin typeface="Times New Roman" pitchFamily="18" charset="0"/>
                <a:cs typeface="Times New Roman" pitchFamily="18" charset="0"/>
              </a:rPr>
              <a:t>Immune </a:t>
            </a:r>
            <a:r>
              <a:rPr lang="en-US" sz="2400" dirty="0" err="1">
                <a:latin typeface="Times New Roman" pitchFamily="18" charset="0"/>
                <a:cs typeface="Times New Roman" pitchFamily="18" charset="0"/>
              </a:rPr>
              <a:t>dysregulation</a:t>
            </a:r>
            <a:r>
              <a:rPr lang="en-US" sz="2400" dirty="0">
                <a:latin typeface="Times New Roman" pitchFamily="18" charset="0"/>
                <a:cs typeface="Times New Roman" pitchFamily="18" charset="0"/>
              </a:rPr>
              <a:t>: autoimmune neutropenia, AIHA, ITP, </a:t>
            </a:r>
            <a:r>
              <a:rPr lang="en-US" sz="2400" dirty="0" err="1">
                <a:latin typeface="Times New Roman" pitchFamily="18" charset="0"/>
                <a:cs typeface="Times New Roman" pitchFamily="18" charset="0"/>
              </a:rPr>
              <a:t>nephrotic</a:t>
            </a:r>
            <a:r>
              <a:rPr lang="en-US" sz="2400" dirty="0">
                <a:latin typeface="Times New Roman" pitchFamily="18" charset="0"/>
                <a:cs typeface="Times New Roman" pitchFamily="18" charset="0"/>
              </a:rPr>
              <a:t> syndrome</a:t>
            </a:r>
          </a:p>
          <a:p>
            <a:pPr eaLnBrk="1" fontAlgn="auto" hangingPunct="1">
              <a:spcBef>
                <a:spcPct val="0"/>
              </a:spcBef>
              <a:spcAft>
                <a:spcPts val="0"/>
              </a:spcAft>
              <a:defRPr/>
            </a:pPr>
            <a:r>
              <a:rPr lang="en-US" sz="2400" dirty="0">
                <a:latin typeface="Times New Roman" pitchFamily="18" charset="0"/>
                <a:cs typeface="Times New Roman" pitchFamily="18" charset="0"/>
              </a:rPr>
              <a:t>Autoimmune or Immunodeficiency:  </a:t>
            </a:r>
          </a:p>
          <a:p>
            <a:pPr eaLnBrk="1" fontAlgn="auto" hangingPunct="1">
              <a:spcBef>
                <a:spcPct val="0"/>
              </a:spcBef>
              <a:spcAft>
                <a:spcPts val="0"/>
              </a:spcAft>
              <a:buFontTx/>
              <a:buChar char="-"/>
              <a:defRP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sarcoid</a:t>
            </a:r>
            <a:r>
              <a:rPr lang="en-US" sz="2400" dirty="0">
                <a:latin typeface="Times New Roman" pitchFamily="18" charset="0"/>
                <a:cs typeface="Times New Roman" pitchFamily="18" charset="0"/>
              </a:rPr>
              <a:t>, ALPS (51x</a:t>
            </a:r>
            <a:r>
              <a:rPr lang="en-US" sz="2400" dirty="0">
                <a:latin typeface="Times New Roman" pitchFamily="18" charset="0"/>
                <a:cs typeface="Times New Roman" pitchFamily="18" charset="0"/>
                <a:sym typeface="Symbol"/>
              </a:rPr>
              <a:t>risk)</a:t>
            </a:r>
            <a:r>
              <a:rPr lang="en-US" sz="2400" dirty="0">
                <a:latin typeface="Times New Roman" pitchFamily="18" charset="0"/>
                <a:cs typeface="Times New Roman" pitchFamily="18" charset="0"/>
              </a:rPr>
              <a:t> , Ataxia telangiectasia</a:t>
            </a:r>
          </a:p>
          <a:p>
            <a:pPr eaLnBrk="1" fontAlgn="auto" hangingPunct="1">
              <a:spcBef>
                <a:spcPct val="0"/>
              </a:spcBef>
              <a:spcAft>
                <a:spcPts val="0"/>
              </a:spcAft>
              <a:buFontTx/>
              <a:buChar char="-"/>
              <a:defRPr/>
            </a:pPr>
            <a:endParaRPr lang="en-US" sz="2400" dirty="0">
              <a:latin typeface="Times New Roman" pitchFamily="18" charset="0"/>
              <a:cs typeface="Times New Roman" pitchFamily="18" charset="0"/>
            </a:endParaRPr>
          </a:p>
          <a:p>
            <a:pPr eaLnBrk="1" fontAlgn="auto" hangingPunct="1">
              <a:spcBef>
                <a:spcPct val="0"/>
              </a:spcBef>
              <a:spcAft>
                <a:spcPts val="0"/>
              </a:spcAft>
              <a:buFontTx/>
              <a:buChar char="-"/>
              <a:defRPr/>
            </a:pPr>
            <a:r>
              <a:rPr lang="en-US" sz="2400" dirty="0">
                <a:latin typeface="Times New Roman" pitchFamily="18" charset="0"/>
                <a:cs typeface="Times New Roman" pitchFamily="18" charset="0"/>
              </a:rPr>
              <a:t> Impaired immune function at diagnosis which may persist after therapy.</a:t>
            </a:r>
          </a:p>
          <a:p>
            <a:pPr eaLnBrk="1" fontAlgn="auto" hangingPunct="1">
              <a:spcBef>
                <a:spcPct val="0"/>
              </a:spcBef>
              <a:spcAft>
                <a:spcPts val="0"/>
              </a:spcAft>
              <a:buFontTx/>
              <a:buChar char="-"/>
              <a:defRPr/>
            </a:pPr>
            <a:r>
              <a:rPr lang="en-US" sz="2400" dirty="0">
                <a:latin typeface="Times New Roman" pitchFamily="18" charset="0"/>
                <a:cs typeface="Times New Roman" pitchFamily="18" charset="0"/>
              </a:rPr>
              <a:t>   PMN </a:t>
            </a:r>
            <a:r>
              <a:rPr lang="en-US" sz="2400" dirty="0" err="1">
                <a:latin typeface="Times New Roman" pitchFamily="18" charset="0"/>
                <a:cs typeface="Times New Roman" pitchFamily="18" charset="0"/>
              </a:rPr>
              <a:t>chemotaxis</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Mitogen</a:t>
            </a:r>
            <a:r>
              <a:rPr lang="en-US" sz="2400" dirty="0">
                <a:latin typeface="Times New Roman" pitchFamily="18" charset="0"/>
                <a:cs typeface="Times New Roman" pitchFamily="18" charset="0"/>
              </a:rPr>
              <a:t> proliferation</a:t>
            </a:r>
          </a:p>
          <a:p>
            <a:pPr eaLnBrk="1" fontAlgn="auto" hangingPunct="1">
              <a:spcBef>
                <a:spcPct val="0"/>
              </a:spcBef>
              <a:spcAft>
                <a:spcPts val="0"/>
              </a:spcAft>
              <a:buFontTx/>
              <a:buChar char="-"/>
              <a:defRPr/>
            </a:pPr>
            <a:r>
              <a:rPr lang="en-US" sz="2400" dirty="0">
                <a:latin typeface="Times New Roman" pitchFamily="18" charset="0"/>
                <a:cs typeface="Times New Roman" pitchFamily="18" charset="0"/>
              </a:rPr>
              <a:t>   DTH skin testing	 CD4:CD8 ratio</a:t>
            </a:r>
          </a:p>
        </p:txBody>
      </p:sp>
    </p:spTree>
    <p:extLst>
      <p:ext uri="{BB962C8B-B14F-4D97-AF65-F5344CB8AC3E}">
        <p14:creationId xmlns:p14="http://schemas.microsoft.com/office/powerpoint/2010/main" val="816143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1842CD56-7460-4927-B076-61A7FBB7EC92}" type="slidenum">
              <a:rPr lang="en-US" altLang="en-US" sz="1200"/>
              <a:pPr algn="r" eaLnBrk="1" hangingPunct="1"/>
              <a:t>36</a:t>
            </a:fld>
            <a:endParaRPr lang="en-US" altLang="en-US" sz="1200"/>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Original Images made into a power point slide by Paul Harker-Murray</a:t>
            </a:r>
          </a:p>
        </p:txBody>
      </p:sp>
    </p:spTree>
    <p:extLst>
      <p:ext uri="{BB962C8B-B14F-4D97-AF65-F5344CB8AC3E}">
        <p14:creationId xmlns:p14="http://schemas.microsoft.com/office/powerpoint/2010/main" val="2313339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ECF892E-38A9-4CEF-BD30-0CCBAB98D250}" type="slidenum">
              <a:rPr lang="en-US" altLang="en-US"/>
              <a:pPr/>
              <a:t>37</a:t>
            </a:fld>
            <a:endParaRPr lang="en-US" altLang="en-US"/>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Original Images made into a power point slide by Paul Harker-Murray</a:t>
            </a:r>
          </a:p>
          <a:p>
            <a:pPr defTabSz="912813" eaLnBrk="1" hangingPunct="1">
              <a:spcBef>
                <a:spcPct val="0"/>
              </a:spcBef>
            </a:pPr>
            <a:endParaRPr lang="en-US" altLang="en-US" smtClean="0"/>
          </a:p>
        </p:txBody>
      </p:sp>
    </p:spTree>
    <p:extLst>
      <p:ext uri="{BB962C8B-B14F-4D97-AF65-F5344CB8AC3E}">
        <p14:creationId xmlns:p14="http://schemas.microsoft.com/office/powerpoint/2010/main" val="272939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23525E21-CDB2-46E0-8F81-090FC0F69150}" type="slidenum">
              <a:rPr lang="en-US" altLang="en-US" sz="1200"/>
              <a:pPr algn="r" eaLnBrk="1" hangingPunct="1"/>
              <a:t>38</a:t>
            </a:fld>
            <a:endParaRPr lang="en-US" altLang="en-US" sz="1200"/>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smtClean="0"/>
              <a:t>But the content objective is to know that the differential diagnosis of HL includes both malignant and non-malignant conditions</a:t>
            </a:r>
          </a:p>
          <a:p>
            <a:pPr eaLnBrk="1" hangingPunct="1">
              <a:spcBef>
                <a:spcPct val="0"/>
              </a:spcBef>
            </a:pPr>
            <a:endParaRPr lang="en-US" altLang="en-US" sz="2000" smtClean="0"/>
          </a:p>
        </p:txBody>
      </p:sp>
    </p:spTree>
    <p:extLst>
      <p:ext uri="{BB962C8B-B14F-4D97-AF65-F5344CB8AC3E}">
        <p14:creationId xmlns:p14="http://schemas.microsoft.com/office/powerpoint/2010/main" val="1986465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EDBE9B7-C287-4D98-8F80-7E8D67EAC989}" type="slidenum">
              <a:rPr lang="en-US" altLang="en-US"/>
              <a:pPr/>
              <a:t>39</a:t>
            </a:fld>
            <a:endParaRPr lang="en-US" altLang="en-US"/>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u="sng" smtClean="0"/>
              <a:t>Excisional biopsy</a:t>
            </a:r>
            <a:r>
              <a:rPr lang="en-US" altLang="en-US" sz="1800" smtClean="0"/>
              <a:t> is best for diagnosis.  </a:t>
            </a:r>
          </a:p>
          <a:p>
            <a:pPr eaLnBrk="1" hangingPunct="1">
              <a:spcBef>
                <a:spcPct val="0"/>
              </a:spcBef>
              <a:buFontTx/>
              <a:buChar char="-"/>
            </a:pPr>
            <a:r>
              <a:rPr lang="en-US" altLang="en-US" sz="1800" smtClean="0"/>
              <a:t>histology, LN architecture</a:t>
            </a:r>
          </a:p>
          <a:p>
            <a:pPr eaLnBrk="1" hangingPunct="1">
              <a:spcBef>
                <a:spcPct val="0"/>
              </a:spcBef>
              <a:buFontTx/>
              <a:buChar char="-"/>
            </a:pPr>
            <a:r>
              <a:rPr lang="en-US" altLang="en-US" sz="1800" smtClean="0"/>
              <a:t>Immunochistochemistry.</a:t>
            </a:r>
          </a:p>
          <a:p>
            <a:pPr eaLnBrk="1" hangingPunct="1">
              <a:spcBef>
                <a:spcPct val="0"/>
              </a:spcBef>
            </a:pPr>
            <a:endParaRPr lang="en-US" altLang="en-US" sz="1800" smtClean="0"/>
          </a:p>
          <a:p>
            <a:pPr eaLnBrk="1" hangingPunct="1">
              <a:spcBef>
                <a:spcPct val="0"/>
              </a:spcBef>
            </a:pPr>
            <a:r>
              <a:rPr lang="en-US" altLang="en-US" sz="1800" smtClean="0"/>
              <a:t>In patients with symptomatic masses where anesthesia poses a risk, tissue must be obtained in the least invasive way possible:  </a:t>
            </a:r>
          </a:p>
          <a:p>
            <a:pPr eaLnBrk="1" hangingPunct="1">
              <a:spcBef>
                <a:spcPct val="0"/>
              </a:spcBef>
            </a:pPr>
            <a:r>
              <a:rPr lang="en-US" altLang="en-US" sz="1800" smtClean="0"/>
              <a:t>- consider a core biopsy (better than FNA)</a:t>
            </a:r>
          </a:p>
          <a:p>
            <a:pPr eaLnBrk="1" hangingPunct="1">
              <a:spcBef>
                <a:spcPct val="0"/>
              </a:spcBef>
            </a:pPr>
            <a:endParaRPr lang="en-US" altLang="en-US" sz="1800" smtClean="0"/>
          </a:p>
          <a:p>
            <a:pPr eaLnBrk="1" hangingPunct="1">
              <a:spcBef>
                <a:spcPct val="0"/>
              </a:spcBef>
            </a:pPr>
            <a:r>
              <a:rPr lang="en-US" altLang="en-US" sz="1800" smtClean="0"/>
              <a:t>Note:  flow cytometry does not contribute to the diagnosis of HL</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619675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E26E84A7-84A6-49C9-B6E0-B279A1A7FD4C}" type="slidenum">
              <a:rPr lang="en-US" altLang="en-US" sz="1200"/>
              <a:pPr algn="r" eaLnBrk="1" hangingPunct="1"/>
              <a:t>40</a:t>
            </a:fld>
            <a:endParaRPr lang="en-US" altLang="en-US" sz="1200"/>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xfrm>
            <a:off x="381000" y="4343400"/>
            <a:ext cx="61722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smtClean="0"/>
              <a:t>Treated with chemo alone:  PET 3 wks after completion </a:t>
            </a:r>
          </a:p>
          <a:p>
            <a:pPr eaLnBrk="1" hangingPunct="1">
              <a:spcBef>
                <a:spcPct val="0"/>
              </a:spcBef>
            </a:pPr>
            <a:r>
              <a:rPr lang="en-US" altLang="en-US" sz="2000" smtClean="0"/>
              <a:t>Treated with radiation: PET 8-12 weeks post radiation</a:t>
            </a:r>
          </a:p>
        </p:txBody>
      </p:sp>
    </p:spTree>
    <p:extLst>
      <p:ext uri="{BB962C8B-B14F-4D97-AF65-F5344CB8AC3E}">
        <p14:creationId xmlns:p14="http://schemas.microsoft.com/office/powerpoint/2010/main" val="227235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85D64B3-6F04-4A6F-B6FD-D9D41BC8DFCA}" type="slidenum">
              <a:rPr lang="en-US" altLang="en-US"/>
              <a:pPr/>
              <a:t>5</a:t>
            </a:fld>
            <a:endParaRPr lang="en-US" altLang="en-US"/>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083665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endParaRPr lang="en-US" altLang="en-US" smtClean="0"/>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085C790-AAE2-42A4-B8F4-4C7D8DC9009F}" type="slidenum">
              <a:rPr lang="en-US" altLang="en-US"/>
              <a:pPr/>
              <a:t>41</a:t>
            </a:fld>
            <a:endParaRPr lang="en-US" altLang="en-US"/>
          </a:p>
        </p:txBody>
      </p:sp>
    </p:spTree>
    <p:extLst>
      <p:ext uri="{BB962C8B-B14F-4D97-AF65-F5344CB8AC3E}">
        <p14:creationId xmlns:p14="http://schemas.microsoft.com/office/powerpoint/2010/main" val="571252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endParaRPr lang="en-US" altLang="en-US" smtClean="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0E59EE-67BE-4710-AC63-D1F428171D5E}" type="slidenum">
              <a:rPr lang="en-US" altLang="en-US"/>
              <a:pPr/>
              <a:t>42</a:t>
            </a:fld>
            <a:endParaRPr lang="en-US" altLang="en-US"/>
          </a:p>
        </p:txBody>
      </p:sp>
    </p:spTree>
    <p:extLst>
      <p:ext uri="{BB962C8B-B14F-4D97-AF65-F5344CB8AC3E}">
        <p14:creationId xmlns:p14="http://schemas.microsoft.com/office/powerpoint/2010/main" val="104382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xfrm>
            <a:off x="381000" y="4343400"/>
            <a:ext cx="6172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z="2400" smtClean="0"/>
              <a:t>Patient was HIV-positive.  </a:t>
            </a:r>
          </a:p>
          <a:p>
            <a:pPr defTabSz="912813" eaLnBrk="1" hangingPunct="1">
              <a:spcBef>
                <a:spcPct val="0"/>
              </a:spcBef>
            </a:pPr>
            <a:r>
              <a:rPr lang="en-US" altLang="en-US" sz="2400" smtClean="0"/>
              <a:t>This point is not specific to hodgkin lymphoma:  but HIV is always on the differential regardless of the history obtained from the patient.</a:t>
            </a:r>
          </a:p>
          <a:p>
            <a:pPr defTabSz="912813" eaLnBrk="1" hangingPunct="1">
              <a:spcBef>
                <a:spcPct val="0"/>
              </a:spcBef>
            </a:pPr>
            <a:endParaRPr lang="en-US" altLang="en-US" smtClean="0"/>
          </a:p>
          <a:p>
            <a:pPr defTabSz="912813" eaLnBrk="1" hangingPunct="1">
              <a:spcBef>
                <a:spcPct val="0"/>
              </a:spcBef>
            </a:pPr>
            <a:endParaRPr lang="en-US" altLang="en-US" smtClean="0"/>
          </a:p>
          <a:p>
            <a:pPr defTabSz="912813" eaLnBrk="1" hangingPunct="1">
              <a:spcBef>
                <a:spcPct val="0"/>
              </a:spcBef>
            </a:pPr>
            <a:r>
              <a:rPr lang="en-US" altLang="en-US" smtClean="0"/>
              <a:t>Original Images made into a power point slide by Paul Harker-Murray</a:t>
            </a:r>
          </a:p>
          <a:p>
            <a:pPr defTabSz="912813" eaLnBrk="1" hangingPunct="1">
              <a:spcBef>
                <a:spcPct val="0"/>
              </a:spcBef>
            </a:pPr>
            <a:endParaRPr lang="en-US" altLang="en-US" smtClean="0"/>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D10A104-291F-4F6C-8ED0-9DDC2C740333}" type="slidenum">
              <a:rPr lang="en-US" altLang="en-US"/>
              <a:pPr/>
              <a:t>43</a:t>
            </a:fld>
            <a:endParaRPr lang="en-US" altLang="en-US"/>
          </a:p>
        </p:txBody>
      </p:sp>
    </p:spTree>
    <p:extLst>
      <p:ext uri="{BB962C8B-B14F-4D97-AF65-F5344CB8AC3E}">
        <p14:creationId xmlns:p14="http://schemas.microsoft.com/office/powerpoint/2010/main" val="2200115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6FF90897-4A58-4034-9A22-F3500219D65D}" type="slidenum">
              <a:rPr lang="en-US" altLang="en-US" sz="1200"/>
              <a:pPr algn="r" eaLnBrk="1" hangingPunct="1"/>
              <a:t>44</a:t>
            </a:fld>
            <a:endParaRPr lang="en-US" altLang="en-US" sz="1200"/>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noChangeArrowheads="1"/>
          </p:cNvSpPr>
          <p:nvPr>
            <p:ph type="body" idx="1"/>
          </p:nvPr>
        </p:nvSpPr>
        <p:spPr bwMode="auto"/>
        <p:txBody>
          <a:bodyPr wrap="square" numCol="1" anchor="t" anchorCtr="0" compatLnSpc="1">
            <a:prstTxWarp prst="textNoShape">
              <a:avLst/>
            </a:prstTxWarp>
            <a:normAutofit/>
          </a:bodyPr>
          <a:lstStyle/>
          <a:p>
            <a:pPr defTabSz="914372" eaLnBrk="1" fontAlgn="auto" hangingPunct="1">
              <a:spcBef>
                <a:spcPct val="0"/>
              </a:spcBef>
              <a:spcAft>
                <a:spcPts val="0"/>
              </a:spcAft>
              <a:defRPr/>
            </a:pPr>
            <a:r>
              <a:rPr lang="en-US" dirty="0" smtClean="0">
                <a:latin typeface="Arial Narrow" pitchFamily="34" charset="0"/>
              </a:rPr>
              <a:t>Carbone </a:t>
            </a:r>
            <a:r>
              <a:rPr lang="en-US" dirty="0">
                <a:latin typeface="Arial Narrow" pitchFamily="34" charset="0"/>
              </a:rPr>
              <a:t>PP, Kaplan HS, </a:t>
            </a:r>
            <a:r>
              <a:rPr lang="en-US" dirty="0" err="1">
                <a:latin typeface="Arial Narrow" pitchFamily="34" charset="0"/>
              </a:rPr>
              <a:t>Musshoff</a:t>
            </a:r>
            <a:r>
              <a:rPr lang="en-US" dirty="0">
                <a:latin typeface="Arial Narrow" pitchFamily="34" charset="0"/>
              </a:rPr>
              <a:t> K, et al. Report of the Committee on Hodgkin's Disease Staging Classification. Cancer Res 1971;31(11):1860–1861</a:t>
            </a:r>
          </a:p>
          <a:p>
            <a:pPr eaLnBrk="1" fontAlgn="auto" hangingPunct="1">
              <a:spcBef>
                <a:spcPct val="0"/>
              </a:spcBef>
              <a:spcAft>
                <a:spcPts val="0"/>
              </a:spcAft>
              <a:defRPr/>
            </a:pPr>
            <a:endParaRPr lang="en-US" dirty="0"/>
          </a:p>
        </p:txBody>
      </p:sp>
    </p:spTree>
    <p:extLst>
      <p:ext uri="{BB962C8B-B14F-4D97-AF65-F5344CB8AC3E}">
        <p14:creationId xmlns:p14="http://schemas.microsoft.com/office/powerpoint/2010/main" val="40337199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D42A3E1-9300-4A0A-805F-50C44D2A679A}" type="slidenum">
              <a:rPr lang="en-US" altLang="en-US"/>
              <a:pPr/>
              <a:t>45</a:t>
            </a:fld>
            <a:endParaRPr lang="en-US" altLang="en-US"/>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smtClean="0"/>
              <a:t>Different groups have also reported</a:t>
            </a:r>
          </a:p>
          <a:p>
            <a:pPr eaLnBrk="1" hangingPunct="1">
              <a:spcBef>
                <a:spcPct val="0"/>
              </a:spcBef>
              <a:buFontTx/>
              <a:buChar char="•"/>
            </a:pPr>
            <a:r>
              <a:rPr lang="en-US" altLang="en-US" sz="2000" smtClean="0"/>
              <a:t> Male sex</a:t>
            </a:r>
          </a:p>
          <a:p>
            <a:pPr eaLnBrk="1" hangingPunct="1">
              <a:spcBef>
                <a:spcPct val="0"/>
              </a:spcBef>
              <a:buFontTx/>
              <a:buChar char="•"/>
            </a:pPr>
            <a:r>
              <a:rPr lang="en-US" altLang="en-US" sz="2000" smtClean="0"/>
              <a:t> Histology </a:t>
            </a:r>
          </a:p>
          <a:p>
            <a:pPr eaLnBrk="1" hangingPunct="1">
              <a:spcBef>
                <a:spcPct val="0"/>
              </a:spcBef>
              <a:buFontTx/>
              <a:buChar char="•"/>
            </a:pPr>
            <a:r>
              <a:rPr lang="en-US" altLang="en-US" sz="2000" smtClean="0"/>
              <a:t> Elevated WBC count &gt;11.5</a:t>
            </a:r>
          </a:p>
          <a:p>
            <a:pPr eaLnBrk="1" hangingPunct="1">
              <a:spcBef>
                <a:spcPct val="0"/>
              </a:spcBef>
              <a:buFontTx/>
              <a:buChar char="•"/>
            </a:pPr>
            <a:r>
              <a:rPr lang="en-US" altLang="en-US" sz="2000" smtClean="0"/>
              <a:t> Hb &lt;11</a:t>
            </a:r>
          </a:p>
          <a:p>
            <a:pPr eaLnBrk="1" hangingPunct="1">
              <a:spcBef>
                <a:spcPct val="0"/>
              </a:spcBef>
              <a:buFontTx/>
              <a:buChar char="•"/>
            </a:pPr>
            <a:r>
              <a:rPr lang="en-US" altLang="en-US" sz="2000" smtClean="0"/>
              <a:t> Cytokins:  sTNF, sCD30, b2m, transferrin, IL-10, Caspase 3 in HRS cells</a:t>
            </a:r>
          </a:p>
          <a:p>
            <a:pPr eaLnBrk="1" hangingPunct="1">
              <a:spcBef>
                <a:spcPct val="0"/>
              </a:spcBef>
            </a:pPr>
            <a:endParaRPr lang="en-US" altLang="en-US" sz="2000" smtClean="0"/>
          </a:p>
          <a:p>
            <a:pPr eaLnBrk="1" hangingPunct="1">
              <a:spcBef>
                <a:spcPct val="0"/>
              </a:spcBef>
            </a:pPr>
            <a:r>
              <a:rPr lang="en-US" altLang="en-US" sz="2000" smtClean="0"/>
              <a:t>As therapies change, prognostic factors change</a:t>
            </a:r>
          </a:p>
          <a:p>
            <a:pPr eaLnBrk="1" hangingPunct="1">
              <a:spcBef>
                <a:spcPct val="0"/>
              </a:spcBef>
            </a:pPr>
            <a:endParaRPr lang="en-US" altLang="en-US" sz="2000" smtClean="0"/>
          </a:p>
          <a:p>
            <a:pPr eaLnBrk="1" hangingPunct="1">
              <a:spcBef>
                <a:spcPct val="0"/>
              </a:spcBef>
            </a:pPr>
            <a:endParaRPr lang="en-US" altLang="en-US" sz="2000" smtClean="0"/>
          </a:p>
          <a:p>
            <a:pPr eaLnBrk="1" hangingPunct="1">
              <a:spcBef>
                <a:spcPct val="0"/>
              </a:spcBef>
            </a:pPr>
            <a:endParaRPr lang="en-US" altLang="en-US" sz="2000" smtClean="0"/>
          </a:p>
          <a:p>
            <a:pPr eaLnBrk="1" hangingPunct="1">
              <a:spcBef>
                <a:spcPct val="0"/>
              </a:spcBef>
            </a:pPr>
            <a:r>
              <a:rPr lang="en-US" altLang="en-US" sz="2000" smtClean="0"/>
              <a:t>CR usually defined as 70-80% reduction (varies)</a:t>
            </a:r>
          </a:p>
        </p:txBody>
      </p:sp>
    </p:spTree>
    <p:extLst>
      <p:ext uri="{BB962C8B-B14F-4D97-AF65-F5344CB8AC3E}">
        <p14:creationId xmlns:p14="http://schemas.microsoft.com/office/powerpoint/2010/main" val="2124921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47D543F-BA7F-48F4-9FE9-93D9AFC33C60}" type="slidenum">
              <a:rPr lang="en-US" altLang="en-US"/>
              <a:pPr/>
              <a:t>46</a:t>
            </a:fld>
            <a:endParaRPr lang="en-US" altLang="en-US"/>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4" name="Rectangle 3"/>
          <p:cNvSpPr>
            <a:spLocks noGrp="1" noChangeArrowheads="1"/>
          </p:cNvSpPr>
          <p:nvPr>
            <p:ph type="body" idx="1"/>
          </p:nvPr>
        </p:nvSpPr>
        <p:spPr bwMode="auto">
          <a:xfrm>
            <a:off x="685800" y="4343400"/>
            <a:ext cx="5715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z="2400" smtClean="0"/>
              <a:t>Usually time for relapse is within 1</a:t>
            </a:r>
            <a:r>
              <a:rPr lang="en-US" altLang="en-US" sz="2400" baseline="30000" smtClean="0"/>
              <a:t>st</a:t>
            </a:r>
            <a:r>
              <a:rPr lang="en-US" altLang="en-US" sz="2400" smtClean="0"/>
              <a:t> 3 years.  </a:t>
            </a:r>
          </a:p>
          <a:p>
            <a:pPr defTabSz="912813" eaLnBrk="1" hangingPunct="1">
              <a:spcBef>
                <a:spcPct val="0"/>
              </a:spcBef>
            </a:pPr>
            <a:r>
              <a:rPr lang="en-US" altLang="en-US" sz="2400" smtClean="0"/>
              <a:t>Relpase within 1</a:t>
            </a:r>
            <a:r>
              <a:rPr lang="en-US" altLang="en-US" sz="2400" baseline="30000" smtClean="0"/>
              <a:t>st</a:t>
            </a:r>
            <a:r>
              <a:rPr lang="en-US" altLang="en-US" sz="2400" smtClean="0"/>
              <a:t> year is worse.  </a:t>
            </a:r>
          </a:p>
          <a:p>
            <a:pPr defTabSz="912813" eaLnBrk="1" hangingPunct="1">
              <a:spcBef>
                <a:spcPct val="0"/>
              </a:spcBef>
            </a:pPr>
            <a:endParaRPr lang="en-US" altLang="en-US" smtClean="0"/>
          </a:p>
          <a:p>
            <a:pPr defTabSz="912813" eaLnBrk="1" hangingPunct="1">
              <a:spcBef>
                <a:spcPct val="0"/>
              </a:spcBef>
            </a:pPr>
            <a:r>
              <a:rPr lang="en-US" altLang="en-US" smtClean="0"/>
              <a:t>Table made by Paul Harker-Murray</a:t>
            </a:r>
          </a:p>
          <a:p>
            <a:pPr defTabSz="912813" eaLnBrk="1" hangingPunct="1">
              <a:spcBef>
                <a:spcPct val="0"/>
              </a:spcBef>
            </a:pPr>
            <a:endParaRPr lang="en-US" altLang="en-US" smtClean="0"/>
          </a:p>
          <a:p>
            <a:pPr defTabSz="912813" eaLnBrk="1" hangingPunct="1">
              <a:spcBef>
                <a:spcPct val="0"/>
              </a:spcBef>
            </a:pPr>
            <a:r>
              <a:rPr lang="en-US" altLang="en-US" smtClean="0"/>
              <a:t>The Hodgkin consortium is based at St Jude and led by Monika Metzger, MD. It includes the following institutions: Dana Farber Cancer Institute, Stanford Comprehensive Cancer Center, Massachusetts General Hospital Cancer Center and Maine Medical Center. Collaborators work together to develop improved treatment strategies for Hodkgin lymphoma patients</a:t>
            </a:r>
          </a:p>
          <a:p>
            <a:pPr defTabSz="912813" eaLnBrk="1" hangingPunct="1">
              <a:spcBef>
                <a:spcPct val="0"/>
              </a:spcBef>
            </a:pPr>
            <a:endParaRPr lang="en-US" altLang="en-US" smtClean="0"/>
          </a:p>
        </p:txBody>
      </p:sp>
    </p:spTree>
    <p:extLst>
      <p:ext uri="{BB962C8B-B14F-4D97-AF65-F5344CB8AC3E}">
        <p14:creationId xmlns:p14="http://schemas.microsoft.com/office/powerpoint/2010/main" val="665510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1037675-593D-4B90-A2FC-8ACFA35C5727}" type="slidenum">
              <a:rPr lang="en-US" altLang="en-US"/>
              <a:pPr/>
              <a:t>47</a:t>
            </a:fld>
            <a:endParaRPr lang="en-US" altLang="en-US"/>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8" name="Rectangle 3"/>
          <p:cNvSpPr>
            <a:spLocks noGrp="1" noChangeArrowheads="1"/>
          </p:cNvSpPr>
          <p:nvPr>
            <p:ph type="body" idx="1"/>
          </p:nvPr>
        </p:nvSpPr>
        <p:spPr bwMode="auto">
          <a:xfrm>
            <a:off x="685800" y="4343400"/>
            <a:ext cx="5715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z="2400" smtClean="0"/>
              <a:t>Usually time for relapse is within 1</a:t>
            </a:r>
            <a:r>
              <a:rPr lang="en-US" altLang="en-US" sz="2400" baseline="30000" smtClean="0"/>
              <a:t>st</a:t>
            </a:r>
            <a:r>
              <a:rPr lang="en-US" altLang="en-US" sz="2400" smtClean="0"/>
              <a:t> 3 years.  </a:t>
            </a:r>
          </a:p>
          <a:p>
            <a:pPr defTabSz="912813" eaLnBrk="1" hangingPunct="1">
              <a:spcBef>
                <a:spcPct val="0"/>
              </a:spcBef>
            </a:pPr>
            <a:r>
              <a:rPr lang="en-US" altLang="en-US" sz="2400" smtClean="0"/>
              <a:t>Relpase within 1</a:t>
            </a:r>
            <a:r>
              <a:rPr lang="en-US" altLang="en-US" sz="2400" baseline="30000" smtClean="0"/>
              <a:t>st</a:t>
            </a:r>
            <a:r>
              <a:rPr lang="en-US" altLang="en-US" sz="2400" smtClean="0"/>
              <a:t> year is worse.  </a:t>
            </a:r>
          </a:p>
          <a:p>
            <a:pPr defTabSz="912813" eaLnBrk="1" hangingPunct="1">
              <a:spcBef>
                <a:spcPct val="0"/>
              </a:spcBef>
            </a:pPr>
            <a:endParaRPr lang="en-US" altLang="en-US" smtClean="0"/>
          </a:p>
          <a:p>
            <a:pPr defTabSz="912813" eaLnBrk="1" hangingPunct="1">
              <a:spcBef>
                <a:spcPct val="0"/>
              </a:spcBef>
            </a:pPr>
            <a:r>
              <a:rPr lang="en-US" altLang="en-US" smtClean="0"/>
              <a:t>Table made by Paul Harker-Murray</a:t>
            </a:r>
          </a:p>
          <a:p>
            <a:pPr defTabSz="912813" eaLnBrk="1" hangingPunct="1">
              <a:spcBef>
                <a:spcPct val="0"/>
              </a:spcBef>
            </a:pPr>
            <a:endParaRPr lang="en-US" altLang="en-US" smtClean="0"/>
          </a:p>
          <a:p>
            <a:pPr defTabSz="912813" eaLnBrk="1" hangingPunct="1">
              <a:spcBef>
                <a:spcPct val="0"/>
              </a:spcBef>
            </a:pPr>
            <a:r>
              <a:rPr lang="en-US" altLang="en-US" smtClean="0"/>
              <a:t>The Hodgkin consortium is based at St Jude and led by Monika Metzger, MD. It includes the following institutions: Dana Farber Cancer Institute, Stanford Comprehensive Cancer Center, Massachusetts General Hospital Cancer Center and Maine Medical Center. Collaborators work together to develop improved treatment strategies for Hodkgin lymphoma patients</a:t>
            </a:r>
          </a:p>
          <a:p>
            <a:pPr defTabSz="912813" eaLnBrk="1" hangingPunct="1">
              <a:spcBef>
                <a:spcPct val="0"/>
              </a:spcBef>
            </a:pPr>
            <a:endParaRPr lang="en-US" altLang="en-US" smtClean="0"/>
          </a:p>
        </p:txBody>
      </p:sp>
    </p:spTree>
    <p:extLst>
      <p:ext uri="{BB962C8B-B14F-4D97-AF65-F5344CB8AC3E}">
        <p14:creationId xmlns:p14="http://schemas.microsoft.com/office/powerpoint/2010/main" val="38229659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C72837F-07A1-453D-91CD-42F793CE5448}" type="slidenum">
              <a:rPr lang="en-US" altLang="en-US"/>
              <a:pPr/>
              <a:t>48</a:t>
            </a:fld>
            <a:endParaRPr lang="en-US" altLang="en-US"/>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3"/>
          <p:cNvSpPr>
            <a:spLocks noGrp="1" noChangeArrowheads="1"/>
          </p:cNvSpPr>
          <p:nvPr>
            <p:ph type="body" idx="1"/>
          </p:nvPr>
        </p:nvSpPr>
        <p:spPr bwMode="auto">
          <a:xfrm>
            <a:off x="685800" y="4343400"/>
            <a:ext cx="5715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z="2400" smtClean="0"/>
              <a:t>Usually time for relapse is within 1</a:t>
            </a:r>
            <a:r>
              <a:rPr lang="en-US" altLang="en-US" sz="2400" baseline="30000" smtClean="0"/>
              <a:t>st</a:t>
            </a:r>
            <a:r>
              <a:rPr lang="en-US" altLang="en-US" sz="2400" smtClean="0"/>
              <a:t> 3 years.  </a:t>
            </a:r>
          </a:p>
          <a:p>
            <a:pPr defTabSz="912813" eaLnBrk="1" hangingPunct="1">
              <a:spcBef>
                <a:spcPct val="0"/>
              </a:spcBef>
            </a:pPr>
            <a:r>
              <a:rPr lang="en-US" altLang="en-US" sz="2400" smtClean="0"/>
              <a:t>Relpase within 1</a:t>
            </a:r>
            <a:r>
              <a:rPr lang="en-US" altLang="en-US" sz="2400" baseline="30000" smtClean="0"/>
              <a:t>st</a:t>
            </a:r>
            <a:r>
              <a:rPr lang="en-US" altLang="en-US" sz="2400" smtClean="0"/>
              <a:t> year is worse.  </a:t>
            </a:r>
          </a:p>
          <a:p>
            <a:pPr defTabSz="912813" eaLnBrk="1" hangingPunct="1">
              <a:spcBef>
                <a:spcPct val="0"/>
              </a:spcBef>
            </a:pPr>
            <a:endParaRPr lang="en-US" altLang="en-US" smtClean="0"/>
          </a:p>
          <a:p>
            <a:pPr defTabSz="912813" eaLnBrk="1" hangingPunct="1">
              <a:spcBef>
                <a:spcPct val="0"/>
              </a:spcBef>
            </a:pPr>
            <a:r>
              <a:rPr lang="en-US" altLang="en-US" smtClean="0"/>
              <a:t>Table made by Paul Harker-Murray</a:t>
            </a:r>
          </a:p>
          <a:p>
            <a:pPr defTabSz="912813" eaLnBrk="1" hangingPunct="1">
              <a:spcBef>
                <a:spcPct val="0"/>
              </a:spcBef>
            </a:pPr>
            <a:endParaRPr lang="en-US" altLang="en-US" smtClean="0"/>
          </a:p>
          <a:p>
            <a:pPr defTabSz="912813" eaLnBrk="1" hangingPunct="1">
              <a:spcBef>
                <a:spcPct val="0"/>
              </a:spcBef>
            </a:pPr>
            <a:r>
              <a:rPr lang="en-US" altLang="en-US" smtClean="0"/>
              <a:t>The Hodgkin consortium is based at St Jude and led by Monika Metzger, MD. It includes the following institutions: Dana Farber Cancer Institute, Stanford Comprehensive Cancer Center, Massachusetts General Hospital Cancer Center and Maine Medical Center. Collaborators work together to develop improved treatment strategies for Hodkgin lymphoma patients</a:t>
            </a:r>
          </a:p>
          <a:p>
            <a:pPr defTabSz="912813" eaLnBrk="1" hangingPunct="1">
              <a:spcBef>
                <a:spcPct val="0"/>
              </a:spcBef>
            </a:pPr>
            <a:endParaRPr lang="en-US" altLang="en-US" smtClean="0"/>
          </a:p>
        </p:txBody>
      </p:sp>
    </p:spTree>
    <p:extLst>
      <p:ext uri="{BB962C8B-B14F-4D97-AF65-F5344CB8AC3E}">
        <p14:creationId xmlns:p14="http://schemas.microsoft.com/office/powerpoint/2010/main" val="1458520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4B89B7F-648E-41C0-92B9-05BF522770F9}" type="slidenum">
              <a:rPr lang="en-US" altLang="en-US"/>
              <a:pPr/>
              <a:t>49</a:t>
            </a:fld>
            <a:endParaRPr lang="en-US" altLang="en-US"/>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6" name="Rectangle 3"/>
          <p:cNvSpPr>
            <a:spLocks noGrp="1" noChangeArrowheads="1"/>
          </p:cNvSpPr>
          <p:nvPr>
            <p:ph type="body" idx="1"/>
          </p:nvPr>
        </p:nvSpPr>
        <p:spPr bwMode="auto">
          <a:xfrm>
            <a:off x="228600" y="4343400"/>
            <a:ext cx="6324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7013" indent="-227013" eaLnBrk="1" hangingPunct="1">
              <a:spcBef>
                <a:spcPct val="0"/>
              </a:spcBef>
            </a:pPr>
            <a:r>
              <a:rPr lang="en-US" altLang="en-US" sz="1600" b="1" smtClean="0"/>
              <a:t>Multimodal:  </a:t>
            </a:r>
            <a:r>
              <a:rPr lang="en-US" altLang="en-US" sz="1600" smtClean="0"/>
              <a:t>chemotherapy and radiation are standard for most patients</a:t>
            </a:r>
          </a:p>
          <a:p>
            <a:pPr marL="227013" indent="-227013" eaLnBrk="1" hangingPunct="1">
              <a:spcBef>
                <a:spcPct val="0"/>
              </a:spcBef>
            </a:pPr>
            <a:r>
              <a:rPr lang="en-US" altLang="en-US" sz="1600" smtClean="0"/>
              <a:t>(NLPHL:  stage I may be treated with surgery alone</a:t>
            </a:r>
          </a:p>
          <a:p>
            <a:pPr marL="227013" indent="-227013" eaLnBrk="1" hangingPunct="1">
              <a:spcBef>
                <a:spcPct val="0"/>
              </a:spcBef>
              <a:buFontTx/>
              <a:buAutoNum type="arabicParenR"/>
            </a:pPr>
            <a:endParaRPr lang="en-US" altLang="en-US" sz="1600" smtClean="0"/>
          </a:p>
          <a:p>
            <a:pPr marL="227013" indent="-227013" eaLnBrk="1" hangingPunct="1">
              <a:spcBef>
                <a:spcPct val="0"/>
              </a:spcBef>
            </a:pPr>
            <a:r>
              <a:rPr lang="en-US" altLang="en-US" sz="1600" b="1" smtClean="0"/>
              <a:t>Multi-agent:  </a:t>
            </a:r>
            <a:r>
              <a:rPr lang="en-US" altLang="en-US" sz="1600" smtClean="0"/>
              <a:t>Chemotherapeutic agents should be </a:t>
            </a:r>
          </a:p>
          <a:p>
            <a:pPr marL="227013" indent="-227013" eaLnBrk="1" hangingPunct="1">
              <a:spcBef>
                <a:spcPct val="0"/>
              </a:spcBef>
            </a:pPr>
            <a:r>
              <a:rPr lang="en-US" altLang="en-US" sz="1600" smtClean="0"/>
              <a:t>	- individually active, have different mechanisms and toxicities </a:t>
            </a:r>
          </a:p>
          <a:p>
            <a:pPr marL="227013" indent="-227013" eaLnBrk="1" hangingPunct="1">
              <a:spcBef>
                <a:spcPct val="0"/>
              </a:spcBef>
            </a:pPr>
            <a:r>
              <a:rPr lang="en-US" altLang="en-US" sz="1600" smtClean="0"/>
              <a:t>	- so that multiple agents can be administered simultaneously at the single agent full dose</a:t>
            </a:r>
          </a:p>
          <a:p>
            <a:pPr marL="227013" indent="-227013" eaLnBrk="1" hangingPunct="1">
              <a:spcBef>
                <a:spcPct val="0"/>
              </a:spcBef>
            </a:pPr>
            <a:endParaRPr lang="en-US" altLang="en-US" sz="1600" smtClean="0"/>
          </a:p>
          <a:p>
            <a:pPr marL="227013" indent="-227013" eaLnBrk="1" hangingPunct="1">
              <a:spcBef>
                <a:spcPct val="0"/>
              </a:spcBef>
            </a:pPr>
            <a:r>
              <a:rPr lang="en-US" altLang="en-US" sz="1600" b="1" smtClean="0"/>
              <a:t>Modifications:</a:t>
            </a:r>
          </a:p>
          <a:p>
            <a:pPr marL="227013" indent="-227013" eaLnBrk="1" hangingPunct="1">
              <a:spcBef>
                <a:spcPct val="0"/>
              </a:spcBef>
            </a:pPr>
            <a:r>
              <a:rPr lang="en-US" altLang="en-US" sz="1600" smtClean="0"/>
              <a:t>	- Increase  or decrease the number of cycles</a:t>
            </a:r>
          </a:p>
          <a:p>
            <a:pPr marL="227013" indent="-227013" eaLnBrk="1" hangingPunct="1">
              <a:spcBef>
                <a:spcPct val="0"/>
              </a:spcBef>
            </a:pPr>
            <a:r>
              <a:rPr lang="en-US" altLang="en-US" sz="1600" smtClean="0"/>
              <a:t>	- add agents </a:t>
            </a:r>
          </a:p>
          <a:p>
            <a:pPr marL="227013" indent="-227013" eaLnBrk="1" hangingPunct="1">
              <a:spcBef>
                <a:spcPct val="0"/>
              </a:spcBef>
            </a:pPr>
            <a:r>
              <a:rPr lang="en-US" altLang="en-US" sz="1600" smtClean="0"/>
              <a:t>	- limit or omit a modality (such as radiation)</a:t>
            </a:r>
          </a:p>
          <a:p>
            <a:pPr marL="227013" indent="-227013" eaLnBrk="1" hangingPunct="1">
              <a:spcBef>
                <a:spcPct val="0"/>
              </a:spcBef>
            </a:pPr>
            <a:endParaRPr lang="en-US" altLang="en-US" sz="1600" smtClean="0"/>
          </a:p>
          <a:p>
            <a:pPr marL="227013" indent="-227013" eaLnBrk="1" hangingPunct="1">
              <a:spcBef>
                <a:spcPct val="0"/>
              </a:spcBef>
            </a:pPr>
            <a:r>
              <a:rPr lang="en-US" altLang="en-US" sz="1600" b="1" smtClean="0"/>
              <a:t>Design trials to minimize late effects</a:t>
            </a:r>
            <a:endParaRPr lang="en-US" altLang="en-US" sz="1600" smtClean="0"/>
          </a:p>
          <a:p>
            <a:pPr marL="227013" indent="-227013" eaLnBrk="1" hangingPunct="1">
              <a:spcBef>
                <a:spcPct val="0"/>
              </a:spcBef>
              <a:buFontTx/>
              <a:buChar char="-"/>
            </a:pPr>
            <a:r>
              <a:rPr lang="en-US" altLang="en-US" sz="1600" smtClean="0">
                <a:sym typeface="Symbol" panose="05050102010706020507" pitchFamily="18" charset="2"/>
              </a:rPr>
              <a:t></a:t>
            </a:r>
            <a:r>
              <a:rPr lang="en-US" altLang="en-US" sz="1600" smtClean="0"/>
              <a:t>cumulative alkylating agents to </a:t>
            </a:r>
            <a:r>
              <a:rPr lang="en-US" altLang="en-US" sz="1600" smtClean="0">
                <a:sym typeface="Symbol" panose="05050102010706020507" pitchFamily="18" charset="2"/>
              </a:rPr>
              <a:t> </a:t>
            </a:r>
            <a:r>
              <a:rPr lang="en-US" altLang="en-US" sz="1600" smtClean="0"/>
              <a:t>secondary cancer (MOPP </a:t>
            </a:r>
            <a:r>
              <a:rPr lang="en-US" altLang="en-US" sz="1600" smtClean="0">
                <a:sym typeface="Wingdings" panose="05000000000000000000" pitchFamily="2" charset="2"/>
              </a:rPr>
              <a:t> ABVD</a:t>
            </a:r>
            <a:r>
              <a:rPr lang="en-US" altLang="en-US" sz="1600" smtClean="0"/>
              <a:t>) </a:t>
            </a:r>
          </a:p>
          <a:p>
            <a:pPr marL="227013" indent="-227013" eaLnBrk="1" hangingPunct="1">
              <a:spcBef>
                <a:spcPct val="0"/>
              </a:spcBef>
              <a:buFontTx/>
              <a:buChar char="-"/>
            </a:pPr>
            <a:r>
              <a:rPr lang="en-US" altLang="en-US" sz="1600" smtClean="0"/>
              <a:t>substitution (use cyclo  vs mechlorethamine or etoposide vs procarbazine)</a:t>
            </a:r>
          </a:p>
          <a:p>
            <a:pPr marL="227013" indent="-227013" eaLnBrk="1" hangingPunct="1">
              <a:spcBef>
                <a:spcPct val="0"/>
              </a:spcBef>
              <a:buFontTx/>
              <a:buAutoNum type="arabicParenR"/>
            </a:pPr>
            <a:endParaRPr lang="en-US" altLang="en-US" sz="1600" smtClean="0"/>
          </a:p>
          <a:p>
            <a:pPr marL="227013" indent="-227013" eaLnBrk="1" hangingPunct="1">
              <a:spcBef>
                <a:spcPct val="0"/>
              </a:spcBef>
            </a:pPr>
            <a:r>
              <a:rPr lang="en-US" altLang="en-US" sz="1600" smtClean="0"/>
              <a:t>MOPP </a:t>
            </a:r>
            <a:r>
              <a:rPr lang="en-US" altLang="en-US" sz="1600" smtClean="0">
                <a:sym typeface="Wingdings" panose="05000000000000000000" pitchFamily="2" charset="2"/>
              </a:rPr>
              <a:t> ABVD  COPP/ABV,   OPPA/OEPA      VAMP</a:t>
            </a:r>
            <a:endParaRPr lang="en-US" altLang="en-US" sz="1600" smtClean="0"/>
          </a:p>
        </p:txBody>
      </p:sp>
    </p:spTree>
    <p:extLst>
      <p:ext uri="{BB962C8B-B14F-4D97-AF65-F5344CB8AC3E}">
        <p14:creationId xmlns:p14="http://schemas.microsoft.com/office/powerpoint/2010/main" val="9628762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03FE7AD-5822-4F78-93AE-D07E8D18C766}" type="slidenum">
              <a:rPr lang="en-US" altLang="en-US"/>
              <a:pPr/>
              <a:t>50</a:t>
            </a:fld>
            <a:endParaRPr lang="en-US" altLang="en-US"/>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p:txBody>
          <a:bodyPr wrap="square" numCol="1" anchor="t" anchorCtr="0" compatLnSpc="1">
            <a:prstTxWarp prst="textNoShape">
              <a:avLst/>
            </a:prstTxWarp>
            <a:normAutofit fontScale="92500" lnSpcReduction="20000"/>
          </a:bodyPr>
          <a:lstStyle/>
          <a:p>
            <a:pPr marL="228593" indent="-228593" defTabSz="914372" eaLnBrk="1" fontAlgn="auto" hangingPunct="1">
              <a:spcBef>
                <a:spcPct val="0"/>
              </a:spcBef>
              <a:spcAft>
                <a:spcPts val="0"/>
              </a:spcAft>
              <a:defRPr/>
            </a:pPr>
            <a:r>
              <a:rPr lang="en-US" sz="1800" dirty="0"/>
              <a:t>Compares Mantle and Involved node radiation fields.</a:t>
            </a:r>
          </a:p>
          <a:p>
            <a:pPr marL="228593" indent="-228593" defTabSz="914372" eaLnBrk="1" fontAlgn="auto" hangingPunct="1">
              <a:spcBef>
                <a:spcPct val="0"/>
              </a:spcBef>
              <a:spcAft>
                <a:spcPts val="0"/>
              </a:spcAft>
              <a:defRPr/>
            </a:pPr>
            <a:endParaRPr lang="en-US" sz="1800" dirty="0"/>
          </a:p>
          <a:p>
            <a:pPr marL="228593" indent="-228593" defTabSz="914372" eaLnBrk="1" fontAlgn="auto" hangingPunct="1">
              <a:spcBef>
                <a:spcPct val="0"/>
              </a:spcBef>
              <a:spcAft>
                <a:spcPts val="0"/>
              </a:spcAft>
              <a:defRPr/>
            </a:pPr>
            <a:r>
              <a:rPr lang="en-US" sz="1800" dirty="0"/>
              <a:t>For Pediatric HL:  use strategies to minimize damage to abnormal tissues</a:t>
            </a:r>
          </a:p>
          <a:p>
            <a:pPr marL="228593" indent="-228593" eaLnBrk="1" fontAlgn="auto" hangingPunct="1">
              <a:spcBef>
                <a:spcPct val="0"/>
              </a:spcBef>
              <a:spcAft>
                <a:spcPts val="0"/>
              </a:spcAft>
              <a:buFontTx/>
              <a:buChar char="-"/>
              <a:defRPr/>
            </a:pPr>
            <a:r>
              <a:rPr lang="en-US" sz="1800" dirty="0"/>
              <a:t>low dose IFRT (15-25 </a:t>
            </a:r>
            <a:r>
              <a:rPr lang="en-US" sz="1800" dirty="0" err="1"/>
              <a:t>Gy</a:t>
            </a:r>
            <a:r>
              <a:rPr lang="en-US" sz="1800" dirty="0"/>
              <a:t>) </a:t>
            </a:r>
          </a:p>
          <a:p>
            <a:pPr marL="228593" indent="-228593" eaLnBrk="1" fontAlgn="auto" hangingPunct="1">
              <a:spcBef>
                <a:spcPct val="0"/>
              </a:spcBef>
              <a:spcAft>
                <a:spcPts val="0"/>
              </a:spcAft>
              <a:buFontTx/>
              <a:buChar char="-"/>
              <a:defRPr/>
            </a:pPr>
            <a:r>
              <a:rPr lang="en-US" sz="1800" dirty="0"/>
              <a:t>Shield breast tissue (HL involving </a:t>
            </a:r>
            <a:r>
              <a:rPr lang="en-US" sz="1800" dirty="0" err="1"/>
              <a:t>axillary</a:t>
            </a:r>
            <a:r>
              <a:rPr lang="en-US" sz="1800" dirty="0"/>
              <a:t> LN)</a:t>
            </a:r>
          </a:p>
          <a:p>
            <a:pPr marL="228593" indent="-228593" eaLnBrk="1" fontAlgn="auto" hangingPunct="1">
              <a:spcBef>
                <a:spcPct val="0"/>
              </a:spcBef>
              <a:spcAft>
                <a:spcPts val="0"/>
              </a:spcAft>
              <a:buFontTx/>
              <a:buChar char="-"/>
              <a:defRPr/>
            </a:pPr>
            <a:r>
              <a:rPr lang="en-US" sz="1800" dirty="0"/>
              <a:t>Relocate ovaries laterally along iliac wings or centrally behind uterus for abdominal HL</a:t>
            </a:r>
          </a:p>
          <a:p>
            <a:pPr marL="228593" indent="-228593" eaLnBrk="1" fontAlgn="auto" hangingPunct="1">
              <a:spcBef>
                <a:spcPct val="0"/>
              </a:spcBef>
              <a:spcAft>
                <a:spcPts val="0"/>
              </a:spcAft>
              <a:buFontTx/>
              <a:buChar char="-"/>
              <a:defRPr/>
            </a:pPr>
            <a:endParaRPr lang="en-US" sz="1800" dirty="0"/>
          </a:p>
          <a:p>
            <a:pPr marL="228593" indent="-228593" eaLnBrk="1" fontAlgn="auto" hangingPunct="1">
              <a:spcBef>
                <a:spcPct val="0"/>
              </a:spcBef>
              <a:spcAft>
                <a:spcPts val="0"/>
              </a:spcAft>
              <a:buFontTx/>
              <a:buChar char="-"/>
              <a:defRPr/>
            </a:pPr>
            <a:r>
              <a:rPr lang="en-US" sz="1800" dirty="0"/>
              <a:t>STANDARD:  IFRT</a:t>
            </a:r>
          </a:p>
          <a:p>
            <a:pPr marL="228593" indent="-228593" eaLnBrk="1" fontAlgn="auto" hangingPunct="1">
              <a:spcBef>
                <a:spcPct val="0"/>
              </a:spcBef>
              <a:spcAft>
                <a:spcPts val="0"/>
              </a:spcAft>
              <a:buFontTx/>
              <a:buChar char="-"/>
              <a:defRPr/>
            </a:pPr>
            <a:r>
              <a:rPr lang="en-US" sz="1800" dirty="0"/>
              <a:t>UNDER INVESTIGATION:</a:t>
            </a:r>
          </a:p>
          <a:p>
            <a:pPr marL="685779" lvl="1" indent="-228593" eaLnBrk="1" fontAlgn="auto" hangingPunct="1">
              <a:spcBef>
                <a:spcPct val="0"/>
              </a:spcBef>
              <a:spcAft>
                <a:spcPts val="0"/>
              </a:spcAft>
              <a:buFontTx/>
              <a:buChar char="-"/>
              <a:defRPr/>
            </a:pPr>
            <a:r>
              <a:rPr lang="en-US" sz="1800" dirty="0"/>
              <a:t>Radiation for area of initial bulk disease</a:t>
            </a:r>
          </a:p>
          <a:p>
            <a:pPr marL="685779" lvl="1" indent="-228593" eaLnBrk="1" fontAlgn="auto" hangingPunct="1">
              <a:spcBef>
                <a:spcPct val="0"/>
              </a:spcBef>
              <a:spcAft>
                <a:spcPts val="0"/>
              </a:spcAft>
              <a:buFontTx/>
              <a:buChar char="-"/>
              <a:defRPr/>
            </a:pPr>
            <a:r>
              <a:rPr lang="en-US" sz="1800" dirty="0"/>
              <a:t>Radiation for post-chemotherapy residual disease</a:t>
            </a:r>
          </a:p>
          <a:p>
            <a:pPr marL="228593" indent="-228593" defTabSz="914372" eaLnBrk="1" fontAlgn="auto" hangingPunct="1">
              <a:spcBef>
                <a:spcPct val="0"/>
              </a:spcBef>
              <a:spcAft>
                <a:spcPts val="0"/>
              </a:spcAft>
              <a:defRPr/>
            </a:pPr>
            <a:endParaRPr lang="en-US" sz="1800" dirty="0"/>
          </a:p>
          <a:p>
            <a:pPr marL="228593" indent="-228593" defTabSz="914372" eaLnBrk="1" fontAlgn="auto" hangingPunct="1">
              <a:spcBef>
                <a:spcPct val="0"/>
              </a:spcBef>
              <a:spcAft>
                <a:spcPts val="0"/>
              </a:spcAft>
              <a:defRPr/>
            </a:pPr>
            <a:endParaRPr lang="en-US" dirty="0"/>
          </a:p>
          <a:p>
            <a:pPr marL="228593" indent="-228593" defTabSz="914372" eaLnBrk="1" fontAlgn="auto" hangingPunct="1">
              <a:spcBef>
                <a:spcPct val="0"/>
              </a:spcBef>
              <a:spcAft>
                <a:spcPts val="0"/>
              </a:spcAft>
              <a:defRPr/>
            </a:pPr>
            <a:r>
              <a:rPr lang="en-US" dirty="0"/>
              <a:t>Image Courtesy of Dr Sheena Jain, MD.  Original Images made into a power point slide by Paul Harker-Murray</a:t>
            </a:r>
          </a:p>
          <a:p>
            <a:pPr marL="228593" indent="-228593" eaLnBrk="1" fontAlgn="auto" hangingPunct="1">
              <a:spcBef>
                <a:spcPct val="0"/>
              </a:spcBef>
              <a:spcAft>
                <a:spcPts val="0"/>
              </a:spcAft>
              <a:defRPr/>
            </a:pPr>
            <a:endParaRPr lang="en-US" dirty="0"/>
          </a:p>
        </p:txBody>
      </p:sp>
    </p:spTree>
    <p:extLst>
      <p:ext uri="{BB962C8B-B14F-4D97-AF65-F5344CB8AC3E}">
        <p14:creationId xmlns:p14="http://schemas.microsoft.com/office/powerpoint/2010/main" val="755803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5B7F133-AC5C-4AB7-B422-B133A08F7CC5}" type="slidenum">
              <a:rPr lang="en-US" altLang="en-US"/>
              <a:pPr/>
              <a:t>6</a:t>
            </a:fld>
            <a:endParaRPr lang="en-US" altLang="en-US"/>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000307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0428185-B276-462A-A955-BC6569521AF3}" type="slidenum">
              <a:rPr lang="en-US" altLang="en-US"/>
              <a:pPr/>
              <a:t>51</a:t>
            </a:fld>
            <a:endParaRPr lang="en-US" altLang="en-US"/>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p:txBody>
          <a:bodyPr wrap="square" numCol="1" anchor="t" anchorCtr="0" compatLnSpc="1">
            <a:prstTxWarp prst="textNoShape">
              <a:avLst/>
            </a:prstTxWarp>
            <a:normAutofit fontScale="92500" lnSpcReduction="20000"/>
          </a:bodyPr>
          <a:lstStyle/>
          <a:p>
            <a:pPr marL="228593" indent="-228593" defTabSz="914372" eaLnBrk="1" fontAlgn="auto" hangingPunct="1">
              <a:spcBef>
                <a:spcPct val="0"/>
              </a:spcBef>
              <a:spcAft>
                <a:spcPts val="0"/>
              </a:spcAft>
              <a:defRPr/>
            </a:pPr>
            <a:r>
              <a:rPr lang="en-US" sz="1800" dirty="0"/>
              <a:t>Compares Mantle and Involved node radiation fields.</a:t>
            </a:r>
          </a:p>
          <a:p>
            <a:pPr marL="228593" indent="-228593" defTabSz="914372" eaLnBrk="1" fontAlgn="auto" hangingPunct="1">
              <a:spcBef>
                <a:spcPct val="0"/>
              </a:spcBef>
              <a:spcAft>
                <a:spcPts val="0"/>
              </a:spcAft>
              <a:defRPr/>
            </a:pPr>
            <a:endParaRPr lang="en-US" sz="1800" dirty="0"/>
          </a:p>
          <a:p>
            <a:pPr marL="228593" indent="-228593" defTabSz="914372" eaLnBrk="1" fontAlgn="auto" hangingPunct="1">
              <a:spcBef>
                <a:spcPct val="0"/>
              </a:spcBef>
              <a:spcAft>
                <a:spcPts val="0"/>
              </a:spcAft>
              <a:defRPr/>
            </a:pPr>
            <a:r>
              <a:rPr lang="en-US" sz="1800" dirty="0"/>
              <a:t>For Pediatric HL:  use strategies to minimize damage to abnormal tissues</a:t>
            </a:r>
          </a:p>
          <a:p>
            <a:pPr marL="228593" indent="-228593" eaLnBrk="1" fontAlgn="auto" hangingPunct="1">
              <a:spcBef>
                <a:spcPct val="0"/>
              </a:spcBef>
              <a:spcAft>
                <a:spcPts val="0"/>
              </a:spcAft>
              <a:buFontTx/>
              <a:buChar char="-"/>
              <a:defRPr/>
            </a:pPr>
            <a:r>
              <a:rPr lang="en-US" sz="1800" dirty="0"/>
              <a:t>low dose IFRT (15-25 </a:t>
            </a:r>
            <a:r>
              <a:rPr lang="en-US" sz="1800" dirty="0" err="1"/>
              <a:t>Gy</a:t>
            </a:r>
            <a:r>
              <a:rPr lang="en-US" sz="1800" dirty="0"/>
              <a:t>) </a:t>
            </a:r>
          </a:p>
          <a:p>
            <a:pPr marL="228593" indent="-228593" eaLnBrk="1" fontAlgn="auto" hangingPunct="1">
              <a:spcBef>
                <a:spcPct val="0"/>
              </a:spcBef>
              <a:spcAft>
                <a:spcPts val="0"/>
              </a:spcAft>
              <a:buFontTx/>
              <a:buChar char="-"/>
              <a:defRPr/>
            </a:pPr>
            <a:r>
              <a:rPr lang="en-US" sz="1800" dirty="0"/>
              <a:t>Shield breast tissue (HL involving </a:t>
            </a:r>
            <a:r>
              <a:rPr lang="en-US" sz="1800" dirty="0" err="1"/>
              <a:t>axillary</a:t>
            </a:r>
            <a:r>
              <a:rPr lang="en-US" sz="1800" dirty="0"/>
              <a:t> LN)</a:t>
            </a:r>
          </a:p>
          <a:p>
            <a:pPr marL="228593" indent="-228593" eaLnBrk="1" fontAlgn="auto" hangingPunct="1">
              <a:spcBef>
                <a:spcPct val="0"/>
              </a:spcBef>
              <a:spcAft>
                <a:spcPts val="0"/>
              </a:spcAft>
              <a:buFontTx/>
              <a:buChar char="-"/>
              <a:defRPr/>
            </a:pPr>
            <a:r>
              <a:rPr lang="en-US" sz="1800" dirty="0"/>
              <a:t>Relocate ovaries laterally along iliac wings or centrally behind uterus for abdominal HL</a:t>
            </a:r>
          </a:p>
          <a:p>
            <a:pPr marL="228593" indent="-228593" eaLnBrk="1" fontAlgn="auto" hangingPunct="1">
              <a:spcBef>
                <a:spcPct val="0"/>
              </a:spcBef>
              <a:spcAft>
                <a:spcPts val="0"/>
              </a:spcAft>
              <a:buFontTx/>
              <a:buChar char="-"/>
              <a:defRPr/>
            </a:pPr>
            <a:endParaRPr lang="en-US" sz="1800" dirty="0"/>
          </a:p>
          <a:p>
            <a:pPr marL="228593" indent="-228593" eaLnBrk="1" fontAlgn="auto" hangingPunct="1">
              <a:spcBef>
                <a:spcPct val="0"/>
              </a:spcBef>
              <a:spcAft>
                <a:spcPts val="0"/>
              </a:spcAft>
              <a:buFontTx/>
              <a:buChar char="-"/>
              <a:defRPr/>
            </a:pPr>
            <a:r>
              <a:rPr lang="en-US" sz="1800" dirty="0"/>
              <a:t>STANDARD:  IFRT</a:t>
            </a:r>
          </a:p>
          <a:p>
            <a:pPr marL="228593" indent="-228593" eaLnBrk="1" fontAlgn="auto" hangingPunct="1">
              <a:spcBef>
                <a:spcPct val="0"/>
              </a:spcBef>
              <a:spcAft>
                <a:spcPts val="0"/>
              </a:spcAft>
              <a:buFontTx/>
              <a:buChar char="-"/>
              <a:defRPr/>
            </a:pPr>
            <a:r>
              <a:rPr lang="en-US" sz="1800" dirty="0"/>
              <a:t>UNDER INVESTIGATION:</a:t>
            </a:r>
          </a:p>
          <a:p>
            <a:pPr marL="685779" lvl="1" indent="-228593" eaLnBrk="1" fontAlgn="auto" hangingPunct="1">
              <a:spcBef>
                <a:spcPct val="0"/>
              </a:spcBef>
              <a:spcAft>
                <a:spcPts val="0"/>
              </a:spcAft>
              <a:buFontTx/>
              <a:buChar char="-"/>
              <a:defRPr/>
            </a:pPr>
            <a:r>
              <a:rPr lang="en-US" sz="1800" dirty="0"/>
              <a:t>Radiation for area of initial bulk disease</a:t>
            </a:r>
          </a:p>
          <a:p>
            <a:pPr marL="685779" lvl="1" indent="-228593" eaLnBrk="1" fontAlgn="auto" hangingPunct="1">
              <a:spcBef>
                <a:spcPct val="0"/>
              </a:spcBef>
              <a:spcAft>
                <a:spcPts val="0"/>
              </a:spcAft>
              <a:buFontTx/>
              <a:buChar char="-"/>
              <a:defRPr/>
            </a:pPr>
            <a:r>
              <a:rPr lang="en-US" sz="1800" dirty="0"/>
              <a:t>Radiation for post-chemotherapy residual disease</a:t>
            </a:r>
          </a:p>
          <a:p>
            <a:pPr marL="228593" indent="-228593" defTabSz="914372" eaLnBrk="1" fontAlgn="auto" hangingPunct="1">
              <a:spcBef>
                <a:spcPct val="0"/>
              </a:spcBef>
              <a:spcAft>
                <a:spcPts val="0"/>
              </a:spcAft>
              <a:defRPr/>
            </a:pPr>
            <a:endParaRPr lang="en-US" sz="1800" dirty="0"/>
          </a:p>
          <a:p>
            <a:pPr marL="228593" indent="-228593" defTabSz="914372" eaLnBrk="1" fontAlgn="auto" hangingPunct="1">
              <a:spcBef>
                <a:spcPct val="0"/>
              </a:spcBef>
              <a:spcAft>
                <a:spcPts val="0"/>
              </a:spcAft>
              <a:defRPr/>
            </a:pPr>
            <a:endParaRPr lang="en-US" dirty="0"/>
          </a:p>
          <a:p>
            <a:pPr marL="228593" indent="-228593" defTabSz="914372" eaLnBrk="1" fontAlgn="auto" hangingPunct="1">
              <a:spcBef>
                <a:spcPct val="0"/>
              </a:spcBef>
              <a:spcAft>
                <a:spcPts val="0"/>
              </a:spcAft>
              <a:defRPr/>
            </a:pPr>
            <a:r>
              <a:rPr lang="en-US" dirty="0"/>
              <a:t>Image Courtesy of Dr Sheena Jain, MD.  Original Images made into a power point slide by Paul Harker-Murray</a:t>
            </a:r>
          </a:p>
          <a:p>
            <a:pPr marL="228593" indent="-228593" eaLnBrk="1" fontAlgn="auto" hangingPunct="1">
              <a:spcBef>
                <a:spcPct val="0"/>
              </a:spcBef>
              <a:spcAft>
                <a:spcPts val="0"/>
              </a:spcAft>
              <a:defRPr/>
            </a:pPr>
            <a:endParaRPr lang="en-US" dirty="0"/>
          </a:p>
        </p:txBody>
      </p:sp>
    </p:spTree>
    <p:extLst>
      <p:ext uri="{BB962C8B-B14F-4D97-AF65-F5344CB8AC3E}">
        <p14:creationId xmlns:p14="http://schemas.microsoft.com/office/powerpoint/2010/main" val="32095703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BF1ABF8-E0F2-415B-9EB3-29D665445DDF}" type="slidenum">
              <a:rPr lang="en-US" altLang="en-US"/>
              <a:pPr/>
              <a:t>52</a:t>
            </a:fld>
            <a:endParaRPr lang="en-US" altLang="en-US"/>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noChangeArrowheads="1"/>
          </p:cNvSpPr>
          <p:nvPr>
            <p:ph type="body" idx="1"/>
          </p:nvPr>
        </p:nvSpPr>
        <p:spPr bwMode="auto">
          <a:xfrm>
            <a:off x="533400" y="4343400"/>
            <a:ext cx="5791200" cy="4114800"/>
          </a:xfrm>
        </p:spPr>
        <p:txBody>
          <a:bodyPr wrap="square" numCol="1" anchor="t" anchorCtr="0" compatLnSpc="1">
            <a:prstTxWarp prst="textNoShape">
              <a:avLst/>
            </a:prstTxWarp>
            <a:normAutofit lnSpcReduction="10000"/>
          </a:bodyPr>
          <a:lstStyle/>
          <a:p>
            <a:pPr eaLnBrk="1" fontAlgn="auto" hangingPunct="1">
              <a:spcBef>
                <a:spcPct val="0"/>
              </a:spcBef>
              <a:spcAft>
                <a:spcPts val="0"/>
              </a:spcAft>
              <a:defRPr/>
            </a:pPr>
            <a:r>
              <a:rPr lang="en-US" sz="2000" dirty="0"/>
              <a:t>85-95% EFS – current goal is to limit late effects</a:t>
            </a:r>
          </a:p>
          <a:p>
            <a:pPr eaLnBrk="1" fontAlgn="auto" hangingPunct="1">
              <a:spcBef>
                <a:spcPct val="0"/>
              </a:spcBef>
              <a:spcAft>
                <a:spcPts val="0"/>
              </a:spcAft>
              <a:defRPr/>
            </a:pPr>
            <a:endParaRPr lang="en-US" sz="2000" dirty="0"/>
          </a:p>
          <a:p>
            <a:pPr eaLnBrk="1" fontAlgn="auto" hangingPunct="1">
              <a:spcBef>
                <a:spcPct val="0"/>
              </a:spcBef>
              <a:spcAft>
                <a:spcPts val="0"/>
              </a:spcAft>
              <a:defRPr/>
            </a:pPr>
            <a:r>
              <a:rPr lang="en-US" sz="2000" dirty="0"/>
              <a:t>Some protocols omit radiation for subsets of patients.</a:t>
            </a:r>
          </a:p>
          <a:p>
            <a:pPr eaLnBrk="1" fontAlgn="auto" hangingPunct="1">
              <a:spcBef>
                <a:spcPct val="0"/>
              </a:spcBef>
              <a:spcAft>
                <a:spcPts val="0"/>
              </a:spcAft>
              <a:defRPr/>
            </a:pPr>
            <a:endParaRPr lang="en-US" sz="2000" dirty="0"/>
          </a:p>
          <a:p>
            <a:pPr eaLnBrk="1" fontAlgn="auto" hangingPunct="1">
              <a:spcBef>
                <a:spcPct val="0"/>
              </a:spcBef>
              <a:spcAft>
                <a:spcPts val="0"/>
              </a:spcAft>
              <a:defRPr/>
            </a:pPr>
            <a:r>
              <a:rPr lang="en-US" sz="2000" dirty="0"/>
              <a:t>In general, even if event free survival for patients who do and do not receive radiation therapy, overall survival is often similar.</a:t>
            </a:r>
          </a:p>
          <a:p>
            <a:pPr eaLnBrk="1" fontAlgn="auto" hangingPunct="1">
              <a:spcBef>
                <a:spcPct val="0"/>
              </a:spcBef>
              <a:spcAft>
                <a:spcPts val="0"/>
              </a:spcAft>
              <a:defRPr/>
            </a:pPr>
            <a:endParaRPr lang="en-US" sz="2000" dirty="0"/>
          </a:p>
          <a:p>
            <a:pPr eaLnBrk="1" fontAlgn="auto" hangingPunct="1">
              <a:spcBef>
                <a:spcPct val="0"/>
              </a:spcBef>
              <a:spcAft>
                <a:spcPts val="0"/>
              </a:spcAft>
              <a:defRPr/>
            </a:pPr>
            <a:r>
              <a:rPr lang="en-US" sz="2000" dirty="0"/>
              <a:t>Decision to use radiation may depend on the intensity of the salvage therapy.</a:t>
            </a:r>
          </a:p>
          <a:p>
            <a:pPr eaLnBrk="1" fontAlgn="auto" hangingPunct="1">
              <a:spcBef>
                <a:spcPct val="0"/>
              </a:spcBef>
              <a:spcAft>
                <a:spcPts val="0"/>
              </a:spcAft>
              <a:defRPr/>
            </a:pPr>
            <a:endParaRPr lang="en-US" sz="2000" dirty="0"/>
          </a:p>
          <a:p>
            <a:pPr eaLnBrk="1" fontAlgn="auto" hangingPunct="1">
              <a:spcBef>
                <a:spcPct val="0"/>
              </a:spcBef>
              <a:spcAft>
                <a:spcPts val="0"/>
              </a:spcAft>
              <a:defRPr/>
            </a:pPr>
            <a:endParaRPr lang="en-US" dirty="0"/>
          </a:p>
          <a:p>
            <a:pPr eaLnBrk="1" fontAlgn="auto" hangingPunct="1">
              <a:spcBef>
                <a:spcPct val="0"/>
              </a:spcBef>
              <a:spcAft>
                <a:spcPts val="0"/>
              </a:spcAft>
              <a:defRPr/>
            </a:pPr>
            <a:r>
              <a:rPr lang="en-US" dirty="0"/>
              <a:t>Doxorubicin can cause radiation recall </a:t>
            </a:r>
            <a:r>
              <a:rPr lang="en-US" dirty="0" err="1"/>
              <a:t>pneumonitis</a:t>
            </a:r>
            <a:r>
              <a:rPr lang="en-US" dirty="0"/>
              <a:t>.  </a:t>
            </a:r>
          </a:p>
          <a:p>
            <a:pPr eaLnBrk="1" fontAlgn="auto" hangingPunct="1">
              <a:spcBef>
                <a:spcPct val="0"/>
              </a:spcBef>
              <a:spcAft>
                <a:spcPts val="0"/>
              </a:spcAft>
              <a:defRPr/>
            </a:pPr>
            <a:r>
              <a:rPr lang="en-US" dirty="0"/>
              <a:t>Pulmonary VOD is rare, but occurs.  </a:t>
            </a:r>
          </a:p>
          <a:p>
            <a:pPr eaLnBrk="1" fontAlgn="auto" hangingPunct="1">
              <a:spcBef>
                <a:spcPct val="0"/>
              </a:spcBef>
              <a:spcAft>
                <a:spcPts val="0"/>
              </a:spcAft>
              <a:defRPr/>
            </a:pPr>
            <a:r>
              <a:rPr lang="en-US" dirty="0" err="1"/>
              <a:t>Cyclophosphamide</a:t>
            </a:r>
            <a:r>
              <a:rPr lang="en-US" dirty="0"/>
              <a:t> may exacerbate </a:t>
            </a:r>
            <a:r>
              <a:rPr lang="en-US" dirty="0" err="1"/>
              <a:t>anthracycline</a:t>
            </a:r>
            <a:r>
              <a:rPr lang="en-US" dirty="0"/>
              <a:t> or radiation induced cardiac injury.  </a:t>
            </a:r>
          </a:p>
          <a:p>
            <a:pPr eaLnBrk="1" fontAlgn="auto" hangingPunct="1">
              <a:spcBef>
                <a:spcPct val="0"/>
              </a:spcBef>
              <a:spcAft>
                <a:spcPts val="0"/>
              </a:spcAft>
              <a:defRPr/>
            </a:pPr>
            <a:r>
              <a:rPr lang="en-US" dirty="0" err="1"/>
              <a:t>Mechlorethamine</a:t>
            </a:r>
            <a:r>
              <a:rPr lang="en-US" dirty="0"/>
              <a:t> &gt; </a:t>
            </a:r>
            <a:r>
              <a:rPr lang="en-US" dirty="0" err="1"/>
              <a:t>cyclophosphamide</a:t>
            </a:r>
            <a:endParaRPr lang="en-US" dirty="0"/>
          </a:p>
        </p:txBody>
      </p:sp>
    </p:spTree>
    <p:extLst>
      <p:ext uri="{BB962C8B-B14F-4D97-AF65-F5344CB8AC3E}">
        <p14:creationId xmlns:p14="http://schemas.microsoft.com/office/powerpoint/2010/main" val="15795144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5EAAD0C-CB1B-4650-80D6-F371B4E86B62}" type="slidenum">
              <a:rPr lang="en-US" altLang="en-US"/>
              <a:pPr/>
              <a:t>53</a:t>
            </a:fld>
            <a:endParaRPr lang="en-US" altLang="en-US"/>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400" smtClean="0"/>
          </a:p>
          <a:p>
            <a:pPr eaLnBrk="1" hangingPunct="1">
              <a:spcBef>
                <a:spcPct val="0"/>
              </a:spcBef>
            </a:pPr>
            <a:r>
              <a:rPr lang="en-US" altLang="en-US" sz="2400" smtClean="0"/>
              <a:t>Overall:</a:t>
            </a:r>
          </a:p>
          <a:p>
            <a:pPr eaLnBrk="1" hangingPunct="1">
              <a:spcBef>
                <a:spcPct val="0"/>
              </a:spcBef>
            </a:pPr>
            <a:endParaRPr lang="en-US" altLang="en-US" sz="2400" smtClean="0"/>
          </a:p>
          <a:p>
            <a:pPr eaLnBrk="1" hangingPunct="1">
              <a:spcBef>
                <a:spcPct val="0"/>
              </a:spcBef>
            </a:pPr>
            <a:r>
              <a:rPr lang="en-US" altLang="en-US" sz="2400" smtClean="0"/>
              <a:t>Nearly 20 fold increased risk of 2</a:t>
            </a:r>
            <a:r>
              <a:rPr lang="en-US" altLang="en-US" sz="2400" baseline="30000" smtClean="0"/>
              <a:t>nd</a:t>
            </a:r>
            <a:r>
              <a:rPr lang="en-US" altLang="en-US" sz="2400" smtClean="0"/>
              <a:t> cancer</a:t>
            </a:r>
          </a:p>
          <a:p>
            <a:pPr eaLnBrk="1" hangingPunct="1">
              <a:spcBef>
                <a:spcPct val="0"/>
              </a:spcBef>
            </a:pPr>
            <a:r>
              <a:rPr lang="en-US" altLang="en-US" sz="2400" smtClean="0"/>
              <a:t>11% at 20 years</a:t>
            </a:r>
          </a:p>
          <a:p>
            <a:pPr eaLnBrk="1" hangingPunct="1">
              <a:spcBef>
                <a:spcPct val="0"/>
              </a:spcBef>
            </a:pPr>
            <a:r>
              <a:rPr lang="en-US" altLang="en-US" sz="2400" smtClean="0"/>
              <a:t>26% at 30 years</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From Bhatia S, Yasui Y, Robison L, et al. High risk of subsequent neoplasms continues with extended follow-up of childhood Hodgkin disease: report from the Late Effects Study Group. J Clin Oncol 2003;21(23):4386–4394</a:t>
            </a:r>
          </a:p>
        </p:txBody>
      </p:sp>
    </p:spTree>
    <p:extLst>
      <p:ext uri="{BB962C8B-B14F-4D97-AF65-F5344CB8AC3E}">
        <p14:creationId xmlns:p14="http://schemas.microsoft.com/office/powerpoint/2010/main" val="17516495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287867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979830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641235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Brentuximab</a:t>
            </a:r>
          </a:p>
          <a:p>
            <a:pPr eaLnBrk="1" hangingPunct="1">
              <a:spcBef>
                <a:spcPct val="0"/>
              </a:spcBef>
            </a:pPr>
            <a:r>
              <a:rPr lang="en-US" altLang="en-US" smtClean="0"/>
              <a:t>EBV-CTL</a:t>
            </a:r>
          </a:p>
          <a:p>
            <a:pPr eaLnBrk="1" hangingPunct="1">
              <a:spcBef>
                <a:spcPct val="0"/>
              </a:spcBef>
            </a:pPr>
            <a:r>
              <a:rPr lang="en-US" altLang="en-US" smtClean="0"/>
              <a:t>Rituximab</a:t>
            </a:r>
          </a:p>
          <a:p>
            <a:pPr eaLnBrk="1" hangingPunct="1">
              <a:spcBef>
                <a:spcPct val="0"/>
              </a:spcBef>
            </a:pPr>
            <a:r>
              <a:rPr lang="en-US" altLang="en-US" smtClean="0"/>
              <a:t>Polatuzumab</a:t>
            </a:r>
          </a:p>
          <a:p>
            <a:pPr eaLnBrk="1" hangingPunct="1">
              <a:spcBef>
                <a:spcPct val="0"/>
              </a:spcBef>
            </a:pPr>
            <a:endParaRPr lang="en-US" altLang="en-US" smtClean="0"/>
          </a:p>
          <a:p>
            <a:pPr eaLnBrk="1" hangingPunct="1">
              <a:spcBef>
                <a:spcPct val="0"/>
              </a:spcBef>
            </a:pPr>
            <a:r>
              <a:rPr lang="en-US" altLang="en-US" smtClean="0"/>
              <a:t>Nivolumab, pembrolizumab</a:t>
            </a:r>
          </a:p>
          <a:p>
            <a:pPr eaLnBrk="1" hangingPunct="1">
              <a:spcBef>
                <a:spcPct val="0"/>
              </a:spcBef>
            </a:pPr>
            <a:r>
              <a:rPr lang="en-US" altLang="en-US" smtClean="0"/>
              <a:t>Bortezomib</a:t>
            </a:r>
          </a:p>
          <a:p>
            <a:pPr eaLnBrk="1" hangingPunct="1">
              <a:spcBef>
                <a:spcPct val="0"/>
              </a:spcBef>
            </a:pPr>
            <a:r>
              <a:rPr lang="en-US" altLang="en-US" smtClean="0"/>
              <a:t>HDAC inhibitor</a:t>
            </a:r>
          </a:p>
          <a:p>
            <a:pPr eaLnBrk="1" hangingPunct="1">
              <a:spcBef>
                <a:spcPct val="0"/>
              </a:spcBef>
            </a:pPr>
            <a:r>
              <a:rPr lang="en-US" altLang="en-US" smtClean="0"/>
              <a:t>Bendamustine</a:t>
            </a:r>
          </a:p>
        </p:txBody>
      </p:sp>
    </p:spTree>
    <p:extLst>
      <p:ext uri="{BB962C8B-B14F-4D97-AF65-F5344CB8AC3E}">
        <p14:creationId xmlns:p14="http://schemas.microsoft.com/office/powerpoint/2010/main" val="219430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5B5A5F4-5D0C-48FB-98E2-9911B28F6E02}" type="slidenum">
              <a:rPr lang="en-US" altLang="en-US"/>
              <a:pPr/>
              <a:t>58</a:t>
            </a:fld>
            <a:endParaRPr lang="en-US" altLang="en-US"/>
          </a:p>
        </p:txBody>
      </p:sp>
      <p:sp>
        <p:nvSpPr>
          <p:cNvPr id="176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282867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6007B7-641A-46EB-8BC2-21C680D3B743}" type="slidenum">
              <a:rPr lang="en-US" altLang="en-US"/>
              <a:pPr/>
              <a:t>59</a:t>
            </a:fld>
            <a:endParaRPr lang="en-US" altLang="en-US"/>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800" smtClean="0">
                <a:latin typeface="Arial Narrow" panose="020B0606020202030204" pitchFamily="34" charset="0"/>
              </a:rPr>
              <a:t>&lt;1% are secondary malignancies</a:t>
            </a:r>
          </a:p>
          <a:p>
            <a:pPr eaLnBrk="1" hangingPunct="1">
              <a:spcBef>
                <a:spcPct val="0"/>
              </a:spcBef>
            </a:pPr>
            <a:r>
              <a:rPr lang="en-US" altLang="en-US" sz="2800" smtClean="0">
                <a:latin typeface="Arial Narrow" panose="020B0606020202030204" pitchFamily="34" charset="0"/>
              </a:rPr>
              <a:t>SEER, 1977-1995</a:t>
            </a:r>
          </a:p>
          <a:p>
            <a:pPr eaLnBrk="1" hangingPunct="1">
              <a:spcBef>
                <a:spcPct val="0"/>
              </a:spcBef>
            </a:pPr>
            <a:endParaRPr lang="en-US" altLang="en-US" sz="2800"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r>
              <a:rPr lang="en-US" altLang="en-US" smtClean="0">
                <a:latin typeface="Arial Narrow" panose="020B0606020202030204" pitchFamily="34" charset="0"/>
              </a:rPr>
              <a:t>Pediatric NHL ~70% are </a:t>
            </a:r>
            <a:r>
              <a:rPr lang="en-US" altLang="en-US" b="1" smtClean="0">
                <a:latin typeface="Arial Narrow" panose="020B0606020202030204" pitchFamily="34" charset="0"/>
              </a:rPr>
              <a:t>very aggressive</a:t>
            </a:r>
            <a:r>
              <a:rPr lang="en-US" altLang="en-US" smtClean="0">
                <a:latin typeface="Arial Narrow" panose="020B0606020202030204" pitchFamily="34" charset="0"/>
              </a:rPr>
              <a:t>, ~30% aggressive.  </a:t>
            </a:r>
          </a:p>
          <a:p>
            <a:pPr eaLnBrk="1" hangingPunct="1">
              <a:spcBef>
                <a:spcPct val="0"/>
              </a:spcBef>
            </a:pPr>
            <a:endParaRPr lang="en-US" altLang="en-US" smtClean="0">
              <a:latin typeface="Arial Narrow" panose="020B0606020202030204" pitchFamily="34" charset="0"/>
            </a:endParaRPr>
          </a:p>
          <a:p>
            <a:pPr eaLnBrk="1" hangingPunct="1">
              <a:spcBef>
                <a:spcPct val="0"/>
              </a:spcBef>
            </a:pPr>
            <a:r>
              <a:rPr lang="en-US" altLang="en-US" smtClean="0">
                <a:latin typeface="Arial Narrow" panose="020B0606020202030204" pitchFamily="34" charset="0"/>
              </a:rPr>
              <a:t>Adults:  ~6% are very aggressive, 40% indolent, most are mature phenotype, 80% are B lineage</a:t>
            </a:r>
          </a:p>
          <a:p>
            <a:pPr eaLnBrk="1" hangingPunct="1">
              <a:spcBef>
                <a:spcPct val="0"/>
              </a:spcBef>
            </a:pPr>
            <a:endParaRPr lang="en-US" altLang="en-US" smtClean="0"/>
          </a:p>
        </p:txBody>
      </p:sp>
    </p:spTree>
    <p:extLst>
      <p:ext uri="{BB962C8B-B14F-4D97-AF65-F5344CB8AC3E}">
        <p14:creationId xmlns:p14="http://schemas.microsoft.com/office/powerpoint/2010/main" val="35462379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F4E51B1-DEB3-4EDA-BE97-14C556222122}" type="slidenum">
              <a:rPr lang="en-US" altLang="en-US"/>
              <a:pPr/>
              <a:t>60</a:t>
            </a:fld>
            <a:endParaRPr lang="en-US" altLang="en-US"/>
          </a:p>
        </p:txBody>
      </p:sp>
      <p:sp>
        <p:nvSpPr>
          <p:cNvPr id="178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Percy, CL, Smith, MA, Linet, M, Ries, LAG, Friedman, DL. “Lymphomas and reticuloendothelial neoplasms.” From </a:t>
            </a:r>
            <a:r>
              <a:rPr lang="en-US" altLang="en-US" i="1" smtClean="0"/>
              <a:t>Cancer Incidence and Survival among Children and Adolescents: United States SEER Program 1975-1995</a:t>
            </a:r>
            <a:r>
              <a:rPr lang="en-US" altLang="en-US" smtClean="0"/>
              <a:t>, Ries LAG, Smith MA, Gurney JG, Linet M, Tamra T, Young JL, Bunin GR (eds). National Cancer Institute, SEER Program. NIH Pub. No. 99-4649. Bethesda, MD, 1999.  [All material in this report is in the public domain and may be reproduced or copied without permission.]</a:t>
            </a:r>
          </a:p>
          <a:p>
            <a:pPr eaLnBrk="1" hangingPunct="1">
              <a:spcBef>
                <a:spcPct val="0"/>
              </a:spcBef>
            </a:pPr>
            <a:endParaRPr lang="en-US" altLang="en-US" smtClean="0"/>
          </a:p>
        </p:txBody>
      </p:sp>
    </p:spTree>
    <p:extLst>
      <p:ext uri="{BB962C8B-B14F-4D97-AF65-F5344CB8AC3E}">
        <p14:creationId xmlns:p14="http://schemas.microsoft.com/office/powerpoint/2010/main" val="179227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26EED16-F76F-4974-90DC-CAB73D347821}" type="slidenum">
              <a:rPr lang="en-US" altLang="en-US"/>
              <a:pPr/>
              <a:t>7</a:t>
            </a:fld>
            <a:endParaRPr lang="en-US" altLang="en-US"/>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8012248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p:cNvSpPr>
            <a:spLocks noGrp="1"/>
          </p:cNvSpPr>
          <p:nvPr>
            <p:ph type="body" idx="1"/>
          </p:nvPr>
        </p:nvSpPr>
        <p:spPr bwMode="auto">
          <a:xfrm>
            <a:off x="304800" y="4343400"/>
            <a:ext cx="6248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smtClean="0"/>
              <a:t>~100 cases per year of NHL or LPD associated with primary or secondary immunodeficiency</a:t>
            </a:r>
          </a:p>
          <a:p>
            <a:pPr eaLnBrk="1" hangingPunct="1">
              <a:spcBef>
                <a:spcPct val="0"/>
              </a:spcBef>
            </a:pPr>
            <a:r>
              <a:rPr lang="en-US" altLang="en-US" sz="2000" smtClean="0"/>
              <a:t>Suspect immunodeficiency in any child with NHL who is &lt;3 years of age</a:t>
            </a:r>
          </a:p>
          <a:p>
            <a:pPr eaLnBrk="1" hangingPunct="1">
              <a:spcBef>
                <a:spcPct val="0"/>
              </a:spcBef>
            </a:pPr>
            <a:r>
              <a:rPr lang="en-US" altLang="en-US" sz="2000" smtClean="0"/>
              <a:t>Immunodeficiency can be inherited or acquired</a:t>
            </a:r>
          </a:p>
          <a:p>
            <a:pPr eaLnBrk="1" hangingPunct="1">
              <a:spcBef>
                <a:spcPct val="0"/>
              </a:spcBef>
            </a:pPr>
            <a:r>
              <a:rPr lang="en-US" altLang="en-US" sz="2000" smtClean="0"/>
              <a:t>Usually T cell deficiency (not B cell or PMN)</a:t>
            </a:r>
          </a:p>
          <a:p>
            <a:pPr eaLnBrk="1" hangingPunct="1">
              <a:spcBef>
                <a:spcPct val="0"/>
              </a:spcBef>
            </a:pPr>
            <a:r>
              <a:rPr lang="en-US" altLang="en-US" sz="2000" smtClean="0"/>
              <a:t>Lymphoma phenotype is usually B cell </a:t>
            </a:r>
          </a:p>
          <a:p>
            <a:pPr eaLnBrk="1" hangingPunct="1">
              <a:spcBef>
                <a:spcPct val="0"/>
              </a:spcBef>
            </a:pPr>
            <a:r>
              <a:rPr lang="en-US" altLang="en-US" sz="2000" smtClean="0"/>
              <a:t>- DLBCL &gt; Burkitt (Not LL or ALCL)</a:t>
            </a:r>
          </a:p>
          <a:p>
            <a:pPr eaLnBrk="1" hangingPunct="1">
              <a:spcBef>
                <a:spcPct val="0"/>
              </a:spcBef>
            </a:pPr>
            <a:r>
              <a:rPr lang="en-US" altLang="en-US" sz="2000" smtClean="0"/>
              <a:t>Lymphoma usually associated with EBV</a:t>
            </a:r>
          </a:p>
          <a:p>
            <a:pPr eaLnBrk="1" hangingPunct="1">
              <a:spcBef>
                <a:spcPct val="0"/>
              </a:spcBef>
            </a:pPr>
            <a:r>
              <a:rPr lang="en-US" altLang="en-US" sz="2000" smtClean="0"/>
              <a:t>Extra-nodal disease is common (primary CNS lymphoma)</a:t>
            </a:r>
          </a:p>
          <a:p>
            <a:pPr eaLnBrk="1" hangingPunct="1">
              <a:spcBef>
                <a:spcPct val="0"/>
              </a:spcBef>
            </a:pPr>
            <a:endParaRPr lang="en-US" altLang="en-US" sz="2000" smtClean="0"/>
          </a:p>
          <a:p>
            <a:pPr eaLnBrk="1" hangingPunct="1">
              <a:spcBef>
                <a:spcPct val="0"/>
              </a:spcBef>
            </a:pPr>
            <a:endParaRPr lang="en-US" altLang="en-US" sz="2000" smtClean="0"/>
          </a:p>
          <a:p>
            <a:pPr eaLnBrk="1" hangingPunct="1">
              <a:spcBef>
                <a:spcPct val="0"/>
              </a:spcBef>
            </a:pPr>
            <a:endParaRPr lang="en-US" altLang="en-US" sz="1400" smtClean="0"/>
          </a:p>
        </p:txBody>
      </p:sp>
    </p:spTree>
    <p:extLst>
      <p:ext uri="{BB962C8B-B14F-4D97-AF65-F5344CB8AC3E}">
        <p14:creationId xmlns:p14="http://schemas.microsoft.com/office/powerpoint/2010/main" val="19584304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EB6DF32D-3DA2-4F9C-9C85-3AF7B04993F7}" type="slidenum">
              <a:rPr lang="en-US" altLang="en-US" sz="1200"/>
              <a:pPr algn="r" eaLnBrk="1" hangingPunct="1"/>
              <a:t>62</a:t>
            </a:fld>
            <a:endParaRPr lang="en-US" altLang="en-US" sz="1200"/>
          </a:p>
        </p:txBody>
      </p:sp>
      <p:sp>
        <p:nvSpPr>
          <p:cNvPr id="180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i="1" smtClean="0">
                <a:latin typeface="Arial Narrow" panose="020B0606020202030204" pitchFamily="34" charset="0"/>
              </a:rPr>
              <a:t>Pathology courtesy of Dr Gabriela Gheorghe, MD.</a:t>
            </a:r>
          </a:p>
          <a:p>
            <a:pPr eaLnBrk="1" hangingPunct="1">
              <a:spcBef>
                <a:spcPct val="0"/>
              </a:spcBef>
            </a:pPr>
            <a:r>
              <a:rPr lang="en-US" altLang="en-US" sz="2000" i="1" smtClean="0">
                <a:latin typeface="Arial Narrow" panose="020B0606020202030204" pitchFamily="34" charset="0"/>
              </a:rPr>
              <a:t>Department of Pathology, Medical College of Wisconsin</a:t>
            </a:r>
            <a:endParaRPr lang="en-US" altLang="en-US" sz="2000" smtClean="0"/>
          </a:p>
        </p:txBody>
      </p:sp>
    </p:spTree>
    <p:extLst>
      <p:ext uri="{BB962C8B-B14F-4D97-AF65-F5344CB8AC3E}">
        <p14:creationId xmlns:p14="http://schemas.microsoft.com/office/powerpoint/2010/main" val="4910818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1EDD7136-0D34-4E84-8305-8834F84A932C}" type="slidenum">
              <a:rPr lang="en-US" altLang="en-US" sz="1200"/>
              <a:pPr algn="r" eaLnBrk="1" hangingPunct="1"/>
              <a:t>63</a:t>
            </a:fld>
            <a:endParaRPr lang="en-US" altLang="en-US" sz="1200"/>
          </a:p>
        </p:txBody>
      </p:sp>
      <p:sp>
        <p:nvSpPr>
          <p:cNvPr id="181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Pathology courtesy of Dr Gabriela Gheorghe, MD.</a:t>
            </a:r>
          </a:p>
          <a:p>
            <a:pPr eaLnBrk="1" hangingPunct="1">
              <a:spcBef>
                <a:spcPct val="0"/>
              </a:spcBef>
            </a:pPr>
            <a:r>
              <a:rPr lang="en-US" altLang="en-US" i="1" smtClean="0">
                <a:latin typeface="Arial Narrow" panose="020B0606020202030204" pitchFamily="34" charset="0"/>
              </a:rPr>
              <a:t>Department of Pathology, Medical College of Wisconsin</a:t>
            </a: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38681177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5828EBB0-52B5-41FA-A460-4EE833394EE6}" type="slidenum">
              <a:rPr lang="en-US" altLang="en-US" sz="1200"/>
              <a:pPr algn="r" eaLnBrk="1" hangingPunct="1"/>
              <a:t>64</a:t>
            </a:fld>
            <a:endParaRPr lang="en-US" altLang="en-US" sz="1200"/>
          </a:p>
        </p:txBody>
      </p:sp>
      <p:sp>
        <p:nvSpPr>
          <p:cNvPr id="182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Pathology courtesy of Dr Gabriela Gheorghe, MD.</a:t>
            </a:r>
          </a:p>
          <a:p>
            <a:pPr eaLnBrk="1" hangingPunct="1">
              <a:spcBef>
                <a:spcPct val="0"/>
              </a:spcBef>
            </a:pPr>
            <a:r>
              <a:rPr lang="en-US" altLang="en-US" i="1" smtClean="0">
                <a:latin typeface="Arial Narrow" panose="020B0606020202030204" pitchFamily="34" charset="0"/>
              </a:rPr>
              <a:t>Department of Pathology, Medical College of Wisconsin</a:t>
            </a: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13485679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F70921C9-BD1C-4C28-94CC-6256508A62C5}" type="slidenum">
              <a:rPr lang="en-US" altLang="en-US" sz="1200"/>
              <a:pPr algn="r" eaLnBrk="1" hangingPunct="1"/>
              <a:t>65</a:t>
            </a:fld>
            <a:endParaRPr lang="en-US" altLang="en-US" sz="1200"/>
          </a:p>
        </p:txBody>
      </p:sp>
      <p:sp>
        <p:nvSpPr>
          <p:cNvPr id="183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Pathology courtesy of Dr Gabriela Gheorghe, MD.</a:t>
            </a:r>
          </a:p>
          <a:p>
            <a:pPr eaLnBrk="1" hangingPunct="1">
              <a:spcBef>
                <a:spcPct val="0"/>
              </a:spcBef>
            </a:pPr>
            <a:r>
              <a:rPr lang="en-US" altLang="en-US" i="1" smtClean="0">
                <a:latin typeface="Arial Narrow" panose="020B0606020202030204" pitchFamily="34" charset="0"/>
              </a:rPr>
              <a:t>Department of Pathology, Medical College of Wisconsin</a:t>
            </a: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42239447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000" b="1" smtClean="0"/>
          </a:p>
        </p:txBody>
      </p:sp>
    </p:spTree>
    <p:extLst>
      <p:ext uri="{BB962C8B-B14F-4D97-AF65-F5344CB8AC3E}">
        <p14:creationId xmlns:p14="http://schemas.microsoft.com/office/powerpoint/2010/main" val="37668132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529067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DE7F8DB0-305F-4308-9E42-CA272DAA4F4F}" type="slidenum">
              <a:rPr lang="en-US" altLang="en-US" sz="1200"/>
              <a:pPr algn="r" eaLnBrk="1" hangingPunct="1"/>
              <a:t>68</a:t>
            </a:fld>
            <a:endParaRPr lang="en-US" altLang="en-US" sz="1200"/>
          </a:p>
        </p:txBody>
      </p:sp>
      <p:sp>
        <p:nvSpPr>
          <p:cNvPr id="186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err="1" smtClean="0"/>
              <a:t>Burkitt</a:t>
            </a:r>
            <a:r>
              <a:rPr lang="en-US" altLang="en-US" dirty="0" smtClean="0"/>
              <a:t> is post GC-B cell lymphoma, LL is usually an immature T cell lymphoma, but histology can be similar</a:t>
            </a:r>
          </a:p>
          <a:p>
            <a:pPr eaLnBrk="1" hangingPunct="1">
              <a:spcBef>
                <a:spcPct val="0"/>
              </a:spcBef>
            </a:pPr>
            <a:r>
              <a:rPr lang="en-US" altLang="en-US" i="1" dirty="0" smtClean="0">
                <a:latin typeface="Arial Narrow" panose="020B0606020202030204" pitchFamily="34" charset="0"/>
              </a:rPr>
              <a:t>Pathology courtesy of Dr Gabriela Gheorghe, MD. Department of Pathology, Medical College of Wisconsin</a:t>
            </a:r>
            <a:endParaRPr lang="en-US" altLang="en-US" dirty="0" smtClean="0"/>
          </a:p>
        </p:txBody>
      </p:sp>
    </p:spTree>
    <p:extLst>
      <p:ext uri="{BB962C8B-B14F-4D97-AF65-F5344CB8AC3E}">
        <p14:creationId xmlns:p14="http://schemas.microsoft.com/office/powerpoint/2010/main" val="16741708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E10BD1D1-03F2-40F1-B6E6-30295AAA0720}" type="slidenum">
              <a:rPr lang="en-US" altLang="en-US" sz="1200"/>
              <a:pPr algn="r" eaLnBrk="1" hangingPunct="1"/>
              <a:t>69</a:t>
            </a:fld>
            <a:endParaRPr lang="en-US" altLang="en-US" sz="1200"/>
          </a:p>
        </p:txBody>
      </p:sp>
      <p:sp>
        <p:nvSpPr>
          <p:cNvPr id="187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Pathology courtesy of Dr Gabriela Gheorghe, MD.</a:t>
            </a:r>
          </a:p>
          <a:p>
            <a:pPr eaLnBrk="1" hangingPunct="1">
              <a:spcBef>
                <a:spcPct val="0"/>
              </a:spcBef>
            </a:pPr>
            <a:r>
              <a:rPr lang="en-US" altLang="en-US" i="1" smtClean="0">
                <a:latin typeface="Arial Narrow" panose="020B0606020202030204" pitchFamily="34" charset="0"/>
              </a:rPr>
              <a:t>Department of Pathology, Medical College of Wisconsin</a:t>
            </a: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10019081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Rectangle 3"/>
          <p:cNvSpPr>
            <a:spLocks noGrp="1"/>
          </p:cNvSpPr>
          <p:nvPr>
            <p:ph type="body" idx="1"/>
          </p:nvPr>
        </p:nvSpPr>
        <p:spPr bwMode="auto">
          <a:xfrm>
            <a:off x="457200" y="4343400"/>
            <a:ext cx="60960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smtClean="0"/>
              <a:t>May express CD10</a:t>
            </a:r>
          </a:p>
          <a:p>
            <a:pPr eaLnBrk="1" hangingPunct="1">
              <a:spcBef>
                <a:spcPct val="0"/>
              </a:spcBef>
            </a:pPr>
            <a:r>
              <a:rPr lang="en-US" altLang="en-US" sz="1800" smtClean="0"/>
              <a:t>C-MYC expression may be worse</a:t>
            </a:r>
          </a:p>
          <a:p>
            <a:pPr eaLnBrk="1" hangingPunct="1">
              <a:spcBef>
                <a:spcPct val="0"/>
              </a:spcBef>
            </a:pPr>
            <a:r>
              <a:rPr lang="en-US" altLang="en-US" sz="1800" smtClean="0"/>
              <a:t>Pediatric:  Germinal center like</a:t>
            </a:r>
          </a:p>
          <a:p>
            <a:pPr eaLnBrk="1" hangingPunct="1">
              <a:spcBef>
                <a:spcPct val="0"/>
              </a:spcBef>
            </a:pPr>
            <a:r>
              <a:rPr lang="en-US" altLang="en-US" sz="1800" smtClean="0"/>
              <a:t>Adults:  Activated B cell like.  May have t(14;18) IgH+BCL2</a:t>
            </a:r>
          </a:p>
          <a:p>
            <a:pPr eaLnBrk="1" hangingPunct="1">
              <a:spcBef>
                <a:spcPct val="0"/>
              </a:spcBef>
            </a:pPr>
            <a:r>
              <a:rPr lang="en-US" altLang="en-US" smtClean="0"/>
              <a:t>subtypes of DLBCL (centroblastic, immunoblastic, anaplastic, and T-cell/histiocyte-rich)</a:t>
            </a:r>
            <a:endParaRPr lang="en-US" altLang="en-US" sz="1800" smtClean="0"/>
          </a:p>
          <a:p>
            <a:pPr eaLnBrk="1" hangingPunct="1">
              <a:spcBef>
                <a:spcPct val="0"/>
              </a:spcBef>
            </a:pPr>
            <a:endParaRPr lang="en-US" altLang="en-US" sz="1800" smtClean="0"/>
          </a:p>
          <a:p>
            <a:pPr eaLnBrk="1" hangingPunct="1">
              <a:spcBef>
                <a:spcPct val="0"/>
              </a:spcBef>
            </a:pPr>
            <a:r>
              <a:rPr lang="en-US" altLang="en-US" sz="1800" b="1" i="1" smtClean="0"/>
              <a:t>Can look very similar to Burkitt lymphoma:  Need histology, immunophenotype and cytogenetics for diagnosis.</a:t>
            </a:r>
          </a:p>
          <a:p>
            <a:pPr eaLnBrk="1" hangingPunct="1">
              <a:spcBef>
                <a:spcPct val="0"/>
              </a:spcBef>
            </a:pPr>
            <a:endParaRPr lang="en-US" altLang="en-US" sz="1800" smtClean="0"/>
          </a:p>
          <a:p>
            <a:pPr eaLnBrk="1" hangingPunct="1">
              <a:spcBef>
                <a:spcPct val="0"/>
              </a:spcBef>
            </a:pPr>
            <a:r>
              <a:rPr lang="en-US" altLang="en-US" smtClean="0"/>
              <a:t>GCB express CD10, BCL-6, A-myb and have favorable outcome,  ABC:  BCL-2, IRF4, Cyclin D2.  Type 3 may also exist</a:t>
            </a:r>
          </a:p>
        </p:txBody>
      </p:sp>
    </p:spTree>
    <p:extLst>
      <p:ext uri="{BB962C8B-B14F-4D97-AF65-F5344CB8AC3E}">
        <p14:creationId xmlns:p14="http://schemas.microsoft.com/office/powerpoint/2010/main" val="251529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0D7F060-ED13-4857-8C08-164E65787735}" type="slidenum">
              <a:rPr lang="en-US" altLang="en-US"/>
              <a:pPr/>
              <a:t>8</a:t>
            </a:fld>
            <a:endParaRPr lang="en-US" altLang="en-US"/>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4023349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E4894B55-6F44-4A28-B747-67058F317B8B}" type="slidenum">
              <a:rPr lang="en-US" altLang="en-US" sz="1200"/>
              <a:pPr algn="r" eaLnBrk="1" hangingPunct="1"/>
              <a:t>71</a:t>
            </a:fld>
            <a:endParaRPr lang="en-US" altLang="en-US" sz="1200"/>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en-US" dirty="0" smtClean="0"/>
              <a:t>ASH Image Bank (2004);doi: 10.1182/ashimagebank-2004-101255.  Used with permission.</a:t>
            </a:r>
          </a:p>
        </p:txBody>
      </p:sp>
    </p:spTree>
    <p:extLst>
      <p:ext uri="{BB962C8B-B14F-4D97-AF65-F5344CB8AC3E}">
        <p14:creationId xmlns:p14="http://schemas.microsoft.com/office/powerpoint/2010/main" val="15085193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7068CF7D-1D72-4A78-A23A-F597FC1D4186}" type="slidenum">
              <a:rPr lang="en-US" altLang="en-US" sz="1200"/>
              <a:pPr algn="r" eaLnBrk="1" hangingPunct="1"/>
              <a:t>72</a:t>
            </a:fld>
            <a:endParaRPr lang="en-US" altLang="en-US" sz="1200"/>
          </a:p>
        </p:txBody>
      </p:sp>
      <p:sp>
        <p:nvSpPr>
          <p:cNvPr id="190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Pathology courtesy of Dr Gabriela Gheorghe, MD.</a:t>
            </a:r>
          </a:p>
          <a:p>
            <a:pPr eaLnBrk="1" hangingPunct="1">
              <a:spcBef>
                <a:spcPct val="0"/>
              </a:spcBef>
            </a:pPr>
            <a:r>
              <a:rPr lang="en-US" altLang="en-US" i="1" smtClean="0">
                <a:latin typeface="Arial Narrow" panose="020B0606020202030204" pitchFamily="34" charset="0"/>
              </a:rPr>
              <a:t>Department of Pathology, Medical College of Wisconsin</a:t>
            </a:r>
            <a:endParaRPr lang="en-US" altLang="en-US" smtClean="0"/>
          </a:p>
          <a:p>
            <a:pPr eaLnBrk="1" hangingPunct="1">
              <a:spcBef>
                <a:spcPct val="0"/>
              </a:spcBef>
            </a:pPr>
            <a:endParaRPr lang="de-DE" altLang="en-US" smtClean="0"/>
          </a:p>
        </p:txBody>
      </p:sp>
    </p:spTree>
    <p:extLst>
      <p:ext uri="{BB962C8B-B14F-4D97-AF65-F5344CB8AC3E}">
        <p14:creationId xmlns:p14="http://schemas.microsoft.com/office/powerpoint/2010/main" val="33038060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653B0BCB-4004-4D28-97A1-16E0630D8214}" type="slidenum">
              <a:rPr lang="en-US" altLang="en-US" sz="1200"/>
              <a:pPr algn="r" eaLnBrk="1" hangingPunct="1"/>
              <a:t>73</a:t>
            </a:fld>
            <a:endParaRPr lang="en-US" altLang="en-US" sz="1200"/>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Pathology courtesy of Dr Gabriela Gheorghe, MD.</a:t>
            </a:r>
          </a:p>
          <a:p>
            <a:pPr eaLnBrk="1" hangingPunct="1">
              <a:spcBef>
                <a:spcPct val="0"/>
              </a:spcBef>
            </a:pPr>
            <a:r>
              <a:rPr lang="en-US" altLang="en-US" i="1" smtClean="0">
                <a:latin typeface="Arial Narrow" panose="020B0606020202030204" pitchFamily="34" charset="0"/>
              </a:rPr>
              <a:t>Department of Pathology, Medical College of Wisconsin</a:t>
            </a:r>
            <a:endParaRPr lang="en-US" altLang="en-US" smtClean="0"/>
          </a:p>
          <a:p>
            <a:pPr eaLnBrk="1" hangingPunct="1">
              <a:spcBef>
                <a:spcPct val="0"/>
              </a:spcBef>
            </a:pPr>
            <a:endParaRPr lang="de-DE" altLang="en-US" smtClean="0"/>
          </a:p>
        </p:txBody>
      </p:sp>
    </p:spTree>
    <p:extLst>
      <p:ext uri="{BB962C8B-B14F-4D97-AF65-F5344CB8AC3E}">
        <p14:creationId xmlns:p14="http://schemas.microsoft.com/office/powerpoint/2010/main" val="27896113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000" smtClean="0">
                <a:latin typeface="Arial Narrow" panose="020B0606020202030204" pitchFamily="34" charset="0"/>
              </a:rPr>
              <a:t>75% present with anterior medistinal mass, pleural effusions</a:t>
            </a:r>
          </a:p>
          <a:p>
            <a:pPr eaLnBrk="1" hangingPunct="1">
              <a:spcBef>
                <a:spcPct val="0"/>
              </a:spcBef>
            </a:pPr>
            <a:endParaRPr lang="en-US" altLang="en-US" sz="2000" smtClean="0">
              <a:latin typeface="Arial Narrow" panose="020B0606020202030204" pitchFamily="34" charset="0"/>
            </a:endParaRPr>
          </a:p>
          <a:p>
            <a:pPr eaLnBrk="1" hangingPunct="1">
              <a:spcBef>
                <a:spcPct val="0"/>
              </a:spcBef>
            </a:pPr>
            <a:r>
              <a:rPr lang="en-US" altLang="en-US" sz="2000" smtClean="0">
                <a:latin typeface="Arial Narrow" panose="020B0606020202030204" pitchFamily="34" charset="0"/>
              </a:rPr>
              <a:t>Treat like you would ALL</a:t>
            </a: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a:p>
            <a:pPr eaLnBrk="1" hangingPunct="1">
              <a:spcBef>
                <a:spcPct val="0"/>
              </a:spcBef>
            </a:pPr>
            <a:r>
              <a:rPr lang="en-US" altLang="en-US" smtClean="0">
                <a:latin typeface="Arial Narrow" panose="020B0606020202030204" pitchFamily="34" charset="0"/>
              </a:rPr>
              <a:t>T cell LL antigens:  1a,2,4,5,7,8,    B cell antigens:  10,19,20,22,HLA-DR</a:t>
            </a:r>
          </a:p>
          <a:p>
            <a:pPr eaLnBrk="1" hangingPunct="1">
              <a:spcBef>
                <a:spcPct val="0"/>
              </a:spcBef>
            </a:pPr>
            <a:r>
              <a:rPr lang="en-US" altLang="en-US" smtClean="0"/>
              <a:t>Many translocations exist - most involve TCR promotor or enhancer regions onto 	TF genes such as </a:t>
            </a:r>
            <a:r>
              <a:rPr lang="en-US" altLang="en-US" i="1" smtClean="0"/>
              <a:t>HOX11, TAL1, LYL1</a:t>
            </a:r>
            <a:endParaRPr lang="en-US" altLang="en-US" smtClean="0">
              <a:latin typeface="Arial Narrow" panose="020B0606020202030204" pitchFamily="34" charset="0"/>
            </a:endParaRPr>
          </a:p>
          <a:p>
            <a:pPr eaLnBrk="1" hangingPunct="1">
              <a:spcBef>
                <a:spcPct val="0"/>
              </a:spcBef>
            </a:pPr>
            <a:r>
              <a:rPr lang="en-US" altLang="en-US" smtClean="0"/>
              <a:t>TCRad (14q11)	   TCRb (7q32-36)	TCRg (7p15)</a:t>
            </a:r>
          </a:p>
          <a:p>
            <a:pPr eaLnBrk="1" hangingPunct="1">
              <a:spcBef>
                <a:spcPct val="0"/>
              </a:spcBef>
            </a:pPr>
            <a:endParaRPr lang="en-US" altLang="en-US" smtClean="0"/>
          </a:p>
        </p:txBody>
      </p:sp>
    </p:spTree>
    <p:extLst>
      <p:ext uri="{BB962C8B-B14F-4D97-AF65-F5344CB8AC3E}">
        <p14:creationId xmlns:p14="http://schemas.microsoft.com/office/powerpoint/2010/main" val="20884238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D6F20BA3-0BBC-42FA-98C5-578DB644F018}" type="slidenum">
              <a:rPr lang="en-US" altLang="en-US" sz="1200"/>
              <a:pPr algn="r" eaLnBrk="1" hangingPunct="1"/>
              <a:t>75</a:t>
            </a:fld>
            <a:endParaRPr lang="en-US" altLang="en-US" sz="1200"/>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Images courtesy of Dinesh Rakheja, M.B.B.S., M.D., Assistant Professor, Department of Pathology, University of Texas, Southwestern Medical School.  </a:t>
            </a:r>
            <a:endParaRPr lang="de-DE" altLang="en-US" smtClean="0"/>
          </a:p>
          <a:p>
            <a:pPr eaLnBrk="1" hangingPunct="1">
              <a:spcBef>
                <a:spcPct val="0"/>
              </a:spcBef>
            </a:pP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19984651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13D91192-0469-4E06-A3F8-875CDB0F0787}" type="slidenum">
              <a:rPr lang="en-US" altLang="en-US" sz="1200"/>
              <a:pPr algn="r" eaLnBrk="1" hangingPunct="1"/>
              <a:t>76</a:t>
            </a:fld>
            <a:endParaRPr lang="en-US" altLang="en-US" sz="1200"/>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smtClean="0">
                <a:latin typeface="Arial Narrow" panose="020B0606020202030204" pitchFamily="34" charset="0"/>
              </a:rPr>
              <a:t>Pathology courtesy of Dr Gabriela Gheorghe, MD.</a:t>
            </a:r>
          </a:p>
          <a:p>
            <a:pPr eaLnBrk="1" hangingPunct="1">
              <a:spcBef>
                <a:spcPct val="0"/>
              </a:spcBef>
            </a:pPr>
            <a:r>
              <a:rPr lang="en-US" altLang="en-US" i="1" smtClean="0">
                <a:latin typeface="Arial Narrow" panose="020B0606020202030204" pitchFamily="34" charset="0"/>
              </a:rPr>
              <a:t>Department of Pathology, Medical College of Wisconsin</a:t>
            </a:r>
            <a:endParaRPr lang="en-US" altLang="en-US" smtClean="0"/>
          </a:p>
          <a:p>
            <a:pPr eaLnBrk="1" hangingPunct="1">
              <a:spcBef>
                <a:spcPct val="0"/>
              </a:spcBef>
            </a:pPr>
            <a:endParaRPr lang="en-US" altLang="en-US" smtClean="0"/>
          </a:p>
          <a:p>
            <a:pPr eaLnBrk="1" hangingPunct="1">
              <a:spcBef>
                <a:spcPct val="0"/>
              </a:spcBef>
            </a:pPr>
            <a:r>
              <a:rPr lang="en-US" altLang="en-US" smtClean="0"/>
              <a:t>Hof = focal perinuclear clearing seen at the nuclear concavity in plasma cells and in other cells—e.g., lymphoblasts, Reed-Sternberg cells, or osteoblasts—that have eccentrically placed nuclei</a:t>
            </a:r>
          </a:p>
        </p:txBody>
      </p:sp>
    </p:spTree>
    <p:extLst>
      <p:ext uri="{BB962C8B-B14F-4D97-AF65-F5344CB8AC3E}">
        <p14:creationId xmlns:p14="http://schemas.microsoft.com/office/powerpoint/2010/main" val="15203905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TCR genes rearranged even if surface T cell markers absent. </a:t>
            </a:r>
          </a:p>
          <a:p>
            <a:pPr eaLnBrk="1" hangingPunct="1">
              <a:spcBef>
                <a:spcPct val="0"/>
              </a:spcBef>
            </a:pPr>
            <a:r>
              <a:rPr lang="en-US" altLang="en-US" smtClean="0">
                <a:latin typeface="Arial Narrow" panose="020B0606020202030204" pitchFamily="34" charset="0"/>
              </a:rPr>
              <a:t>NMP-ALK = N terminus of </a:t>
            </a:r>
            <a:r>
              <a:rPr lang="en-US" altLang="en-US" sz="800" smtClean="0">
                <a:latin typeface="Arial Narrow" panose="020B0606020202030204" pitchFamily="34" charset="0"/>
              </a:rPr>
              <a:t>Nucleophosmin gene – catalytic portion of ALK insulin receptor tyrosine kinase</a:t>
            </a:r>
          </a:p>
          <a:p>
            <a:pPr eaLnBrk="1" hangingPunct="1">
              <a:spcBef>
                <a:spcPct val="0"/>
              </a:spcBef>
            </a:pPr>
            <a:r>
              <a:rPr lang="en-US" altLang="en-US" smtClean="0"/>
              <a:t>Myc, RAS, MAPK, ad Stat3/5 pathways</a:t>
            </a:r>
            <a:endParaRPr lang="en-US" altLang="en-US" sz="800" smtClean="0">
              <a:latin typeface="Arial Narrow" panose="020B0606020202030204" pitchFamily="34" charset="0"/>
            </a:endParaRPr>
          </a:p>
          <a:p>
            <a:pPr eaLnBrk="1" hangingPunct="1">
              <a:spcBef>
                <a:spcPct val="0"/>
              </a:spcBef>
            </a:pPr>
            <a:endParaRPr lang="en-US" altLang="en-US" smtClean="0">
              <a:latin typeface="Arial Narrow" panose="020B0606020202030204" pitchFamily="34" charset="0"/>
            </a:endParaRPr>
          </a:p>
        </p:txBody>
      </p:sp>
    </p:spTree>
    <p:extLst>
      <p:ext uri="{BB962C8B-B14F-4D97-AF65-F5344CB8AC3E}">
        <p14:creationId xmlns:p14="http://schemas.microsoft.com/office/powerpoint/2010/main" val="20246962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0EA0F621-DFA3-4E21-9231-FCCA1B47BEDB}" type="slidenum">
              <a:rPr lang="en-US" altLang="en-US" sz="1200"/>
              <a:pPr algn="r" eaLnBrk="1" hangingPunct="1"/>
              <a:t>78</a:t>
            </a:fld>
            <a:endParaRPr lang="en-US" altLang="en-US" sz="1200"/>
          </a:p>
        </p:txBody>
      </p:sp>
      <p:sp>
        <p:nvSpPr>
          <p:cNvPr id="196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smtClean="0"/>
              <a:t>Clinical presentation can give clues to the diagnosis, but is not diagnostic per se</a:t>
            </a:r>
          </a:p>
        </p:txBody>
      </p:sp>
    </p:spTree>
    <p:extLst>
      <p:ext uri="{BB962C8B-B14F-4D97-AF65-F5344CB8AC3E}">
        <p14:creationId xmlns:p14="http://schemas.microsoft.com/office/powerpoint/2010/main" val="26099786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F8843BEA-BFDA-40FA-9658-AE340BB30AE7}" type="slidenum">
              <a:rPr lang="en-US" altLang="en-US" sz="1200"/>
              <a:pPr algn="r" eaLnBrk="1" hangingPunct="1"/>
              <a:t>79</a:t>
            </a:fld>
            <a:endParaRPr lang="en-US" altLang="en-US" sz="1200"/>
          </a:p>
        </p:txBody>
      </p:sp>
      <p:sp>
        <p:nvSpPr>
          <p:cNvPr id="197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p:cNvSpPr>
            <a:spLocks noGrp="1" noChangeArrowheads="1"/>
          </p:cNvSpPr>
          <p:nvPr>
            <p:ph type="body" idx="1"/>
          </p:nvPr>
        </p:nvSpPr>
        <p:spPr bwMode="auto">
          <a:xfrm>
            <a:off x="685800" y="4343400"/>
            <a:ext cx="5791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z="3200" smtClean="0"/>
              <a:t>Lymphomas can cause nearly any of the oncologic emergencies</a:t>
            </a:r>
          </a:p>
          <a:p>
            <a:pPr defTabSz="912813" eaLnBrk="1" hangingPunct="1">
              <a:spcBef>
                <a:spcPct val="0"/>
              </a:spcBef>
            </a:pPr>
            <a:endParaRPr lang="en-US" altLang="en-US" smtClean="0"/>
          </a:p>
          <a:p>
            <a:pPr defTabSz="912813" eaLnBrk="1" hangingPunct="1">
              <a:spcBef>
                <a:spcPct val="0"/>
              </a:spcBef>
            </a:pPr>
            <a:endParaRPr lang="en-US" altLang="en-US" smtClean="0"/>
          </a:p>
          <a:p>
            <a:pPr defTabSz="912813" eaLnBrk="1" hangingPunct="1">
              <a:spcBef>
                <a:spcPct val="0"/>
              </a:spcBef>
            </a:pPr>
            <a:endParaRPr lang="en-US" altLang="en-US" smtClean="0"/>
          </a:p>
          <a:p>
            <a:pPr defTabSz="912813" eaLnBrk="1" hangingPunct="1">
              <a:spcBef>
                <a:spcPct val="0"/>
              </a:spcBef>
            </a:pPr>
            <a:r>
              <a:rPr lang="en-US" altLang="en-US" smtClean="0"/>
              <a:t>Teaching table made into a power point slide by Paul Harker-Murray</a:t>
            </a:r>
          </a:p>
          <a:p>
            <a:pPr defTabSz="912813" eaLnBrk="1" hangingPunct="1">
              <a:spcBef>
                <a:spcPct val="0"/>
              </a:spcBef>
            </a:pPr>
            <a:endParaRPr lang="en-US" altLang="en-US" smtClean="0"/>
          </a:p>
        </p:txBody>
      </p:sp>
    </p:spTree>
    <p:extLst>
      <p:ext uri="{BB962C8B-B14F-4D97-AF65-F5344CB8AC3E}">
        <p14:creationId xmlns:p14="http://schemas.microsoft.com/office/powerpoint/2010/main" val="12981571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185DCE2A-BAC4-4796-BEA0-166B8E10AA23}" type="slidenum">
              <a:rPr lang="en-US" altLang="en-US" sz="1200"/>
              <a:pPr algn="r" eaLnBrk="1" hangingPunct="1"/>
              <a:t>80</a:t>
            </a:fld>
            <a:endParaRPr lang="en-US" altLang="en-US" sz="1200"/>
          </a:p>
        </p:txBody>
      </p:sp>
      <p:sp>
        <p:nvSpPr>
          <p:cNvPr id="198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DLBCL – RIGHT AXILLA, SPLEEN. Original Images made into a power point slide by Paul Harker-Murray</a:t>
            </a:r>
          </a:p>
          <a:p>
            <a:pPr defTabSz="912813" eaLnBrk="1" hangingPunct="1">
              <a:spcBef>
                <a:spcPct val="0"/>
              </a:spcBef>
            </a:pPr>
            <a:endParaRPr lang="en-US" altLang="en-US" smtClean="0"/>
          </a:p>
        </p:txBody>
      </p:sp>
    </p:spTree>
    <p:extLst>
      <p:ext uri="{BB962C8B-B14F-4D97-AF65-F5344CB8AC3E}">
        <p14:creationId xmlns:p14="http://schemas.microsoft.com/office/powerpoint/2010/main" val="284014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74FF1C3-AEB5-4B1A-A799-F43E189550D0}" type="slidenum">
              <a:rPr lang="en-US" altLang="en-US"/>
              <a:pPr/>
              <a:t>9</a:t>
            </a:fld>
            <a:endParaRPr lang="en-US" altLang="en-US"/>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1789955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4EA90EDB-4147-4226-B971-8F8BEA6548FB}" type="slidenum">
              <a:rPr lang="en-US" altLang="en-US" sz="1200"/>
              <a:pPr algn="r" eaLnBrk="1" hangingPunct="1"/>
              <a:t>81</a:t>
            </a:fld>
            <a:endParaRPr lang="en-US" altLang="en-US" sz="1200"/>
          </a:p>
        </p:txBody>
      </p:sp>
      <p:sp>
        <p:nvSpPr>
          <p:cNvPr id="199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DLBCL – throughout abdomen, thorax.  Pericardiophrenic mass, malignant effusion.</a:t>
            </a:r>
          </a:p>
          <a:p>
            <a:pPr eaLnBrk="1" hangingPunct="1">
              <a:spcBef>
                <a:spcPct val="0"/>
              </a:spcBef>
            </a:pPr>
            <a:r>
              <a:rPr lang="en-US" altLang="en-US" smtClean="0"/>
              <a:t>Original Images made into a power point slide by Paul Harker-Murray</a:t>
            </a:r>
          </a:p>
          <a:p>
            <a:pPr eaLnBrk="1" hangingPunct="1">
              <a:spcBef>
                <a:spcPct val="0"/>
              </a:spcBef>
            </a:pPr>
            <a:endParaRPr lang="en-US" altLang="en-US" smtClean="0"/>
          </a:p>
        </p:txBody>
      </p:sp>
    </p:spTree>
    <p:extLst>
      <p:ext uri="{BB962C8B-B14F-4D97-AF65-F5344CB8AC3E}">
        <p14:creationId xmlns:p14="http://schemas.microsoft.com/office/powerpoint/2010/main" val="19322513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9860E08A-209B-4FCD-95FA-BFB72C0DFA34}" type="slidenum">
              <a:rPr lang="en-US" altLang="en-US" sz="1200"/>
              <a:pPr algn="r" eaLnBrk="1" hangingPunct="1"/>
              <a:t>82</a:t>
            </a:fld>
            <a:endParaRPr lang="en-US" altLang="en-US" sz="1200"/>
          </a:p>
        </p:txBody>
      </p:sp>
      <p:sp>
        <p:nvSpPr>
          <p:cNvPr id="200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DLBCL – RIGHT AXILLA, SPLEEN. Original Images made into a power point slide by Paul Harker-Murray</a:t>
            </a:r>
          </a:p>
          <a:p>
            <a:pPr defTabSz="912813" eaLnBrk="1" hangingPunct="1">
              <a:spcBef>
                <a:spcPct val="0"/>
              </a:spcBef>
            </a:pPr>
            <a:endParaRPr lang="en-US" altLang="en-US" smtClean="0"/>
          </a:p>
        </p:txBody>
      </p:sp>
    </p:spTree>
    <p:extLst>
      <p:ext uri="{BB962C8B-B14F-4D97-AF65-F5344CB8AC3E}">
        <p14:creationId xmlns:p14="http://schemas.microsoft.com/office/powerpoint/2010/main" val="12910869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D9F81E6A-DB94-4A09-8675-39F7A9FE5262}" type="slidenum">
              <a:rPr lang="en-US" altLang="en-US" sz="1200"/>
              <a:pPr algn="r" eaLnBrk="1" hangingPunct="1"/>
              <a:t>83</a:t>
            </a:fld>
            <a:endParaRPr lang="en-US" altLang="en-US" sz="1200"/>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ALCL – presenting with anterior mediastinal mass. Original Images made into a power point slide by Paul Harker-Murray</a:t>
            </a:r>
          </a:p>
          <a:p>
            <a:pPr defTabSz="912813" eaLnBrk="1" hangingPunct="1">
              <a:spcBef>
                <a:spcPct val="0"/>
              </a:spcBef>
            </a:pPr>
            <a:endParaRPr lang="en-US" altLang="en-US" smtClean="0"/>
          </a:p>
        </p:txBody>
      </p:sp>
    </p:spTree>
    <p:extLst>
      <p:ext uri="{BB962C8B-B14F-4D97-AF65-F5344CB8AC3E}">
        <p14:creationId xmlns:p14="http://schemas.microsoft.com/office/powerpoint/2010/main" val="14238392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5883313F-6DC6-4409-952A-50116B469B38}" type="slidenum">
              <a:rPr lang="en-US" altLang="en-US" sz="1200"/>
              <a:pPr algn="r" eaLnBrk="1" hangingPunct="1"/>
              <a:t>84</a:t>
            </a:fld>
            <a:endParaRPr lang="en-US" altLang="en-US" sz="1200"/>
          </a:p>
        </p:txBody>
      </p:sp>
      <p:sp>
        <p:nvSpPr>
          <p:cNvPr id="202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ALCL – presenting with anterior mediastinal mass. Original Images made into a power point slide by Paul Harker-Murray</a:t>
            </a:r>
          </a:p>
          <a:p>
            <a:pPr defTabSz="912813" eaLnBrk="1" hangingPunct="1">
              <a:spcBef>
                <a:spcPct val="0"/>
              </a:spcBef>
            </a:pPr>
            <a:endParaRPr lang="en-US" altLang="en-US" smtClean="0"/>
          </a:p>
        </p:txBody>
      </p:sp>
    </p:spTree>
    <p:extLst>
      <p:ext uri="{BB962C8B-B14F-4D97-AF65-F5344CB8AC3E}">
        <p14:creationId xmlns:p14="http://schemas.microsoft.com/office/powerpoint/2010/main" val="17844148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20E1582D-D014-4ABA-B4F7-7E9BE025F029}" type="slidenum">
              <a:rPr lang="en-US" altLang="en-US" sz="1200"/>
              <a:pPr algn="r" eaLnBrk="1" hangingPunct="1"/>
              <a:t>85</a:t>
            </a:fld>
            <a:endParaRPr lang="en-US" altLang="en-US" sz="1200"/>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Original Images made into a power point slide by Paul Harker-Murray</a:t>
            </a:r>
          </a:p>
          <a:p>
            <a:pPr defTabSz="912813" eaLnBrk="1" hangingPunct="1">
              <a:spcBef>
                <a:spcPct val="0"/>
              </a:spcBef>
            </a:pPr>
            <a:endParaRPr lang="en-US" altLang="en-US" smtClean="0"/>
          </a:p>
        </p:txBody>
      </p:sp>
    </p:spTree>
    <p:extLst>
      <p:ext uri="{BB962C8B-B14F-4D97-AF65-F5344CB8AC3E}">
        <p14:creationId xmlns:p14="http://schemas.microsoft.com/office/powerpoint/2010/main" val="16195118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25FC725-489C-402E-B1CE-3C4D41949201}" type="slidenum">
              <a:rPr lang="en-US" altLang="en-US">
                <a:latin typeface="Times New Roman" panose="02020603050405020304" pitchFamily="18" charset="0"/>
              </a:rPr>
              <a:pPr/>
              <a:t>86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4040534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2EF689B1-CC9B-4C9B-841A-DD76E25829BD}" type="slidenum">
              <a:rPr lang="en-US" altLang="en-US" sz="1200"/>
              <a:pPr algn="r" eaLnBrk="1" hangingPunct="1"/>
              <a:t>87</a:t>
            </a:fld>
            <a:endParaRPr lang="en-US" altLang="en-US" sz="1200"/>
          </a:p>
        </p:txBody>
      </p:sp>
      <p:sp>
        <p:nvSpPr>
          <p:cNvPr id="205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12813" eaLnBrk="1" hangingPunct="1">
              <a:lnSpc>
                <a:spcPct val="90000"/>
              </a:lnSpc>
              <a:spcBef>
                <a:spcPct val="0"/>
              </a:spcBef>
            </a:pPr>
            <a:r>
              <a:rPr lang="en-US" altLang="en-US" sz="2400" smtClean="0"/>
              <a:t>Sedation or anesthesia may reduce respiratory muscle tone</a:t>
            </a:r>
          </a:p>
          <a:p>
            <a:pPr marL="0" lvl="1" defTabSz="912813" eaLnBrk="1" hangingPunct="1">
              <a:lnSpc>
                <a:spcPct val="90000"/>
              </a:lnSpc>
              <a:spcBef>
                <a:spcPct val="0"/>
              </a:spcBef>
            </a:pPr>
            <a:r>
              <a:rPr lang="en-US" altLang="en-US" sz="2400" smtClean="0"/>
              <a:t>Slide by Paul Harker-Murray</a:t>
            </a:r>
          </a:p>
        </p:txBody>
      </p:sp>
    </p:spTree>
    <p:extLst>
      <p:ext uri="{BB962C8B-B14F-4D97-AF65-F5344CB8AC3E}">
        <p14:creationId xmlns:p14="http://schemas.microsoft.com/office/powerpoint/2010/main" val="7630223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6086A1B9-9775-41CD-BAB4-7F582306A52F}" type="slidenum">
              <a:rPr lang="en-US" altLang="en-US" sz="1200"/>
              <a:pPr algn="r" eaLnBrk="1" hangingPunct="1"/>
              <a:t>88</a:t>
            </a:fld>
            <a:endParaRPr lang="en-US" altLang="en-US" sz="1200"/>
          </a:p>
        </p:txBody>
      </p:sp>
      <p:sp>
        <p:nvSpPr>
          <p:cNvPr id="206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12813" eaLnBrk="1" hangingPunct="1">
              <a:lnSpc>
                <a:spcPct val="90000"/>
              </a:lnSpc>
              <a:spcBef>
                <a:spcPct val="0"/>
              </a:spcBef>
            </a:pPr>
            <a:r>
              <a:rPr lang="en-US" altLang="en-US" sz="2400" smtClean="0">
                <a:solidFill>
                  <a:srgbClr val="000000"/>
                </a:solidFill>
                <a:latin typeface="Arial Narrow" panose="020B0606020202030204" pitchFamily="34" charset="0"/>
              </a:rPr>
              <a:t>Tracheal compression on CT may predict perioperative obstruction </a:t>
            </a:r>
          </a:p>
          <a:p>
            <a:pPr marL="0" lvl="1" defTabSz="912813" eaLnBrk="1" hangingPunct="1">
              <a:lnSpc>
                <a:spcPct val="90000"/>
              </a:lnSpc>
              <a:spcBef>
                <a:spcPct val="0"/>
              </a:spcBef>
            </a:pPr>
            <a:endParaRPr lang="en-US" altLang="en-US" sz="2400" smtClean="0">
              <a:latin typeface="Arial Narrow" panose="020B0606020202030204" pitchFamily="34" charset="0"/>
            </a:endParaRPr>
          </a:p>
          <a:p>
            <a:pPr marL="0" lvl="1" defTabSz="912813" eaLnBrk="1" hangingPunct="1">
              <a:lnSpc>
                <a:spcPct val="90000"/>
              </a:lnSpc>
              <a:spcBef>
                <a:spcPct val="0"/>
              </a:spcBef>
            </a:pPr>
            <a:r>
              <a:rPr lang="en-US" altLang="en-US" sz="2400" smtClean="0">
                <a:latin typeface="Arial Narrow" panose="020B0606020202030204" pitchFamily="34" charset="0"/>
              </a:rPr>
              <a:t>Steroids:   Methylprednisolone 50 mg/m²/day divided QID, Prednisone 	40–60 mg/m²/day divided QID</a:t>
            </a:r>
          </a:p>
          <a:p>
            <a:pPr defTabSz="912813" eaLnBrk="1" hangingPunct="1">
              <a:lnSpc>
                <a:spcPct val="90000"/>
              </a:lnSpc>
              <a:spcBef>
                <a:spcPct val="0"/>
              </a:spcBef>
            </a:pPr>
            <a:r>
              <a:rPr lang="en-US" altLang="en-US" sz="2400" smtClean="0">
                <a:latin typeface="Arial Narrow" panose="020B0606020202030204" pitchFamily="34" charset="0"/>
              </a:rPr>
              <a:t>Radiation:  	200-400 cGy/dose x 3 doses 		recommended by COG</a:t>
            </a:r>
            <a:endParaRPr lang="en-US" altLang="en-US" sz="2400" smtClean="0"/>
          </a:p>
        </p:txBody>
      </p:sp>
    </p:spTree>
    <p:extLst>
      <p:ext uri="{BB962C8B-B14F-4D97-AF65-F5344CB8AC3E}">
        <p14:creationId xmlns:p14="http://schemas.microsoft.com/office/powerpoint/2010/main" val="16618902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C33F970-3BA6-4021-94AE-A825DB5746B9}" type="slidenum">
              <a:rPr lang="en-US" altLang="en-US"/>
              <a:pPr/>
              <a:t>89</a:t>
            </a:fld>
            <a:endParaRPr lang="en-US" altLang="en-US"/>
          </a:p>
        </p:txBody>
      </p:sp>
      <p:sp>
        <p:nvSpPr>
          <p:cNvPr id="207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u="sng" smtClean="0"/>
              <a:t>NO STEROIDS</a:t>
            </a:r>
          </a:p>
          <a:p>
            <a:pPr eaLnBrk="1" hangingPunct="1">
              <a:spcBef>
                <a:spcPct val="0"/>
              </a:spcBef>
            </a:pPr>
            <a:endParaRPr lang="en-US" altLang="en-US" sz="1800" u="sng" smtClean="0"/>
          </a:p>
          <a:p>
            <a:pPr eaLnBrk="1" hangingPunct="1">
              <a:spcBef>
                <a:spcPct val="0"/>
              </a:spcBef>
            </a:pPr>
            <a:r>
              <a:rPr lang="en-US" altLang="en-US" sz="1800" u="sng" smtClean="0"/>
              <a:t>Excisional biopsy</a:t>
            </a:r>
            <a:r>
              <a:rPr lang="en-US" altLang="en-US" sz="1800" smtClean="0"/>
              <a:t> is best for diagnosis.  </a:t>
            </a:r>
          </a:p>
          <a:p>
            <a:pPr eaLnBrk="1" hangingPunct="1">
              <a:spcBef>
                <a:spcPct val="0"/>
              </a:spcBef>
              <a:buFontTx/>
              <a:buChar char="-"/>
            </a:pPr>
            <a:r>
              <a:rPr lang="en-US" altLang="en-US" sz="1800" smtClean="0"/>
              <a:t>histology, LN architecture</a:t>
            </a:r>
          </a:p>
          <a:p>
            <a:pPr eaLnBrk="1" hangingPunct="1">
              <a:spcBef>
                <a:spcPct val="0"/>
              </a:spcBef>
              <a:buFontTx/>
              <a:buChar char="-"/>
            </a:pPr>
            <a:r>
              <a:rPr lang="en-US" altLang="en-US" sz="1800" smtClean="0"/>
              <a:t>Immunochistochemistry.</a:t>
            </a:r>
          </a:p>
          <a:p>
            <a:pPr eaLnBrk="1" hangingPunct="1">
              <a:spcBef>
                <a:spcPct val="0"/>
              </a:spcBef>
            </a:pPr>
            <a:endParaRPr lang="en-US" altLang="en-US" sz="1800" smtClean="0"/>
          </a:p>
          <a:p>
            <a:pPr eaLnBrk="1" hangingPunct="1">
              <a:spcBef>
                <a:spcPct val="0"/>
              </a:spcBef>
            </a:pPr>
            <a:r>
              <a:rPr lang="en-US" altLang="en-US" sz="1800" smtClean="0"/>
              <a:t>In patients with symptomatic masses where anesthesia poses a risk, tissue must be obtained in the least invasive way possible:  </a:t>
            </a:r>
          </a:p>
          <a:p>
            <a:pPr eaLnBrk="1" hangingPunct="1">
              <a:spcBef>
                <a:spcPct val="0"/>
              </a:spcBef>
            </a:pPr>
            <a:r>
              <a:rPr lang="en-US" altLang="en-US" sz="1800" smtClean="0"/>
              <a:t>- consider a core biopsy (better than FNA)</a:t>
            </a:r>
          </a:p>
          <a:p>
            <a:pPr eaLnBrk="1" hangingPunct="1">
              <a:spcBef>
                <a:spcPct val="0"/>
              </a:spcBef>
            </a:pPr>
            <a:endParaRPr lang="en-US" altLang="en-US" sz="1800" smtClean="0"/>
          </a:p>
          <a:p>
            <a:pPr eaLnBrk="1" hangingPunct="1">
              <a:spcBef>
                <a:spcPct val="0"/>
              </a:spcBef>
            </a:pPr>
            <a:r>
              <a:rPr lang="en-US" altLang="en-US" sz="1800" smtClean="0"/>
              <a:t>Note:  flow cytometry does not contribute to the diagnosis of HL</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40768719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17B14A0C-F594-41D1-8AAE-2352B15CB043}" type="slidenum">
              <a:rPr lang="en-US" altLang="en-US" sz="1200"/>
              <a:pPr algn="r" eaLnBrk="1" hangingPunct="1"/>
              <a:t>90</a:t>
            </a:fld>
            <a:endParaRPr lang="en-US" altLang="en-US" sz="1200"/>
          </a:p>
        </p:txBody>
      </p:sp>
      <p:sp>
        <p:nvSpPr>
          <p:cNvPr id="208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Ann Arbor Staging system does not adequately reflect NHL prognosis. Childhood NHL does not progress in the orderly and predictable lymphatic pattern that Hodgkin lymphoma (HL) does and extensive extranodal disease is common Adapted from Murphy SB. Classification, staging and end results of treatment of childhood non-Hodgkin lymphomas: dissimilarities from lymphomas in adults. Semin Oncol 1980;7:332–339.</a:t>
            </a:r>
            <a:endParaRPr lang="en-US" altLang="en-US" smtClean="0">
              <a:latin typeface="Arial Narrow" panose="020B0606020202030204" pitchFamily="34" charset="0"/>
            </a:endParaRPr>
          </a:p>
          <a:p>
            <a:pPr defTabSz="912813" eaLnBrk="1" hangingPunct="1">
              <a:spcBef>
                <a:spcPct val="0"/>
              </a:spcBef>
            </a:pPr>
            <a:endParaRPr lang="en-US" altLang="en-US" smtClean="0"/>
          </a:p>
        </p:txBody>
      </p:sp>
    </p:spTree>
    <p:extLst>
      <p:ext uri="{BB962C8B-B14F-4D97-AF65-F5344CB8AC3E}">
        <p14:creationId xmlns:p14="http://schemas.microsoft.com/office/powerpoint/2010/main" val="1214017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712F365-AEC1-4BA8-9089-FBC150C735E8}" type="slidenum">
              <a:rPr lang="en-US" altLang="en-US"/>
              <a:pPr/>
              <a:t>10</a:t>
            </a:fld>
            <a:endParaRPr lang="en-US" altLang="en-US"/>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063843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166524DA-80F1-440B-8F56-A8C9A326F265}" type="slidenum">
              <a:rPr lang="en-US" altLang="en-US" sz="1200"/>
              <a:pPr algn="r" eaLnBrk="1" hangingPunct="1"/>
              <a:t>91</a:t>
            </a:fld>
            <a:endParaRPr lang="en-US" altLang="en-US" sz="1200"/>
          </a:p>
        </p:txBody>
      </p:sp>
      <p:sp>
        <p:nvSpPr>
          <p:cNvPr id="209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en-US" altLang="en-US" smtClean="0"/>
              <a:t>Ann Arbor Staging system does not adequately reflect NHL prognosis. Childhood NHL does not progress in the orderly and predictable lymphatic pattern that Hodgkin lymphoma (HL) does and extensive extranodal disease is common Adapted from Murphy SB. Classification, staging and end results of treatment of childhood non-Hodgkin lymphomas: dissimilarities from lymphomas in adults. Semin Oncol 1980;7:332–339.</a:t>
            </a:r>
            <a:endParaRPr lang="en-US" altLang="en-US" smtClean="0">
              <a:latin typeface="Arial Narrow" panose="020B0606020202030204" pitchFamily="34" charset="0"/>
            </a:endParaRPr>
          </a:p>
          <a:p>
            <a:pPr defTabSz="912813" eaLnBrk="1" hangingPunct="1">
              <a:spcBef>
                <a:spcPct val="0"/>
              </a:spcBef>
            </a:pPr>
            <a:endParaRPr lang="en-US" altLang="en-US" smtClean="0"/>
          </a:p>
        </p:txBody>
      </p:sp>
    </p:spTree>
    <p:extLst>
      <p:ext uri="{BB962C8B-B14F-4D97-AF65-F5344CB8AC3E}">
        <p14:creationId xmlns:p14="http://schemas.microsoft.com/office/powerpoint/2010/main" val="241902258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1366DC8D-0544-4FE8-913C-064D0B67C1D5}" type="slidenum">
              <a:rPr lang="en-US" altLang="en-US" sz="1200"/>
              <a:pPr algn="r" eaLnBrk="1" hangingPunct="1"/>
              <a:t>92</a:t>
            </a:fld>
            <a:endParaRPr lang="en-US" altLang="en-US" sz="1200"/>
          </a:p>
        </p:txBody>
      </p:sp>
      <p:sp>
        <p:nvSpPr>
          <p:cNvPr id="210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Clr>
                <a:srgbClr val="CC3300"/>
              </a:buClr>
              <a:buFont typeface="Wingdings" panose="05000000000000000000" pitchFamily="2" charset="2"/>
              <a:buNone/>
            </a:pPr>
            <a:r>
              <a:rPr lang="en-US" altLang="en-US" sz="2800" smtClean="0"/>
              <a:t>Higher risk:	</a:t>
            </a:r>
          </a:p>
          <a:p>
            <a:pPr eaLnBrk="1" hangingPunct="1">
              <a:spcBef>
                <a:spcPct val="0"/>
              </a:spcBef>
              <a:buClr>
                <a:srgbClr val="CC3300"/>
              </a:buClr>
              <a:buFont typeface="Wingdings" panose="05000000000000000000" pitchFamily="2" charset="2"/>
              <a:buNone/>
            </a:pPr>
            <a:r>
              <a:rPr lang="en-US" altLang="en-US" sz="2800" smtClean="0"/>
              <a:t>Stage, </a:t>
            </a:r>
          </a:p>
          <a:p>
            <a:pPr eaLnBrk="1" hangingPunct="1">
              <a:spcBef>
                <a:spcPct val="0"/>
              </a:spcBef>
              <a:buClr>
                <a:srgbClr val="CC3300"/>
              </a:buClr>
              <a:buFont typeface="Wingdings" panose="05000000000000000000" pitchFamily="2" charset="2"/>
              <a:buNone/>
            </a:pPr>
            <a:r>
              <a:rPr lang="en-US" altLang="en-US" sz="2800" smtClean="0"/>
              <a:t>Increased Marrow involvement</a:t>
            </a:r>
          </a:p>
          <a:p>
            <a:pPr eaLnBrk="1" hangingPunct="1">
              <a:spcBef>
                <a:spcPct val="0"/>
              </a:spcBef>
              <a:buClr>
                <a:srgbClr val="CC3300"/>
              </a:buClr>
              <a:buFont typeface="Wingdings" panose="05000000000000000000" pitchFamily="2" charset="2"/>
              <a:buNone/>
            </a:pPr>
            <a:r>
              <a:rPr lang="en-US" altLang="en-US" sz="2800" smtClean="0"/>
              <a:t>CNS disease</a:t>
            </a:r>
          </a:p>
          <a:p>
            <a:pPr eaLnBrk="1" hangingPunct="1">
              <a:spcBef>
                <a:spcPct val="0"/>
              </a:spcBef>
              <a:buClr>
                <a:srgbClr val="CC3300"/>
              </a:buClr>
              <a:buFont typeface="Wingdings" panose="05000000000000000000" pitchFamily="2" charset="2"/>
              <a:buNone/>
            </a:pPr>
            <a:endParaRPr lang="en-US" altLang="en-US" sz="2800" smtClean="0"/>
          </a:p>
          <a:p>
            <a:pPr eaLnBrk="1" hangingPunct="1">
              <a:spcBef>
                <a:spcPct val="0"/>
              </a:spcBef>
            </a:pPr>
            <a:r>
              <a:rPr lang="en-US" altLang="en-US" smtClean="0"/>
              <a:t>Patte C, Philip T, Rodary C, et al. Improved survival rate in children with stage III and IV B cell non-Hodgkin's lymphoma and leukemia using multi-agent chemotherapy: results of a study of 114 children from the French Pediatric Oncology Society. J Clin Oncol 1986;4:1219–1226.</a:t>
            </a:r>
          </a:p>
          <a:p>
            <a:pPr eaLnBrk="1" hangingPunct="1">
              <a:spcBef>
                <a:spcPct val="0"/>
              </a:spcBef>
            </a:pPr>
            <a:r>
              <a:rPr lang="en-US" altLang="en-US" smtClean="0"/>
              <a:t>Reiter A, Schrappe M, Parwaresch R, et al. Non-Hodgkin's lymphomas of childhood and adolescence: results of a treatment stratified for biologic subtypes and stage—a report of the Berlin-Frankfurt-Munster Group. J Clin Oncol 1995;13:359–372.</a:t>
            </a:r>
          </a:p>
          <a:p>
            <a:pPr eaLnBrk="1" hangingPunct="1">
              <a:spcBef>
                <a:spcPct val="0"/>
              </a:spcBef>
              <a:buClr>
                <a:srgbClr val="CC3300"/>
              </a:buClr>
              <a:buFont typeface="Wingdings" panose="05000000000000000000" pitchFamily="2" charset="2"/>
              <a:buNone/>
            </a:pPr>
            <a:endParaRPr lang="en-US" altLang="en-US" sz="1000" smtClean="0"/>
          </a:p>
          <a:p>
            <a:pPr eaLnBrk="1" hangingPunct="1">
              <a:spcBef>
                <a:spcPct val="0"/>
              </a:spcBef>
            </a:pPr>
            <a:endParaRPr lang="en-US" altLang="en-US" smtClean="0"/>
          </a:p>
        </p:txBody>
      </p:sp>
    </p:spTree>
    <p:extLst>
      <p:ext uri="{BB962C8B-B14F-4D97-AF65-F5344CB8AC3E}">
        <p14:creationId xmlns:p14="http://schemas.microsoft.com/office/powerpoint/2010/main" val="25596242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C722A72E-873D-45D9-B65E-F9A21FF85763}" type="slidenum">
              <a:rPr lang="en-US" altLang="en-US" sz="1200"/>
              <a:pPr algn="r" eaLnBrk="1" hangingPunct="1"/>
              <a:t>93</a:t>
            </a:fld>
            <a:endParaRPr lang="en-US" altLang="en-US" sz="1200"/>
          </a:p>
        </p:txBody>
      </p:sp>
      <p:sp>
        <p:nvSpPr>
          <p:cNvPr id="211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Clr>
                <a:srgbClr val="CC3300"/>
              </a:buClr>
            </a:pPr>
            <a:endParaRPr lang="en-US" altLang="en-US" sz="1000" smtClean="0">
              <a:latin typeface="Arial Narrow" panose="020B0606020202030204" pitchFamily="34" charset="0"/>
            </a:endParaRPr>
          </a:p>
        </p:txBody>
      </p:sp>
    </p:spTree>
    <p:extLst>
      <p:ext uri="{BB962C8B-B14F-4D97-AF65-F5344CB8AC3E}">
        <p14:creationId xmlns:p14="http://schemas.microsoft.com/office/powerpoint/2010/main" val="33923052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2086DF20-7071-4F99-B7F5-5C409D8DCB9D}" type="slidenum">
              <a:rPr lang="en-US" altLang="en-US" sz="1200"/>
              <a:pPr algn="r" eaLnBrk="1" hangingPunct="1"/>
              <a:t>94</a:t>
            </a:fld>
            <a:endParaRPr lang="en-US" altLang="en-US" sz="1200"/>
          </a:p>
        </p:txBody>
      </p:sp>
      <p:sp>
        <p:nvSpPr>
          <p:cNvPr id="212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Clr>
                <a:srgbClr val="CC3300"/>
              </a:buClr>
            </a:pPr>
            <a:r>
              <a:rPr lang="en-US" altLang="en-US" sz="1000" smtClean="0">
                <a:latin typeface="Arial Narrow" panose="020B0606020202030204" pitchFamily="34" charset="0"/>
              </a:rPr>
              <a:t>Specifics: </a:t>
            </a:r>
            <a:r>
              <a:rPr lang="en-US" altLang="en-US" sz="1000" smtClean="0">
                <a:latin typeface="Arial Narrow" panose="020B0606020202030204" pitchFamily="34" charset="0"/>
                <a:hlinkClick r:id="rId3"/>
              </a:rPr>
              <a:t>www.cancer.gov/cancertopics/pdq</a:t>
            </a:r>
            <a:r>
              <a:rPr lang="en-US" altLang="en-US" sz="1000" smtClean="0">
                <a:latin typeface="Arial Narrow" panose="020B0606020202030204" pitchFamily="34" charset="0"/>
              </a:rPr>
              <a:t> </a:t>
            </a:r>
          </a:p>
        </p:txBody>
      </p:sp>
    </p:spTree>
    <p:extLst>
      <p:ext uri="{BB962C8B-B14F-4D97-AF65-F5344CB8AC3E}">
        <p14:creationId xmlns:p14="http://schemas.microsoft.com/office/powerpoint/2010/main" val="2278890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9DB022A-A489-4072-A32B-60B80408D4BD}" type="slidenum">
              <a:rPr lang="en-US" altLang="en-US"/>
              <a:pPr/>
              <a:t>96</a:t>
            </a:fld>
            <a:endParaRPr lang="en-US" altLang="en-US"/>
          </a:p>
        </p:txBody>
      </p:sp>
      <p:sp>
        <p:nvSpPr>
          <p:cNvPr id="214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noChangeArrowheads="1"/>
          </p:cNvSpPr>
          <p:nvPr>
            <p:ph type="body" idx="1"/>
          </p:nvPr>
        </p:nvSpPr>
        <p:spPr bwMode="auto">
          <a:xfrm>
            <a:off x="533400" y="4343400"/>
            <a:ext cx="5791200" cy="4114800"/>
          </a:xfrm>
        </p:spPr>
        <p:txBody>
          <a:bodyPr wrap="square" numCol="1" anchor="t" anchorCtr="0" compatLnSpc="1">
            <a:prstTxWarp prst="textNoShape">
              <a:avLst/>
            </a:prstTxWarp>
            <a:normAutofit lnSpcReduction="10000"/>
          </a:bodyPr>
          <a:lstStyle/>
          <a:p>
            <a:pPr eaLnBrk="1" fontAlgn="auto" hangingPunct="1">
              <a:spcBef>
                <a:spcPct val="0"/>
              </a:spcBef>
              <a:spcAft>
                <a:spcPts val="0"/>
              </a:spcAft>
              <a:defRPr/>
            </a:pPr>
            <a:r>
              <a:rPr lang="en-US" sz="2000" dirty="0"/>
              <a:t>85-95% EFS – current goal is to limit late effects</a:t>
            </a:r>
          </a:p>
          <a:p>
            <a:pPr eaLnBrk="1" fontAlgn="auto" hangingPunct="1">
              <a:spcBef>
                <a:spcPct val="0"/>
              </a:spcBef>
              <a:spcAft>
                <a:spcPts val="0"/>
              </a:spcAft>
              <a:defRPr/>
            </a:pPr>
            <a:endParaRPr lang="en-US" sz="2000" dirty="0"/>
          </a:p>
          <a:p>
            <a:pPr eaLnBrk="1" fontAlgn="auto" hangingPunct="1">
              <a:spcBef>
                <a:spcPct val="0"/>
              </a:spcBef>
              <a:spcAft>
                <a:spcPts val="0"/>
              </a:spcAft>
              <a:defRPr/>
            </a:pPr>
            <a:r>
              <a:rPr lang="en-US" sz="2000" dirty="0"/>
              <a:t>Some protocols omit radiation for subsets of patients.</a:t>
            </a:r>
          </a:p>
          <a:p>
            <a:pPr eaLnBrk="1" fontAlgn="auto" hangingPunct="1">
              <a:spcBef>
                <a:spcPct val="0"/>
              </a:spcBef>
              <a:spcAft>
                <a:spcPts val="0"/>
              </a:spcAft>
              <a:defRPr/>
            </a:pPr>
            <a:endParaRPr lang="en-US" sz="2000" dirty="0"/>
          </a:p>
          <a:p>
            <a:pPr eaLnBrk="1" fontAlgn="auto" hangingPunct="1">
              <a:spcBef>
                <a:spcPct val="0"/>
              </a:spcBef>
              <a:spcAft>
                <a:spcPts val="0"/>
              </a:spcAft>
              <a:defRPr/>
            </a:pPr>
            <a:r>
              <a:rPr lang="en-US" sz="2000" dirty="0"/>
              <a:t>In general, even if event free survival for patients who do and do not receive radiation therapy, overall survival is often similar.</a:t>
            </a:r>
          </a:p>
          <a:p>
            <a:pPr eaLnBrk="1" fontAlgn="auto" hangingPunct="1">
              <a:spcBef>
                <a:spcPct val="0"/>
              </a:spcBef>
              <a:spcAft>
                <a:spcPts val="0"/>
              </a:spcAft>
              <a:defRPr/>
            </a:pPr>
            <a:endParaRPr lang="en-US" sz="2000" dirty="0"/>
          </a:p>
          <a:p>
            <a:pPr eaLnBrk="1" fontAlgn="auto" hangingPunct="1">
              <a:spcBef>
                <a:spcPct val="0"/>
              </a:spcBef>
              <a:spcAft>
                <a:spcPts val="0"/>
              </a:spcAft>
              <a:defRPr/>
            </a:pPr>
            <a:r>
              <a:rPr lang="en-US" sz="2000" dirty="0"/>
              <a:t>Decision to use radiation may depend on the intensity of the salvage therapy.</a:t>
            </a:r>
          </a:p>
          <a:p>
            <a:pPr eaLnBrk="1" fontAlgn="auto" hangingPunct="1">
              <a:spcBef>
                <a:spcPct val="0"/>
              </a:spcBef>
              <a:spcAft>
                <a:spcPts val="0"/>
              </a:spcAft>
              <a:defRPr/>
            </a:pPr>
            <a:endParaRPr lang="en-US" sz="2000" dirty="0"/>
          </a:p>
          <a:p>
            <a:pPr eaLnBrk="1" fontAlgn="auto" hangingPunct="1">
              <a:spcBef>
                <a:spcPct val="0"/>
              </a:spcBef>
              <a:spcAft>
                <a:spcPts val="0"/>
              </a:spcAft>
              <a:defRPr/>
            </a:pPr>
            <a:endParaRPr lang="en-US" dirty="0"/>
          </a:p>
          <a:p>
            <a:pPr eaLnBrk="1" fontAlgn="auto" hangingPunct="1">
              <a:spcBef>
                <a:spcPct val="0"/>
              </a:spcBef>
              <a:spcAft>
                <a:spcPts val="0"/>
              </a:spcAft>
              <a:defRPr/>
            </a:pPr>
            <a:r>
              <a:rPr lang="en-US" dirty="0"/>
              <a:t>Doxorubicin can cause radiation recall </a:t>
            </a:r>
            <a:r>
              <a:rPr lang="en-US" dirty="0" err="1"/>
              <a:t>pneumonitis</a:t>
            </a:r>
            <a:r>
              <a:rPr lang="en-US" dirty="0"/>
              <a:t>.  </a:t>
            </a:r>
          </a:p>
          <a:p>
            <a:pPr eaLnBrk="1" fontAlgn="auto" hangingPunct="1">
              <a:spcBef>
                <a:spcPct val="0"/>
              </a:spcBef>
              <a:spcAft>
                <a:spcPts val="0"/>
              </a:spcAft>
              <a:defRPr/>
            </a:pPr>
            <a:r>
              <a:rPr lang="en-US" dirty="0"/>
              <a:t>Pulmonary VOD is rare, but occurs.  </a:t>
            </a:r>
          </a:p>
          <a:p>
            <a:pPr eaLnBrk="1" fontAlgn="auto" hangingPunct="1">
              <a:spcBef>
                <a:spcPct val="0"/>
              </a:spcBef>
              <a:spcAft>
                <a:spcPts val="0"/>
              </a:spcAft>
              <a:defRPr/>
            </a:pPr>
            <a:r>
              <a:rPr lang="en-US" dirty="0" err="1"/>
              <a:t>Cyclophosphamide</a:t>
            </a:r>
            <a:r>
              <a:rPr lang="en-US" dirty="0"/>
              <a:t> may exacerbate </a:t>
            </a:r>
            <a:r>
              <a:rPr lang="en-US" dirty="0" err="1"/>
              <a:t>anthracycline</a:t>
            </a:r>
            <a:r>
              <a:rPr lang="en-US" dirty="0"/>
              <a:t> or radiation induced cardiac injury.  </a:t>
            </a:r>
          </a:p>
          <a:p>
            <a:pPr eaLnBrk="1" fontAlgn="auto" hangingPunct="1">
              <a:spcBef>
                <a:spcPct val="0"/>
              </a:spcBef>
              <a:spcAft>
                <a:spcPts val="0"/>
              </a:spcAft>
              <a:defRPr/>
            </a:pPr>
            <a:r>
              <a:rPr lang="en-US" dirty="0" err="1"/>
              <a:t>Mechlorethamine</a:t>
            </a:r>
            <a:r>
              <a:rPr lang="en-US" dirty="0"/>
              <a:t> &gt; </a:t>
            </a:r>
            <a:r>
              <a:rPr lang="en-US" dirty="0" err="1"/>
              <a:t>cyclophosphamide</a:t>
            </a:r>
            <a:endParaRPr lang="en-US" dirty="0"/>
          </a:p>
        </p:txBody>
      </p:sp>
    </p:spTree>
    <p:extLst>
      <p:ext uri="{BB962C8B-B14F-4D97-AF65-F5344CB8AC3E}">
        <p14:creationId xmlns:p14="http://schemas.microsoft.com/office/powerpoint/2010/main" val="22122907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2F50B6A-1B56-4383-A702-04A400559787}" type="slidenum">
              <a:rPr lang="en-US" altLang="en-US"/>
              <a:pPr/>
              <a:t>97</a:t>
            </a:fld>
            <a:endParaRPr lang="en-US" altLang="en-US"/>
          </a:p>
        </p:txBody>
      </p:sp>
      <p:sp>
        <p:nvSpPr>
          <p:cNvPr id="215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Central nervous system (CNS) involvement by HL is rare, with a reported incidence of less than 0.02% [1]. In most cases, it occurs in the setting of relapsed systemic disease, but has been known to present in isolation or with systemic disease remission.  1. Re D, Fuchs M, Schober T, et al. CNS involvement in Hodgkin’s lymphoma. J Clin Oncol 2007;25:3182.</a:t>
            </a:r>
          </a:p>
          <a:p>
            <a:pPr eaLnBrk="1" hangingPunct="1">
              <a:spcBef>
                <a:spcPct val="0"/>
              </a:spcBef>
            </a:pPr>
            <a:endParaRPr lang="en-US" altLang="en-US" smtClean="0"/>
          </a:p>
        </p:txBody>
      </p:sp>
    </p:spTree>
    <p:extLst>
      <p:ext uri="{BB962C8B-B14F-4D97-AF65-F5344CB8AC3E}">
        <p14:creationId xmlns:p14="http://schemas.microsoft.com/office/powerpoint/2010/main" val="2563635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17CC232-D64F-43B4-84DC-E8815995A247}" type="slidenum">
              <a:rPr lang="en-US" altLang="en-US"/>
              <a:pPr/>
              <a:t>98</a:t>
            </a:fld>
            <a:endParaRPr lang="en-US" altLang="en-US"/>
          </a:p>
        </p:txBody>
      </p:sp>
      <p:sp>
        <p:nvSpPr>
          <p:cNvPr id="216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Original Chart by Paul Harker-Murray</a:t>
            </a:r>
          </a:p>
        </p:txBody>
      </p:sp>
    </p:spTree>
    <p:extLst>
      <p:ext uri="{BB962C8B-B14F-4D97-AF65-F5344CB8AC3E}">
        <p14:creationId xmlns:p14="http://schemas.microsoft.com/office/powerpoint/2010/main" val="18580950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fld id="{B08AB5C0-2435-47D7-88B2-3F05AC59840B}" type="slidenum">
              <a:rPr lang="en-US" altLang="en-US" sz="1200"/>
              <a:pPr algn="r" eaLnBrk="1" hangingPunct="1"/>
              <a:t>99</a:t>
            </a:fld>
            <a:endParaRPr lang="en-US" altLang="en-US" sz="1200"/>
          </a:p>
        </p:txBody>
      </p:sp>
      <p:sp>
        <p:nvSpPr>
          <p:cNvPr id="217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8365091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Brentuximab</a:t>
            </a:r>
          </a:p>
          <a:p>
            <a:pPr eaLnBrk="1" hangingPunct="1">
              <a:spcBef>
                <a:spcPct val="0"/>
              </a:spcBef>
            </a:pPr>
            <a:r>
              <a:rPr lang="en-US" altLang="en-US" smtClean="0"/>
              <a:t>EBV-CTL</a:t>
            </a:r>
          </a:p>
          <a:p>
            <a:pPr eaLnBrk="1" hangingPunct="1">
              <a:spcBef>
                <a:spcPct val="0"/>
              </a:spcBef>
            </a:pPr>
            <a:r>
              <a:rPr lang="en-US" altLang="en-US" smtClean="0"/>
              <a:t>Rituximab</a:t>
            </a:r>
          </a:p>
          <a:p>
            <a:pPr eaLnBrk="1" hangingPunct="1">
              <a:spcBef>
                <a:spcPct val="0"/>
              </a:spcBef>
            </a:pPr>
            <a:r>
              <a:rPr lang="en-US" altLang="en-US" smtClean="0"/>
              <a:t>Polatuzumab</a:t>
            </a:r>
          </a:p>
          <a:p>
            <a:pPr eaLnBrk="1" hangingPunct="1">
              <a:spcBef>
                <a:spcPct val="0"/>
              </a:spcBef>
            </a:pPr>
            <a:endParaRPr lang="en-US" altLang="en-US" smtClean="0"/>
          </a:p>
          <a:p>
            <a:pPr eaLnBrk="1" hangingPunct="1">
              <a:spcBef>
                <a:spcPct val="0"/>
              </a:spcBef>
            </a:pPr>
            <a:r>
              <a:rPr lang="en-US" altLang="en-US" smtClean="0"/>
              <a:t>Nivolumab, pembrolizumab</a:t>
            </a:r>
          </a:p>
          <a:p>
            <a:pPr eaLnBrk="1" hangingPunct="1">
              <a:spcBef>
                <a:spcPct val="0"/>
              </a:spcBef>
            </a:pPr>
            <a:r>
              <a:rPr lang="en-US" altLang="en-US" smtClean="0"/>
              <a:t>Bortezomib</a:t>
            </a:r>
          </a:p>
          <a:p>
            <a:pPr eaLnBrk="1" hangingPunct="1">
              <a:spcBef>
                <a:spcPct val="0"/>
              </a:spcBef>
            </a:pPr>
            <a:r>
              <a:rPr lang="en-US" altLang="en-US" smtClean="0"/>
              <a:t>HDAC inhibitor</a:t>
            </a:r>
          </a:p>
          <a:p>
            <a:pPr eaLnBrk="1" hangingPunct="1">
              <a:spcBef>
                <a:spcPct val="0"/>
              </a:spcBef>
            </a:pPr>
            <a:r>
              <a:rPr lang="en-US" altLang="en-US" smtClean="0"/>
              <a:t>Bendamustine</a:t>
            </a:r>
          </a:p>
        </p:txBody>
      </p:sp>
    </p:spTree>
    <p:extLst>
      <p:ext uri="{BB962C8B-B14F-4D97-AF65-F5344CB8AC3E}">
        <p14:creationId xmlns:p14="http://schemas.microsoft.com/office/powerpoint/2010/main" val="33639024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Brentuximab</a:t>
            </a:r>
          </a:p>
          <a:p>
            <a:pPr eaLnBrk="1" hangingPunct="1">
              <a:spcBef>
                <a:spcPct val="0"/>
              </a:spcBef>
            </a:pPr>
            <a:r>
              <a:rPr lang="en-US" altLang="en-US" smtClean="0"/>
              <a:t>EBV-CTL</a:t>
            </a:r>
          </a:p>
          <a:p>
            <a:pPr eaLnBrk="1" hangingPunct="1">
              <a:spcBef>
                <a:spcPct val="0"/>
              </a:spcBef>
            </a:pPr>
            <a:r>
              <a:rPr lang="en-US" altLang="en-US" smtClean="0"/>
              <a:t>Rituximab</a:t>
            </a:r>
          </a:p>
          <a:p>
            <a:pPr eaLnBrk="1" hangingPunct="1">
              <a:spcBef>
                <a:spcPct val="0"/>
              </a:spcBef>
            </a:pPr>
            <a:r>
              <a:rPr lang="en-US" altLang="en-US" smtClean="0"/>
              <a:t>Polatuzumab</a:t>
            </a:r>
          </a:p>
          <a:p>
            <a:pPr eaLnBrk="1" hangingPunct="1">
              <a:spcBef>
                <a:spcPct val="0"/>
              </a:spcBef>
            </a:pPr>
            <a:endParaRPr lang="en-US" altLang="en-US" smtClean="0"/>
          </a:p>
          <a:p>
            <a:pPr eaLnBrk="1" hangingPunct="1">
              <a:spcBef>
                <a:spcPct val="0"/>
              </a:spcBef>
            </a:pPr>
            <a:r>
              <a:rPr lang="en-US" altLang="en-US" smtClean="0"/>
              <a:t>Nivolumab, pembrolizumab</a:t>
            </a:r>
          </a:p>
          <a:p>
            <a:pPr eaLnBrk="1" hangingPunct="1">
              <a:spcBef>
                <a:spcPct val="0"/>
              </a:spcBef>
            </a:pPr>
            <a:r>
              <a:rPr lang="en-US" altLang="en-US" smtClean="0"/>
              <a:t>Bortezomib</a:t>
            </a:r>
          </a:p>
          <a:p>
            <a:pPr eaLnBrk="1" hangingPunct="1">
              <a:spcBef>
                <a:spcPct val="0"/>
              </a:spcBef>
            </a:pPr>
            <a:r>
              <a:rPr lang="en-US" altLang="en-US" smtClean="0"/>
              <a:t>HDAC inhibitor</a:t>
            </a:r>
          </a:p>
          <a:p>
            <a:pPr eaLnBrk="1" hangingPunct="1">
              <a:spcBef>
                <a:spcPct val="0"/>
              </a:spcBef>
            </a:pPr>
            <a:r>
              <a:rPr lang="en-US" altLang="en-US" smtClean="0"/>
              <a:t>Bendamustine</a:t>
            </a:r>
          </a:p>
        </p:txBody>
      </p:sp>
    </p:spTree>
    <p:extLst>
      <p:ext uri="{BB962C8B-B14F-4D97-AF65-F5344CB8AC3E}">
        <p14:creationId xmlns:p14="http://schemas.microsoft.com/office/powerpoint/2010/main" val="2967787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5710AF1-98D4-473C-8E1F-433AE0EA12FE}" type="datetime1">
              <a:rPr lang="en-US" smtClean="0"/>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CD1E91-306F-4476-8656-81E004EBDC5F}" type="slidenum">
              <a:rPr lang="en-US" altLang="en-US"/>
              <a:pPr>
                <a:defRPr/>
              </a:pPr>
              <a:t>‹#›</a:t>
            </a:fld>
            <a:endParaRPr lang="en-US" altLang="en-US" dirty="0"/>
          </a:p>
        </p:txBody>
      </p:sp>
    </p:spTree>
    <p:extLst>
      <p:ext uri="{BB962C8B-B14F-4D97-AF65-F5344CB8AC3E}">
        <p14:creationId xmlns:p14="http://schemas.microsoft.com/office/powerpoint/2010/main" val="20540771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83D8701-13E6-4193-BD28-90C3F6D35295}" type="datetime1">
              <a:rPr lang="en-US" smtClean="0"/>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781EEE-7AE1-431D-B58B-D1D8E4EDD5B8}" type="slidenum">
              <a:rPr lang="en-US" altLang="en-US"/>
              <a:pPr>
                <a:defRPr/>
              </a:pPr>
              <a:t>‹#›</a:t>
            </a:fld>
            <a:endParaRPr lang="en-US" altLang="en-US"/>
          </a:p>
        </p:txBody>
      </p:sp>
    </p:spTree>
    <p:extLst>
      <p:ext uri="{BB962C8B-B14F-4D97-AF65-F5344CB8AC3E}">
        <p14:creationId xmlns:p14="http://schemas.microsoft.com/office/powerpoint/2010/main" val="1286034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820DBA-781E-4A43-BCBD-403EDD7AFBDD}" type="datetime1">
              <a:rPr lang="en-US" smtClean="0"/>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E011C1-D3D3-45BB-87A0-E05A40504CC2}" type="slidenum">
              <a:rPr lang="en-US" altLang="en-US"/>
              <a:pPr>
                <a:defRPr/>
              </a:pPr>
              <a:t>‹#›</a:t>
            </a:fld>
            <a:endParaRPr lang="en-US" altLang="en-US"/>
          </a:p>
        </p:txBody>
      </p:sp>
    </p:spTree>
    <p:extLst>
      <p:ext uri="{BB962C8B-B14F-4D97-AF65-F5344CB8AC3E}">
        <p14:creationId xmlns:p14="http://schemas.microsoft.com/office/powerpoint/2010/main" val="1185007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171790-67C3-4F08-94F2-ED7F4B0ECAB4}" type="datetime1">
              <a:rPr lang="en-US" smtClean="0"/>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686F56-AB52-428D-839C-21E848E8E2B4}" type="slidenum">
              <a:rPr lang="en-US" altLang="en-US"/>
              <a:pPr>
                <a:defRPr/>
              </a:pPr>
              <a:t>‹#›</a:t>
            </a:fld>
            <a:endParaRPr lang="en-US" altLang="en-US"/>
          </a:p>
        </p:txBody>
      </p:sp>
    </p:spTree>
    <p:extLst>
      <p:ext uri="{BB962C8B-B14F-4D97-AF65-F5344CB8AC3E}">
        <p14:creationId xmlns:p14="http://schemas.microsoft.com/office/powerpoint/2010/main" val="28190897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602A7C9-D420-46D2-9C34-6D982CD305CF}" type="datetime1">
              <a:rPr lang="en-US" smtClean="0"/>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8796CD-AC9B-4972-81D1-6B25FC400FFB}" type="slidenum">
              <a:rPr lang="en-US" altLang="en-US"/>
              <a:pPr>
                <a:defRPr/>
              </a:pPr>
              <a:t>‹#›</a:t>
            </a:fld>
            <a:endParaRPr lang="en-US" altLang="en-US"/>
          </a:p>
        </p:txBody>
      </p:sp>
    </p:spTree>
    <p:extLst>
      <p:ext uri="{BB962C8B-B14F-4D97-AF65-F5344CB8AC3E}">
        <p14:creationId xmlns:p14="http://schemas.microsoft.com/office/powerpoint/2010/main" val="372716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8B2954C-D662-415E-AD86-640FBD2A159E}" type="datetime1">
              <a:rPr lang="en-US" smtClean="0"/>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0F082A-4EAD-44CD-A3EE-6D2A4F01E467}" type="slidenum">
              <a:rPr lang="en-US" altLang="en-US"/>
              <a:pPr>
                <a:defRPr/>
              </a:pPr>
              <a:t>‹#›</a:t>
            </a:fld>
            <a:endParaRPr lang="en-US" altLang="en-US"/>
          </a:p>
        </p:txBody>
      </p:sp>
    </p:spTree>
    <p:extLst>
      <p:ext uri="{BB962C8B-B14F-4D97-AF65-F5344CB8AC3E}">
        <p14:creationId xmlns:p14="http://schemas.microsoft.com/office/powerpoint/2010/main" val="1726837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1A57BC-920E-4D32-A0DC-9DE2B9520565}" type="datetime1">
              <a:rPr lang="en-US" smtClean="0"/>
              <a:t>1/5/2017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6316CE2-5F1D-4BC1-8D7F-13B87FB71255}" type="slidenum">
              <a:rPr lang="en-US" altLang="en-US"/>
              <a:pPr>
                <a:defRPr/>
              </a:pPr>
              <a:t>‹#›</a:t>
            </a:fld>
            <a:endParaRPr lang="en-US" altLang="en-US"/>
          </a:p>
        </p:txBody>
      </p:sp>
    </p:spTree>
    <p:extLst>
      <p:ext uri="{BB962C8B-B14F-4D97-AF65-F5344CB8AC3E}">
        <p14:creationId xmlns:p14="http://schemas.microsoft.com/office/powerpoint/2010/main" val="408101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0B1DC5D-A916-4B57-902A-C9742373E663}" type="datetime1">
              <a:rPr lang="en-US" smtClean="0"/>
              <a:t>1/5/2017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CC9E843-0C9E-4ED4-9A47-9E3048C61C02}" type="slidenum">
              <a:rPr lang="en-US" altLang="en-US"/>
              <a:pPr>
                <a:defRPr/>
              </a:pPr>
              <a:t>‹#›</a:t>
            </a:fld>
            <a:endParaRPr lang="en-US" altLang="en-US"/>
          </a:p>
        </p:txBody>
      </p:sp>
    </p:spTree>
    <p:extLst>
      <p:ext uri="{BB962C8B-B14F-4D97-AF65-F5344CB8AC3E}">
        <p14:creationId xmlns:p14="http://schemas.microsoft.com/office/powerpoint/2010/main" val="278893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DE6599-BE8C-444B-86DF-97C26270E31E}" type="datetime1">
              <a:rPr lang="en-US" smtClean="0"/>
              <a:t>1/5/2017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D903617-75FB-47A0-869C-D469C852E5C0}" type="slidenum">
              <a:rPr lang="en-US" altLang="en-US"/>
              <a:pPr>
                <a:defRPr/>
              </a:pPr>
              <a:t>‹#›</a:t>
            </a:fld>
            <a:endParaRPr lang="en-US" altLang="en-US"/>
          </a:p>
        </p:txBody>
      </p:sp>
    </p:spTree>
    <p:extLst>
      <p:ext uri="{BB962C8B-B14F-4D97-AF65-F5344CB8AC3E}">
        <p14:creationId xmlns:p14="http://schemas.microsoft.com/office/powerpoint/2010/main" val="3463658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BDA7EF-B561-48E3-B154-123D9F532339}" type="datetime1">
              <a:rPr lang="en-US" smtClean="0"/>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92E916-E560-4F95-BE50-22DFB536B845}" type="slidenum">
              <a:rPr lang="en-US" altLang="en-US"/>
              <a:pPr>
                <a:defRPr/>
              </a:pPr>
              <a:t>‹#›</a:t>
            </a:fld>
            <a:endParaRPr lang="en-US" altLang="en-US"/>
          </a:p>
        </p:txBody>
      </p:sp>
    </p:spTree>
    <p:extLst>
      <p:ext uri="{BB962C8B-B14F-4D97-AF65-F5344CB8AC3E}">
        <p14:creationId xmlns:p14="http://schemas.microsoft.com/office/powerpoint/2010/main" val="1196066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3951C1-5514-463C-9E1D-411F24BCE1F5}" type="datetime1">
              <a:rPr lang="en-US" smtClean="0"/>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FE7A0E-B0F6-4CE2-8B5A-35EA5B820CF5}" type="slidenum">
              <a:rPr lang="en-US" altLang="en-US"/>
              <a:pPr>
                <a:defRPr/>
              </a:pPr>
              <a:t>‹#›</a:t>
            </a:fld>
            <a:endParaRPr lang="en-US" altLang="en-US"/>
          </a:p>
        </p:txBody>
      </p:sp>
    </p:spTree>
    <p:extLst>
      <p:ext uri="{BB962C8B-B14F-4D97-AF65-F5344CB8AC3E}">
        <p14:creationId xmlns:p14="http://schemas.microsoft.com/office/powerpoint/2010/main" val="1254310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5D49F55-F1F8-4D27-97CB-6D4C5A72F9A4}" type="datetime1">
              <a:rPr lang="en-US" smtClean="0"/>
              <a:t>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0" y="64706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smtClean="0">
                <a:solidFill>
                  <a:srgbClr val="898989"/>
                </a:solidFill>
              </a:defRPr>
            </a:lvl1pPr>
          </a:lstStyle>
          <a:p>
            <a:pPr>
              <a:defRPr/>
            </a:pPr>
            <a:fld id="{4D251623-30AC-4FFF-8A04-9EBC66C2D98C}" type="slidenum">
              <a:rPr lang="en-US" altLang="en-US" smtClean="0"/>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imagebank.hematology.org/"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imagebank.hematology.org/"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3" Type="http://schemas.openxmlformats.org/officeDocument/2006/relationships/hyperlink" Target="http://www.cancer.gov/cancertopics/pdq/pediatrictreatment" TargetMode="External"/><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www.cancer.gov/cancertopics/pdq"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cancer.gov/cancertopics/pdq/pediatrictreatment"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www.cancer.gov/cancertopics/pdq/pediatrictreatment" TargetMode="External"/><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www.cancer.gov/cancertopics/pdq/pediatrictreatment" TargetMode="External"/><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6350" y="4724400"/>
            <a:ext cx="8915400" cy="990600"/>
          </a:xfrm>
        </p:spPr>
        <p:txBody>
          <a:bodyPr/>
          <a:lstStyle/>
          <a:p>
            <a:pPr eaLnBrk="1" hangingPunct="1"/>
            <a:r>
              <a:rPr lang="en-US" altLang="en-US" sz="4000" b="1" smtClean="0">
                <a:solidFill>
                  <a:schemeClr val="bg1"/>
                </a:solidFill>
              </a:rPr>
              <a:t>Header</a:t>
            </a:r>
          </a:p>
        </p:txBody>
      </p:sp>
      <p:sp>
        <p:nvSpPr>
          <p:cNvPr id="3" name="Subtitle 2"/>
          <p:cNvSpPr>
            <a:spLocks noGrp="1"/>
          </p:cNvSpPr>
          <p:nvPr>
            <p:ph type="subTitle" idx="1"/>
          </p:nvPr>
        </p:nvSpPr>
        <p:spPr>
          <a:xfrm>
            <a:off x="1219200" y="5867400"/>
            <a:ext cx="6400800" cy="533400"/>
          </a:xfrm>
        </p:spPr>
        <p:txBody>
          <a:bodyPr rtlCol="0">
            <a:normAutofit lnSpcReduction="10000"/>
          </a:bodyPr>
          <a:lstStyle/>
          <a:p>
            <a:pPr eaLnBrk="1" fontAlgn="auto" hangingPunct="1">
              <a:spcAft>
                <a:spcPts val="0"/>
              </a:spcAft>
              <a:defRPr/>
            </a:pPr>
            <a:r>
              <a:rPr lang="en-US" dirty="0" smtClean="0">
                <a:solidFill>
                  <a:schemeClr val="bg1"/>
                </a:solidFill>
              </a:rPr>
              <a:t>Subhead</a:t>
            </a:r>
            <a:endParaRPr lang="en-US" dirty="0">
              <a:solidFill>
                <a:schemeClr val="bg1"/>
              </a:solidFill>
            </a:endParaRPr>
          </a:p>
        </p:txBody>
      </p:sp>
      <p:pic>
        <p:nvPicPr>
          <p:cNvPr id="20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04900" y="5068669"/>
            <a:ext cx="6934200" cy="1077218"/>
          </a:xfrm>
          <a:prstGeom prst="rect">
            <a:avLst/>
          </a:prstGeom>
          <a:noFill/>
        </p:spPr>
        <p:txBody>
          <a:bodyPr wrap="square" rtlCol="0">
            <a:spAutoFit/>
          </a:bodyPr>
          <a:lstStyle/>
          <a:p>
            <a:pPr algn="ctr"/>
            <a:r>
              <a:rPr lang="en-US" sz="3600" dirty="0" smtClean="0">
                <a:solidFill>
                  <a:schemeClr val="bg1"/>
                </a:solidFill>
              </a:rPr>
              <a:t>Lymphoma</a:t>
            </a:r>
          </a:p>
          <a:p>
            <a:pPr algn="ctr"/>
            <a:r>
              <a:rPr lang="en-US" sz="2800" dirty="0" smtClean="0">
                <a:solidFill>
                  <a:schemeClr val="bg1"/>
                </a:solidFill>
              </a:rPr>
              <a:t>Paul Harker-Murray, MD PhD</a:t>
            </a:r>
            <a:endParaRPr lang="en-US" sz="2800" dirty="0">
              <a:solidFill>
                <a:schemeClr val="bg1"/>
              </a:solidFill>
            </a:endParaRPr>
          </a:p>
        </p:txBody>
      </p:sp>
      <p:sp>
        <p:nvSpPr>
          <p:cNvPr id="4" name="Slide Number Placeholder 3"/>
          <p:cNvSpPr>
            <a:spLocks noGrp="1"/>
          </p:cNvSpPr>
          <p:nvPr>
            <p:ph type="sldNum" sz="quarter" idx="12"/>
          </p:nvPr>
        </p:nvSpPr>
        <p:spPr/>
        <p:txBody>
          <a:bodyPr/>
          <a:lstStyle/>
          <a:p>
            <a:pPr>
              <a:defRPr/>
            </a:pPr>
            <a:fld id="{47CD1E91-306F-4476-8656-81E004EBDC5F}" type="slidenum">
              <a:rPr lang="en-US" altLang="en-US" smtClean="0"/>
              <a:pPr>
                <a:defRPr/>
              </a:pPr>
              <a:t>1</a:t>
            </a:fld>
            <a:endParaRPr lang="en-US"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52400" y="1752600"/>
          <a:ext cx="8743950" cy="3190875"/>
        </p:xfrm>
        <a:graphic>
          <a:graphicData uri="http://schemas.openxmlformats.org/drawingml/2006/table">
            <a:tbl>
              <a:tblPr firstRow="1" bandRow="1">
                <a:tableStyleId>{85BE263C-DBD7-4A20-BB59-AAB30ACAA65A}</a:tableStyleId>
              </a:tblPr>
              <a:tblGrid>
                <a:gridCol w="1782748">
                  <a:extLst>
                    <a:ext uri="{9D8B030D-6E8A-4147-A177-3AD203B41FA5}"/>
                  </a:extLst>
                </a:gridCol>
                <a:gridCol w="2998802">
                  <a:extLst>
                    <a:ext uri="{9D8B030D-6E8A-4147-A177-3AD203B41FA5}"/>
                  </a:extLst>
                </a:gridCol>
                <a:gridCol w="3962400">
                  <a:extLst>
                    <a:ext uri="{9D8B030D-6E8A-4147-A177-3AD203B41FA5}"/>
                  </a:extLst>
                </a:gridCol>
              </a:tblGrid>
              <a:tr h="518295">
                <a:tc>
                  <a:txBody>
                    <a:bodyPr/>
                    <a:lstStyle/>
                    <a:p>
                      <a:pPr algn="ctr"/>
                      <a:endParaRPr lang="en-US" sz="2800" dirty="0">
                        <a:latin typeface="Arial Narrow" pitchFamily="34" charset="0"/>
                      </a:endParaRPr>
                    </a:p>
                  </a:txBody>
                  <a:tcPr marT="45732" marB="45732" anchor="ctr">
                    <a:lnL>
                      <a:noFill/>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Arial Narrow" pitchFamily="34" charset="0"/>
                        </a:rPr>
                        <a:t>T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B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extLst>
                  <a:ext uri="{0D108BD9-81ED-4DB2-BD59-A6C34878D82A}"/>
                </a:extLst>
              </a:tr>
              <a:tr h="873988">
                <a:tc>
                  <a:txBody>
                    <a:bodyPr/>
                    <a:lstStyle/>
                    <a:p>
                      <a:pPr algn="ctr"/>
                      <a:r>
                        <a:rPr lang="en-US" sz="2800" b="1" dirty="0">
                          <a:solidFill>
                            <a:schemeClr val="bg1"/>
                          </a:solidFill>
                          <a:latin typeface="Arial Narrow" pitchFamily="34" charset="0"/>
                        </a:rPr>
                        <a:t>Immature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T-lymphoblastic</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B-lymphoblastic</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r h="1798592">
                <a:tc>
                  <a:txBody>
                    <a:bodyPr/>
                    <a:lstStyle/>
                    <a:p>
                      <a:pPr algn="ctr"/>
                      <a:r>
                        <a:rPr lang="en-US" sz="2800" b="1" dirty="0">
                          <a:solidFill>
                            <a:schemeClr val="bg1"/>
                          </a:solidFill>
                          <a:latin typeface="Arial Narrow" pitchFamily="34" charset="0"/>
                        </a:rPr>
                        <a:t>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Anaplastic Large Cell</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Burkitt </a:t>
                      </a:r>
                    </a:p>
                    <a:p>
                      <a:pPr algn="ctr"/>
                      <a:r>
                        <a:rPr lang="en-US" sz="2800" dirty="0">
                          <a:latin typeface="Arial Narrow" pitchFamily="34" charset="0"/>
                        </a:rPr>
                        <a:t>Diffuse Large B </a:t>
                      </a:r>
                      <a:r>
                        <a:rPr lang="en-US" sz="2800" dirty="0" smtClean="0">
                          <a:latin typeface="Arial Narrow" pitchFamily="34" charset="0"/>
                        </a:rPr>
                        <a:t>cell</a:t>
                      </a:r>
                    </a:p>
                    <a:p>
                      <a:pPr algn="ctr"/>
                      <a:r>
                        <a:rPr lang="en-US" sz="2800" dirty="0" smtClean="0">
                          <a:latin typeface="Arial Narrow" pitchFamily="34" charset="0"/>
                        </a:rPr>
                        <a:t>Primary Mediastinal</a:t>
                      </a:r>
                      <a:r>
                        <a:rPr lang="en-US" sz="2800" baseline="0" dirty="0" smtClean="0">
                          <a:latin typeface="Arial Narrow" pitchFamily="34" charset="0"/>
                        </a:rPr>
                        <a:t> B cell</a:t>
                      </a:r>
                      <a:endParaRPr lang="en-US" sz="2800" dirty="0">
                        <a:latin typeface="Arial Narrow" pitchFamily="34" charset="0"/>
                      </a:endParaRPr>
                    </a:p>
                    <a:p>
                      <a:pPr algn="ctr"/>
                      <a:r>
                        <a:rPr lang="en-US" sz="2800" dirty="0">
                          <a:latin typeface="Arial Narrow" pitchFamily="34" charset="0"/>
                        </a:rPr>
                        <a:t>Hodgkin</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11284" name="Rectangle 4"/>
          <p:cNvSpPr>
            <a:spLocks noChangeArrowheads="1"/>
          </p:cNvSpPr>
          <p:nvPr/>
        </p:nvSpPr>
        <p:spPr bwMode="auto">
          <a:xfrm>
            <a:off x="152400" y="53340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i="1"/>
              <a:t>Differentiated by morphology, immunophenotype, cytogenetics </a:t>
            </a:r>
          </a:p>
        </p:txBody>
      </p:sp>
      <p:sp>
        <p:nvSpPr>
          <p:cNvPr id="11286" name="Rectangle 2"/>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a:t>Pediatric Lymphoma: Subtypes Simplified</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10</a:t>
            </a:fld>
            <a:endParaRPr lang="en-US" altLang="en-US"/>
          </a:p>
        </p:txBody>
      </p:sp>
    </p:spTree>
    <p:extLst>
      <p:ext uri="{BB962C8B-B14F-4D97-AF65-F5344CB8AC3E}">
        <p14:creationId xmlns:p14="http://schemas.microsoft.com/office/powerpoint/2010/main" val="27583876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0" y="79375"/>
            <a:ext cx="9144000" cy="606425"/>
          </a:xfrm>
        </p:spPr>
        <p:txBody>
          <a:bodyPr/>
          <a:lstStyle/>
          <a:p>
            <a:r>
              <a:rPr lang="en-US" altLang="en-US" sz="4800" smtClean="0"/>
              <a:t>Agents to know in 2017</a:t>
            </a:r>
          </a:p>
        </p:txBody>
      </p:sp>
      <p:sp>
        <p:nvSpPr>
          <p:cNvPr id="105475" name="Line 6"/>
          <p:cNvSpPr>
            <a:spLocks noChangeShapeType="1"/>
          </p:cNvSpPr>
          <p:nvPr/>
        </p:nvSpPr>
        <p:spPr bwMode="auto">
          <a:xfrm>
            <a:off x="0" y="838200"/>
            <a:ext cx="9144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Content Placeholder 2"/>
          <p:cNvSpPr>
            <a:spLocks/>
          </p:cNvSpPr>
          <p:nvPr/>
        </p:nvSpPr>
        <p:spPr bwMode="auto">
          <a:xfrm>
            <a:off x="76200" y="1036638"/>
            <a:ext cx="8991600" cy="5821362"/>
          </a:xfrm>
          <a:prstGeom prst="rect">
            <a:avLst/>
          </a:prstGeom>
          <a:solidFill>
            <a:schemeClr val="bg1"/>
          </a:solidFill>
          <a:ln w="9525">
            <a:noFill/>
            <a:miter lim="800000"/>
            <a:headEnd/>
            <a:tailEnd/>
          </a:ln>
        </p:spPr>
        <p:txBody>
          <a:bodyPr/>
          <a:lstStyle/>
          <a:p>
            <a:pPr eaLnBrk="1" hangingPunct="1">
              <a:spcBef>
                <a:spcPts val="600"/>
              </a:spcBef>
              <a:buClr>
                <a:srgbClr val="9E001E"/>
              </a:buClr>
              <a:defRPr/>
            </a:pPr>
            <a:r>
              <a:rPr lang="en-US" dirty="0">
                <a:cs typeface="Arial" charset="0"/>
              </a:rPr>
              <a:t>      </a:t>
            </a:r>
            <a:r>
              <a:rPr lang="en-US" sz="2400" b="1" dirty="0">
                <a:cs typeface="Arial" charset="0"/>
              </a:rPr>
              <a:t>Agent		Mechanism			Potential use</a:t>
            </a:r>
          </a:p>
          <a:p>
            <a:pPr marL="342900" indent="-342900" eaLnBrk="1" hangingPunct="1">
              <a:spcBef>
                <a:spcPts val="1200"/>
              </a:spcBef>
              <a:buFont typeface="Arial" panose="020B0604020202020204" pitchFamily="34" charset="0"/>
              <a:buChar char="•"/>
              <a:defRPr/>
            </a:pPr>
            <a:r>
              <a:rPr lang="en-US" sz="2000" dirty="0">
                <a:cs typeface="Arial" charset="0"/>
              </a:rPr>
              <a:t>Rituximab		anti-CD20			Burkitt, DLBCL, NLPHL</a:t>
            </a:r>
          </a:p>
          <a:p>
            <a:pPr marL="342900" indent="-342900" eaLnBrk="1" hangingPunct="1">
              <a:spcBef>
                <a:spcPts val="1200"/>
              </a:spcBef>
              <a:buFont typeface="Arial" panose="020B0604020202020204" pitchFamily="34" charset="0"/>
              <a:buChar char="•"/>
              <a:defRPr/>
            </a:pPr>
            <a:r>
              <a:rPr lang="en-US" sz="2000" dirty="0">
                <a:cs typeface="Arial" charset="0"/>
              </a:rPr>
              <a:t>Brentuximab vedotin	anti-CD30 conjugated to MMAE	cHL, ALCL</a:t>
            </a:r>
          </a:p>
          <a:p>
            <a:pPr marL="342900" indent="-342900" eaLnBrk="1" hangingPunct="1">
              <a:spcBef>
                <a:spcPts val="1200"/>
              </a:spcBef>
              <a:buFont typeface="Arial" panose="020B0604020202020204" pitchFamily="34" charset="0"/>
              <a:buChar char="•"/>
              <a:defRPr/>
            </a:pPr>
            <a:r>
              <a:rPr lang="en-US" sz="2000" dirty="0">
                <a:cs typeface="Arial" charset="0"/>
              </a:rPr>
              <a:t>Nivolumab		Checkpoint inhibitor; reverses	cHL, NLPHL, </a:t>
            </a:r>
          </a:p>
          <a:p>
            <a:pPr marL="342900" indent="-342900" eaLnBrk="1" hangingPunct="1">
              <a:spcBef>
                <a:spcPts val="0"/>
              </a:spcBef>
              <a:buFont typeface="Arial" panose="020B0604020202020204" pitchFamily="34" charset="0"/>
              <a:buChar char="•"/>
              <a:defRPr/>
            </a:pPr>
            <a:r>
              <a:rPr lang="en-US" sz="2000" dirty="0">
                <a:cs typeface="Arial" charset="0"/>
              </a:rPr>
              <a:t>			inactivation of anti-tumor T cells	ALCL, PMBCL</a:t>
            </a:r>
          </a:p>
          <a:p>
            <a:pPr marL="342900" indent="-342900" eaLnBrk="1" hangingPunct="1">
              <a:spcBef>
                <a:spcPts val="1200"/>
              </a:spcBef>
              <a:buFont typeface="Arial" panose="020B0604020202020204" pitchFamily="34" charset="0"/>
              <a:buChar char="•"/>
              <a:defRPr/>
            </a:pPr>
            <a:r>
              <a:rPr lang="en-US" sz="2000" dirty="0">
                <a:cs typeface="Arial" charset="0"/>
              </a:rPr>
              <a:t>T cell therapy		CTL specific for EBV LMP		EBV</a:t>
            </a:r>
            <a:r>
              <a:rPr lang="en-US" sz="2000" baseline="30000" dirty="0">
                <a:cs typeface="Arial" charset="0"/>
              </a:rPr>
              <a:t>+</a:t>
            </a:r>
            <a:r>
              <a:rPr lang="en-US" sz="2000" dirty="0">
                <a:cs typeface="Arial" charset="0"/>
              </a:rPr>
              <a:t> classic HL, PTLD</a:t>
            </a:r>
          </a:p>
          <a:p>
            <a:pPr marL="342900" indent="-342900" eaLnBrk="1" hangingPunct="1">
              <a:spcBef>
                <a:spcPts val="1200"/>
              </a:spcBef>
              <a:buFont typeface="Arial" panose="020B0604020202020204" pitchFamily="34" charset="0"/>
              <a:buChar char="•"/>
              <a:defRPr/>
            </a:pPr>
            <a:endParaRPr lang="en-US" sz="2000" dirty="0">
              <a:cs typeface="Arial" charset="0"/>
            </a:endParaRPr>
          </a:p>
          <a:p>
            <a:pPr marL="342900" indent="-342900" eaLnBrk="1" hangingPunct="1">
              <a:spcBef>
                <a:spcPts val="1200"/>
              </a:spcBef>
              <a:buFont typeface="Arial" panose="020B0604020202020204" pitchFamily="34" charset="0"/>
              <a:buChar char="•"/>
              <a:defRPr/>
            </a:pPr>
            <a:r>
              <a:rPr lang="en-US" sz="2000" dirty="0">
                <a:cs typeface="Arial" charset="0"/>
              </a:rPr>
              <a:t>Crizotinib		ALK inhibitor			ALCL</a:t>
            </a:r>
          </a:p>
          <a:p>
            <a:pPr marL="342900" indent="-342900" eaLnBrk="1" hangingPunct="1">
              <a:spcBef>
                <a:spcPts val="1200"/>
              </a:spcBef>
              <a:buFont typeface="Arial" panose="020B0604020202020204" pitchFamily="34" charset="0"/>
              <a:buChar char="•"/>
              <a:defRPr/>
            </a:pPr>
            <a:endParaRPr lang="en-US" sz="2000" dirty="0">
              <a:latin typeface="+mn-lt"/>
              <a:cs typeface="Arial" charset="0"/>
            </a:endParaRPr>
          </a:p>
          <a:p>
            <a:pPr marL="342900" indent="-342900" eaLnBrk="1" hangingPunct="1">
              <a:spcBef>
                <a:spcPts val="1200"/>
              </a:spcBef>
              <a:buFont typeface="Arial" panose="020B0604020202020204" pitchFamily="34" charset="0"/>
              <a:buChar char="•"/>
              <a:defRPr/>
            </a:pPr>
            <a:r>
              <a:rPr lang="en-US" sz="2000" dirty="0">
                <a:cs typeface="Arial" charset="0"/>
              </a:rPr>
              <a:t>Bendamustine	alkylator / purine analogue	cHL</a:t>
            </a:r>
          </a:p>
          <a:p>
            <a:pPr marL="342900" indent="-342900" eaLnBrk="1" hangingPunct="1">
              <a:spcBef>
                <a:spcPts val="1200"/>
              </a:spcBef>
              <a:buFont typeface="Arial" panose="020B0604020202020204" pitchFamily="34" charset="0"/>
              <a:buChar char="•"/>
              <a:defRPr/>
            </a:pPr>
            <a:r>
              <a:rPr lang="en-US" sz="2000" dirty="0">
                <a:cs typeface="Arial" charset="0"/>
              </a:rPr>
              <a:t>Nelarabine		Purine analogue			T-</a:t>
            </a:r>
            <a:r>
              <a:rPr lang="en-US" sz="2000" dirty="0" err="1">
                <a:cs typeface="Arial" charset="0"/>
              </a:rPr>
              <a:t>LLy</a:t>
            </a:r>
            <a:endParaRPr lang="en-US" sz="2000" dirty="0">
              <a:cs typeface="Arial" charset="0"/>
            </a:endParaRPr>
          </a:p>
          <a:p>
            <a:pPr marL="342900" indent="-342900" eaLnBrk="1" hangingPunct="1">
              <a:spcBef>
                <a:spcPts val="1200"/>
              </a:spcBef>
              <a:buFont typeface="Arial" panose="020B0604020202020204" pitchFamily="34" charset="0"/>
              <a:buChar char="•"/>
              <a:defRPr/>
            </a:pPr>
            <a:r>
              <a:rPr lang="en-US" sz="2000" dirty="0">
                <a:latin typeface="+mn-lt"/>
                <a:cs typeface="Arial" charset="0"/>
              </a:rPr>
              <a:t>Bortezomib		Proteasome inhibitor; </a:t>
            </a:r>
            <a:r>
              <a:rPr lang="en-US" sz="2000" dirty="0">
                <a:solidFill>
                  <a:prstClr val="black"/>
                </a:solidFill>
                <a:cs typeface="Arial" charset="0"/>
              </a:rPr>
              <a:t>		T-LL, cHL</a:t>
            </a:r>
          </a:p>
          <a:p>
            <a:pPr eaLnBrk="1" hangingPunct="1">
              <a:spcBef>
                <a:spcPts val="0"/>
              </a:spcBef>
              <a:buClr>
                <a:srgbClr val="9E001E"/>
              </a:buClr>
              <a:defRPr/>
            </a:pPr>
            <a:r>
              <a:rPr lang="en-US" sz="2000" dirty="0">
                <a:solidFill>
                  <a:prstClr val="black"/>
                </a:solidFill>
                <a:cs typeface="Arial" charset="0"/>
              </a:rPr>
              <a:t>			</a:t>
            </a:r>
            <a:r>
              <a:rPr lang="en-US" sz="2000" dirty="0">
                <a:cs typeface="Arial" charset="0"/>
              </a:rPr>
              <a:t>blocks </a:t>
            </a:r>
            <a:r>
              <a:rPr lang="en-US" sz="2000" dirty="0">
                <a:solidFill>
                  <a:prstClr val="black"/>
                </a:solidFill>
                <a:cs typeface="Arial" charset="0"/>
              </a:rPr>
              <a:t>degradation of </a:t>
            </a:r>
            <a:r>
              <a:rPr lang="en-US" sz="2000" dirty="0">
                <a:solidFill>
                  <a:prstClr val="black"/>
                </a:solidFill>
                <a:latin typeface="Times New Roman" panose="02020603050405020304" pitchFamily="18" charset="0"/>
                <a:cs typeface="Times New Roman" panose="02020603050405020304" pitchFamily="18" charset="0"/>
              </a:rPr>
              <a:t>I</a:t>
            </a:r>
            <a:r>
              <a:rPr lang="en-US" sz="2000" i="1" dirty="0">
                <a:solidFill>
                  <a:prstClr val="black"/>
                </a:solidFill>
                <a:latin typeface="Symbol" panose="05050102010706020507" pitchFamily="18" charset="2"/>
                <a:cs typeface="Arial" charset="0"/>
              </a:rPr>
              <a:t>k</a:t>
            </a:r>
            <a:r>
              <a:rPr lang="en-US" sz="2000" dirty="0">
                <a:solidFill>
                  <a:prstClr val="black"/>
                </a:solidFill>
                <a:cs typeface="Arial" charset="0"/>
              </a:rPr>
              <a:t>B</a:t>
            </a:r>
          </a:p>
        </p:txBody>
      </p:sp>
      <p:sp>
        <p:nvSpPr>
          <p:cNvPr id="105477" name="Line 6"/>
          <p:cNvSpPr>
            <a:spLocks noChangeShapeType="1"/>
          </p:cNvSpPr>
          <p:nvPr/>
        </p:nvSpPr>
        <p:spPr bwMode="auto">
          <a:xfrm>
            <a:off x="0" y="38862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8" name="Line 6"/>
          <p:cNvSpPr>
            <a:spLocks noChangeShapeType="1"/>
          </p:cNvSpPr>
          <p:nvPr/>
        </p:nvSpPr>
        <p:spPr bwMode="auto">
          <a:xfrm>
            <a:off x="0" y="48768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100</a:t>
            </a:fld>
            <a:endParaRPr lang="en-US" altLang="en-US"/>
          </a:p>
        </p:txBody>
      </p:sp>
    </p:spTree>
    <p:extLst>
      <p:ext uri="{BB962C8B-B14F-4D97-AF65-F5344CB8AC3E}">
        <p14:creationId xmlns:p14="http://schemas.microsoft.com/office/powerpoint/2010/main" val="571100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77788" y="20638"/>
            <a:ext cx="9144001" cy="606425"/>
          </a:xfrm>
        </p:spPr>
        <p:txBody>
          <a:bodyPr/>
          <a:lstStyle/>
          <a:p>
            <a:r>
              <a:rPr lang="en-US" altLang="en-US" dirty="0" smtClean="0"/>
              <a:t>Staging and Response Criteria in 2017</a:t>
            </a:r>
          </a:p>
        </p:txBody>
      </p:sp>
      <p:sp>
        <p:nvSpPr>
          <p:cNvPr id="36" name="Content Placeholder 2"/>
          <p:cNvSpPr>
            <a:spLocks/>
          </p:cNvSpPr>
          <p:nvPr/>
        </p:nvSpPr>
        <p:spPr bwMode="auto">
          <a:xfrm>
            <a:off x="76200" y="1036638"/>
            <a:ext cx="8991600" cy="5821362"/>
          </a:xfrm>
          <a:prstGeom prst="rect">
            <a:avLst/>
          </a:prstGeom>
          <a:solidFill>
            <a:schemeClr val="bg1"/>
          </a:solidFill>
          <a:ln w="9525">
            <a:noFill/>
            <a:miter lim="800000"/>
            <a:headEnd/>
            <a:tailEnd/>
          </a:ln>
        </p:spPr>
        <p:txBody>
          <a:bodyPr/>
          <a:lstStyle/>
          <a:p>
            <a:pPr eaLnBrk="1" hangingPunct="1">
              <a:spcBef>
                <a:spcPts val="0"/>
              </a:spcBef>
              <a:buClr>
                <a:srgbClr val="9E001E"/>
              </a:buClr>
              <a:defRPr/>
            </a:pPr>
            <a:r>
              <a:rPr lang="en-US" sz="2800" b="1" dirty="0">
                <a:cs typeface="Arial" charset="0"/>
              </a:rPr>
              <a:t>Hodgkin Lymphoma</a:t>
            </a:r>
          </a:p>
          <a:p>
            <a:pPr marL="342900" indent="-342900" eaLnBrk="1" hangingPunct="1">
              <a:spcBef>
                <a:spcPts val="0"/>
              </a:spcBef>
              <a:spcAft>
                <a:spcPts val="1200"/>
              </a:spcAft>
              <a:buFont typeface="Arial" panose="020B0604020202020204" pitchFamily="34" charset="0"/>
              <a:buChar char="•"/>
              <a:defRPr/>
            </a:pPr>
            <a:r>
              <a:rPr lang="en-US" sz="2400" dirty="0">
                <a:cs typeface="Arial" charset="0"/>
              </a:rPr>
              <a:t>Cheson et al., Recommendations for Initial Evaluation, Staging, and Response Assessment of Hodgkin and Non-Hodgkin Lymphoma: The Lugano Classification. 2014; </a:t>
            </a:r>
            <a:r>
              <a:rPr lang="en-US" sz="2400" i="1" dirty="0">
                <a:cs typeface="Arial" charset="0"/>
              </a:rPr>
              <a:t>J </a:t>
            </a:r>
            <a:r>
              <a:rPr lang="en-US" sz="2400" i="1" dirty="0" err="1">
                <a:cs typeface="Arial" charset="0"/>
              </a:rPr>
              <a:t>Clin</a:t>
            </a:r>
            <a:r>
              <a:rPr lang="en-US" sz="2400" i="1" dirty="0">
                <a:cs typeface="Arial" charset="0"/>
              </a:rPr>
              <a:t> </a:t>
            </a:r>
            <a:r>
              <a:rPr lang="en-US" sz="2400" i="1" dirty="0" err="1">
                <a:cs typeface="Arial" charset="0"/>
              </a:rPr>
              <a:t>Oncol</a:t>
            </a:r>
            <a:r>
              <a:rPr lang="en-US" sz="2400" i="1" dirty="0">
                <a:cs typeface="Arial" charset="0"/>
              </a:rPr>
              <a:t> 32:3059-3067.</a:t>
            </a:r>
          </a:p>
          <a:p>
            <a:pPr marL="342900" indent="-342900" eaLnBrk="1" hangingPunct="1">
              <a:spcBef>
                <a:spcPts val="0"/>
              </a:spcBef>
              <a:spcAft>
                <a:spcPts val="1200"/>
              </a:spcAft>
              <a:buFont typeface="Arial" panose="020B0604020202020204" pitchFamily="34" charset="0"/>
              <a:buChar char="•"/>
              <a:defRPr/>
            </a:pPr>
            <a:r>
              <a:rPr lang="en-US" sz="2400" i="1" dirty="0">
                <a:cs typeface="Arial" charset="0"/>
              </a:rPr>
              <a:t>Cheson et al., </a:t>
            </a:r>
            <a:r>
              <a:rPr lang="en-US" sz="2400" dirty="0">
                <a:cs typeface="Arial" charset="0"/>
              </a:rPr>
              <a:t>Refinement of the Lugano Classification lymphoma response criteria in the era of immunomodulatory therapy </a:t>
            </a:r>
            <a:r>
              <a:rPr lang="en-US" sz="2400" i="1" dirty="0">
                <a:cs typeface="Arial" charset="0"/>
              </a:rPr>
              <a:t>Blood</a:t>
            </a:r>
            <a:r>
              <a:rPr lang="en-US" sz="2400" dirty="0">
                <a:cs typeface="Arial" charset="0"/>
              </a:rPr>
              <a:t> 2016;128(21):2489-2496</a:t>
            </a:r>
          </a:p>
          <a:p>
            <a:pPr marL="342900" indent="-342900" eaLnBrk="1" hangingPunct="1">
              <a:spcBef>
                <a:spcPts val="0"/>
              </a:spcBef>
              <a:spcAft>
                <a:spcPts val="1200"/>
              </a:spcAft>
              <a:buClr>
                <a:srgbClr val="9E001E"/>
              </a:buClr>
              <a:buFont typeface="Wingdings" pitchFamily="2" charset="2"/>
              <a:buChar char="§"/>
              <a:defRPr/>
            </a:pPr>
            <a:endParaRPr lang="en-US" sz="2400" dirty="0">
              <a:cs typeface="Arial" charset="0"/>
            </a:endParaRPr>
          </a:p>
          <a:p>
            <a:pPr eaLnBrk="1" hangingPunct="1">
              <a:spcBef>
                <a:spcPts val="0"/>
              </a:spcBef>
              <a:buClr>
                <a:srgbClr val="9E001E"/>
              </a:buClr>
              <a:defRPr/>
            </a:pPr>
            <a:r>
              <a:rPr lang="en-US" sz="2800" b="1" dirty="0">
                <a:cs typeface="Arial" charset="0"/>
              </a:rPr>
              <a:t>Non-Hodgkin Lymphoma</a:t>
            </a:r>
          </a:p>
          <a:p>
            <a:pPr marL="342900" indent="-342900" eaLnBrk="1" hangingPunct="1">
              <a:spcBef>
                <a:spcPts val="0"/>
              </a:spcBef>
              <a:spcAft>
                <a:spcPts val="1200"/>
              </a:spcAft>
              <a:buFont typeface="Arial" panose="020B0604020202020204" pitchFamily="34" charset="0"/>
              <a:buChar char="•"/>
              <a:defRPr/>
            </a:pPr>
            <a:r>
              <a:rPr lang="en-US" sz="2400" dirty="0">
                <a:cs typeface="Arial" charset="0"/>
              </a:rPr>
              <a:t>Rosolen et al., Revised International Pediatric Non-Hodgkin Lymphoma Staging System. </a:t>
            </a:r>
            <a:r>
              <a:rPr lang="en-US" sz="2400" i="1" dirty="0">
                <a:cs typeface="Arial" charset="0"/>
              </a:rPr>
              <a:t>J </a:t>
            </a:r>
            <a:r>
              <a:rPr lang="en-US" sz="2400" i="1" dirty="0" err="1">
                <a:cs typeface="Arial" charset="0"/>
              </a:rPr>
              <a:t>Clin</a:t>
            </a:r>
            <a:r>
              <a:rPr lang="en-US" sz="2400" i="1" dirty="0">
                <a:cs typeface="Arial" charset="0"/>
              </a:rPr>
              <a:t> </a:t>
            </a:r>
            <a:r>
              <a:rPr lang="en-US" sz="2400" i="1" dirty="0" err="1">
                <a:cs typeface="Arial" charset="0"/>
              </a:rPr>
              <a:t>Oncol</a:t>
            </a:r>
            <a:r>
              <a:rPr lang="en-US" sz="2400" dirty="0">
                <a:cs typeface="Arial" charset="0"/>
              </a:rPr>
              <a:t>, 33, 2112–2118.</a:t>
            </a:r>
          </a:p>
          <a:p>
            <a:pPr marL="342900" indent="-342900" eaLnBrk="1" hangingPunct="1">
              <a:spcBef>
                <a:spcPts val="0"/>
              </a:spcBef>
              <a:spcAft>
                <a:spcPts val="1200"/>
              </a:spcAft>
              <a:buFont typeface="Arial" panose="020B0604020202020204" pitchFamily="34" charset="0"/>
              <a:buChar char="•"/>
              <a:defRPr/>
            </a:pPr>
            <a:r>
              <a:rPr lang="en-US" sz="2400" dirty="0" err="1">
                <a:cs typeface="Arial" charset="0"/>
              </a:rPr>
              <a:t>Sandlund</a:t>
            </a:r>
            <a:r>
              <a:rPr lang="en-US" sz="2400" dirty="0">
                <a:cs typeface="Arial" charset="0"/>
              </a:rPr>
              <a:t> et al., International Pediatric Non-Hodgkin Lymphoma Response Criteria. </a:t>
            </a:r>
            <a:r>
              <a:rPr lang="en-US" sz="2400" i="1" dirty="0">
                <a:cs typeface="Arial" charset="0"/>
              </a:rPr>
              <a:t>J </a:t>
            </a:r>
            <a:r>
              <a:rPr lang="en-US" sz="2400" i="1" dirty="0" err="1">
                <a:cs typeface="Arial" charset="0"/>
              </a:rPr>
              <a:t>Clin</a:t>
            </a:r>
            <a:r>
              <a:rPr lang="en-US" sz="2400" i="1" dirty="0">
                <a:cs typeface="Arial" charset="0"/>
              </a:rPr>
              <a:t> </a:t>
            </a:r>
            <a:r>
              <a:rPr lang="en-US" sz="2400" i="1" dirty="0" err="1">
                <a:cs typeface="Arial" charset="0"/>
              </a:rPr>
              <a:t>Oncol</a:t>
            </a:r>
            <a:r>
              <a:rPr lang="en-US" sz="2400" dirty="0">
                <a:cs typeface="Arial" charset="0"/>
              </a:rPr>
              <a:t>. 2015 Jun 20;33(18):2106-11. </a:t>
            </a:r>
          </a:p>
          <a:p>
            <a:pPr marL="342900" indent="-342900" eaLnBrk="1" hangingPunct="1">
              <a:spcBef>
                <a:spcPts val="0"/>
              </a:spcBef>
              <a:buClr>
                <a:srgbClr val="9E001E"/>
              </a:buClr>
              <a:buFont typeface="Wingdings" pitchFamily="2" charset="2"/>
              <a:buChar char="§"/>
              <a:defRPr/>
            </a:pPr>
            <a:endParaRPr lang="en-US" sz="2000" dirty="0">
              <a:cs typeface="Arial" charset="0"/>
            </a:endParaRPr>
          </a:p>
          <a:p>
            <a:pPr marL="342900" indent="-342900" eaLnBrk="1" hangingPunct="1">
              <a:spcBef>
                <a:spcPts val="0"/>
              </a:spcBef>
              <a:buClr>
                <a:srgbClr val="9E001E"/>
              </a:buClr>
              <a:buFont typeface="Wingdings" pitchFamily="2" charset="2"/>
              <a:buChar char="§"/>
              <a:defRPr/>
            </a:pPr>
            <a:endParaRPr lang="en-US" sz="2000" dirty="0">
              <a:latin typeface="+mn-lt"/>
              <a:cs typeface="Arial" charset="0"/>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101</a:t>
            </a:fld>
            <a:endParaRPr lang="en-US" altLang="en-US"/>
          </a:p>
        </p:txBody>
      </p:sp>
    </p:spTree>
    <p:extLst>
      <p:ext uri="{BB962C8B-B14F-4D97-AF65-F5344CB8AC3E}">
        <p14:creationId xmlns:p14="http://schemas.microsoft.com/office/powerpoint/2010/main" val="2510752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77788" y="79375"/>
            <a:ext cx="9144001" cy="606425"/>
          </a:xfrm>
        </p:spPr>
        <p:txBody>
          <a:bodyPr/>
          <a:lstStyle/>
          <a:p>
            <a:r>
              <a:rPr lang="en-US" altLang="en-US" sz="4000" smtClean="0"/>
              <a:t>Reviews for Providers</a:t>
            </a:r>
          </a:p>
        </p:txBody>
      </p:sp>
      <p:sp>
        <p:nvSpPr>
          <p:cNvPr id="36" name="Content Placeholder 2"/>
          <p:cNvSpPr>
            <a:spLocks/>
          </p:cNvSpPr>
          <p:nvPr/>
        </p:nvSpPr>
        <p:spPr bwMode="auto">
          <a:xfrm>
            <a:off x="76200" y="1036638"/>
            <a:ext cx="8991600" cy="5821362"/>
          </a:xfrm>
          <a:prstGeom prst="rect">
            <a:avLst/>
          </a:prstGeom>
          <a:solidFill>
            <a:schemeClr val="bg1"/>
          </a:solidFill>
          <a:ln w="9525">
            <a:noFill/>
            <a:miter lim="800000"/>
            <a:headEnd/>
            <a:tailEnd/>
          </a:ln>
        </p:spPr>
        <p:txBody>
          <a:bodyPr/>
          <a:lstStyle/>
          <a:p>
            <a:pPr>
              <a:defRPr/>
            </a:pPr>
            <a:r>
              <a:rPr lang="en-US" sz="2800" b="1" dirty="0">
                <a:latin typeface="+mn-lt"/>
                <a:cs typeface="Arial" charset="0"/>
              </a:rPr>
              <a:t>Pediatric Non-Hodgkin Lymphoma</a:t>
            </a:r>
          </a:p>
          <a:p>
            <a:pPr marL="285750" indent="-285750">
              <a:buFont typeface="Arial" panose="020B0604020202020204" pitchFamily="34" charset="0"/>
              <a:buChar char="•"/>
              <a:defRPr/>
            </a:pPr>
            <a:r>
              <a:rPr lang="en-US" sz="2400" dirty="0">
                <a:latin typeface="+mn-lt"/>
                <a:cs typeface="Arial" charset="0"/>
              </a:rPr>
              <a:t>Special Issue on Non Hodgkin Lymphoma in the Younger and </a:t>
            </a:r>
            <a:r>
              <a:rPr lang="en-US" sz="2400" dirty="0" err="1">
                <a:latin typeface="+mn-lt"/>
                <a:cs typeface="Arial" charset="0"/>
              </a:rPr>
              <a:t>Paediatric</a:t>
            </a:r>
            <a:r>
              <a:rPr lang="en-US" sz="2400" dirty="0">
                <a:latin typeface="+mn-lt"/>
                <a:cs typeface="Arial" charset="0"/>
              </a:rPr>
              <a:t> Patient:  </a:t>
            </a:r>
            <a:r>
              <a:rPr lang="en-US" sz="2400" i="1" dirty="0">
                <a:latin typeface="+mn-lt"/>
                <a:cs typeface="Arial" charset="0"/>
              </a:rPr>
              <a:t>British Journal of Hematology</a:t>
            </a:r>
            <a:r>
              <a:rPr lang="en-US" sz="2400" dirty="0">
                <a:latin typeface="+mn-lt"/>
                <a:cs typeface="Arial" charset="0"/>
              </a:rPr>
              <a:t>. May 2016 Volume 173, Issue 4, Pages 497-654 </a:t>
            </a:r>
          </a:p>
          <a:p>
            <a:pPr marL="285750" indent="-285750">
              <a:buFont typeface="Arial" panose="020B0604020202020204" pitchFamily="34" charset="0"/>
              <a:buChar char="•"/>
              <a:defRPr/>
            </a:pPr>
            <a:endParaRPr lang="en-US" sz="2400" dirty="0">
              <a:latin typeface="+mn-lt"/>
              <a:cs typeface="Arial" charset="0"/>
            </a:endParaRPr>
          </a:p>
          <a:p>
            <a:pPr eaLnBrk="1" hangingPunct="1">
              <a:spcBef>
                <a:spcPts val="0"/>
              </a:spcBef>
              <a:defRPr/>
            </a:pPr>
            <a:r>
              <a:rPr lang="en-US" altLang="en-US" sz="2800" b="1" dirty="0">
                <a:solidFill>
                  <a:srgbClr val="000000"/>
                </a:solidFill>
                <a:cs typeface="Arial" charset="0"/>
              </a:rPr>
              <a:t>Management of Mediastinal Masses</a:t>
            </a:r>
          </a:p>
          <a:p>
            <a:pPr marL="285750" indent="-285750" eaLnBrk="1" hangingPunct="1">
              <a:spcBef>
                <a:spcPts val="600"/>
              </a:spcBef>
              <a:buFont typeface="Arial" panose="020B0604020202020204" pitchFamily="34" charset="0"/>
              <a:buChar char="•"/>
              <a:defRPr/>
            </a:pPr>
            <a:r>
              <a:rPr lang="en-US" altLang="en-US" sz="2400" dirty="0">
                <a:solidFill>
                  <a:srgbClr val="000000"/>
                </a:solidFill>
                <a:cs typeface="Arial" charset="0"/>
              </a:rPr>
              <a:t>Pediatric Anterior Mediastinal Mass: A Review Article. Pearson et al., </a:t>
            </a:r>
            <a:r>
              <a:rPr lang="en-US" altLang="en-US" sz="2400" dirty="0" err="1">
                <a:solidFill>
                  <a:srgbClr val="000000"/>
                </a:solidFill>
                <a:cs typeface="Arial" charset="0"/>
              </a:rPr>
              <a:t>Semin</a:t>
            </a:r>
            <a:r>
              <a:rPr lang="en-US" altLang="en-US" sz="2400" dirty="0">
                <a:solidFill>
                  <a:srgbClr val="000000"/>
                </a:solidFill>
                <a:cs typeface="Arial" charset="0"/>
              </a:rPr>
              <a:t> </a:t>
            </a:r>
            <a:r>
              <a:rPr lang="en-US" altLang="en-US" sz="2400" dirty="0" err="1">
                <a:solidFill>
                  <a:srgbClr val="000000"/>
                </a:solidFill>
                <a:cs typeface="Arial" charset="0"/>
              </a:rPr>
              <a:t>Cardiothorac</a:t>
            </a:r>
            <a:r>
              <a:rPr lang="en-US" altLang="en-US" sz="2400" dirty="0">
                <a:solidFill>
                  <a:srgbClr val="000000"/>
                </a:solidFill>
                <a:cs typeface="Arial" charset="0"/>
              </a:rPr>
              <a:t> </a:t>
            </a:r>
            <a:r>
              <a:rPr lang="en-US" altLang="en-US" sz="2400" dirty="0" err="1">
                <a:solidFill>
                  <a:srgbClr val="000000"/>
                </a:solidFill>
                <a:cs typeface="Arial" charset="0"/>
              </a:rPr>
              <a:t>Vasc</a:t>
            </a:r>
            <a:r>
              <a:rPr lang="en-US" altLang="en-US" sz="2400" dirty="0">
                <a:solidFill>
                  <a:srgbClr val="000000"/>
                </a:solidFill>
                <a:cs typeface="Arial" charset="0"/>
              </a:rPr>
              <a:t> </a:t>
            </a:r>
            <a:r>
              <a:rPr lang="en-US" altLang="en-US" sz="2400" dirty="0" err="1">
                <a:solidFill>
                  <a:srgbClr val="000000"/>
                </a:solidFill>
                <a:cs typeface="Arial" charset="0"/>
              </a:rPr>
              <a:t>Anesth</a:t>
            </a:r>
            <a:r>
              <a:rPr lang="en-US" altLang="en-US" sz="2400" dirty="0">
                <a:solidFill>
                  <a:srgbClr val="000000"/>
                </a:solidFill>
                <a:cs typeface="Arial" charset="0"/>
              </a:rPr>
              <a:t>. 2015 Sep;19(3):248-54. </a:t>
            </a:r>
          </a:p>
          <a:p>
            <a:pPr marL="285750" indent="-285750" eaLnBrk="1" hangingPunct="1">
              <a:spcBef>
                <a:spcPts val="1200"/>
              </a:spcBef>
              <a:buFont typeface="Arial" panose="020B0604020202020204" pitchFamily="34" charset="0"/>
              <a:buChar char="•"/>
              <a:defRPr/>
            </a:pPr>
            <a:r>
              <a:rPr lang="en-US" altLang="en-US" sz="2400" dirty="0">
                <a:solidFill>
                  <a:srgbClr val="000000"/>
                </a:solidFill>
                <a:cs typeface="Arial" charset="0"/>
              </a:rPr>
              <a:t>Management of anterior mediastinal masses in children.  </a:t>
            </a:r>
            <a:r>
              <a:rPr lang="en-US" altLang="en-US" sz="2400" dirty="0" err="1">
                <a:solidFill>
                  <a:srgbClr val="000000"/>
                </a:solidFill>
                <a:cs typeface="Arial" charset="0"/>
              </a:rPr>
              <a:t>Garery</a:t>
            </a:r>
            <a:r>
              <a:rPr lang="en-US" altLang="en-US" sz="2400" dirty="0">
                <a:solidFill>
                  <a:srgbClr val="000000"/>
                </a:solidFill>
                <a:cs typeface="Arial" charset="0"/>
              </a:rPr>
              <a:t> et al., </a:t>
            </a:r>
            <a:r>
              <a:rPr lang="en-US" altLang="en-US" sz="2400" dirty="0" err="1">
                <a:solidFill>
                  <a:srgbClr val="000000"/>
                </a:solidFill>
                <a:cs typeface="Arial" charset="0"/>
              </a:rPr>
              <a:t>Eur</a:t>
            </a:r>
            <a:r>
              <a:rPr lang="en-US" altLang="en-US" sz="2400" dirty="0">
                <a:solidFill>
                  <a:srgbClr val="000000"/>
                </a:solidFill>
                <a:cs typeface="Arial" charset="0"/>
              </a:rPr>
              <a:t> J </a:t>
            </a:r>
            <a:r>
              <a:rPr lang="en-US" altLang="en-US" sz="2400" dirty="0" err="1">
                <a:solidFill>
                  <a:srgbClr val="000000"/>
                </a:solidFill>
                <a:cs typeface="Arial" charset="0"/>
              </a:rPr>
              <a:t>Pediatr</a:t>
            </a:r>
            <a:r>
              <a:rPr lang="en-US" altLang="en-US" sz="2400" dirty="0">
                <a:solidFill>
                  <a:srgbClr val="000000"/>
                </a:solidFill>
                <a:cs typeface="Arial" charset="0"/>
              </a:rPr>
              <a:t> Surg. 2011 Oct;21(5):310-3.</a:t>
            </a:r>
          </a:p>
          <a:p>
            <a:pPr marL="285750" indent="-285750" eaLnBrk="1" hangingPunct="1">
              <a:spcBef>
                <a:spcPts val="1200"/>
              </a:spcBef>
              <a:buFont typeface="Arial" panose="020B0604020202020204" pitchFamily="34" charset="0"/>
              <a:buChar char="•"/>
              <a:defRPr/>
            </a:pPr>
            <a:r>
              <a:rPr lang="en-US" altLang="en-US" sz="2400" dirty="0">
                <a:solidFill>
                  <a:srgbClr val="000000"/>
                </a:solidFill>
                <a:cs typeface="Arial" charset="0"/>
              </a:rPr>
              <a:t>Management of children and adolescents with a critical airway due to compression by an anterior mediastinal mass. </a:t>
            </a:r>
            <a:r>
              <a:rPr lang="en-US" altLang="en-US" sz="2400" dirty="0" err="1">
                <a:solidFill>
                  <a:srgbClr val="000000"/>
                </a:solidFill>
                <a:cs typeface="Arial" charset="0"/>
              </a:rPr>
              <a:t>Perger</a:t>
            </a:r>
            <a:r>
              <a:rPr lang="en-US" altLang="en-US" sz="2400" dirty="0">
                <a:solidFill>
                  <a:srgbClr val="000000"/>
                </a:solidFill>
                <a:cs typeface="Arial" charset="0"/>
              </a:rPr>
              <a:t>  et al., J </a:t>
            </a:r>
            <a:r>
              <a:rPr lang="en-US" altLang="en-US" sz="2400" dirty="0" err="1">
                <a:solidFill>
                  <a:srgbClr val="000000"/>
                </a:solidFill>
                <a:cs typeface="Arial" charset="0"/>
              </a:rPr>
              <a:t>Pediatr</a:t>
            </a:r>
            <a:r>
              <a:rPr lang="en-US" altLang="en-US" sz="2400" dirty="0">
                <a:solidFill>
                  <a:srgbClr val="000000"/>
                </a:solidFill>
                <a:cs typeface="Arial" charset="0"/>
              </a:rPr>
              <a:t> Surg. 2008 Nov;43(11):1990-7.</a:t>
            </a:r>
          </a:p>
          <a:p>
            <a:pPr marL="285750" indent="-285750">
              <a:buFont typeface="Arial" panose="020B0604020202020204" pitchFamily="34" charset="0"/>
              <a:buChar char="•"/>
              <a:defRPr/>
            </a:pPr>
            <a:endParaRPr lang="en-US" sz="2400" dirty="0">
              <a:latin typeface="+mn-lt"/>
              <a:cs typeface="Arial" charset="0"/>
            </a:endParaRPr>
          </a:p>
          <a:p>
            <a:pPr>
              <a:defRPr/>
            </a:pPr>
            <a:endParaRPr lang="en-US" dirty="0">
              <a:latin typeface="+mn-lt"/>
              <a:cs typeface="Arial" charset="0"/>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102</a:t>
            </a:fld>
            <a:endParaRPr lang="en-US" altLang="en-US"/>
          </a:p>
        </p:txBody>
      </p:sp>
    </p:spTree>
    <p:extLst>
      <p:ext uri="{BB962C8B-B14F-4D97-AF65-F5344CB8AC3E}">
        <p14:creationId xmlns:p14="http://schemas.microsoft.com/office/powerpoint/2010/main" val="24151881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0" y="14288"/>
            <a:ext cx="9144000" cy="762000"/>
          </a:xfrm>
        </p:spPr>
        <p:txBody>
          <a:bodyPr anchor="t"/>
          <a:lstStyle/>
          <a:p>
            <a:pPr eaLnBrk="1" hangingPunct="1"/>
            <a:r>
              <a:rPr lang="en-US" altLang="en-US" sz="3600" smtClean="0"/>
              <a:t>Special Thanks To:</a:t>
            </a:r>
          </a:p>
        </p:txBody>
      </p:sp>
      <p:sp>
        <p:nvSpPr>
          <p:cNvPr id="108547" name="Content Placeholder 2"/>
          <p:cNvSpPr>
            <a:spLocks noGrp="1"/>
          </p:cNvSpPr>
          <p:nvPr>
            <p:ph idx="1"/>
          </p:nvPr>
        </p:nvSpPr>
        <p:spPr>
          <a:xfrm>
            <a:off x="228600" y="1066800"/>
            <a:ext cx="8915400" cy="5257800"/>
          </a:xfrm>
          <a:solidFill>
            <a:schemeClr val="bg1"/>
          </a:solidFill>
        </p:spPr>
        <p:txBody>
          <a:bodyPr/>
          <a:lstStyle/>
          <a:p>
            <a:pPr eaLnBrk="1" hangingPunct="1">
              <a:spcBef>
                <a:spcPts val="1800"/>
              </a:spcBef>
            </a:pPr>
            <a:r>
              <a:rPr lang="en-US" altLang="en-US" sz="2600" b="1" smtClean="0"/>
              <a:t>Gabriella Gheorghe, MD</a:t>
            </a:r>
            <a:r>
              <a:rPr lang="en-US" altLang="en-US" sz="2600" smtClean="0"/>
              <a:t>, Department of Pathology, Medical College of Wisconsin for histology images </a:t>
            </a:r>
          </a:p>
          <a:p>
            <a:pPr eaLnBrk="1" hangingPunct="1">
              <a:spcBef>
                <a:spcPts val="1800"/>
              </a:spcBef>
            </a:pPr>
            <a:r>
              <a:rPr lang="en-US" altLang="en-US" sz="2600" b="1" smtClean="0"/>
              <a:t>Dinesh Rakheja, MBBS, MD</a:t>
            </a:r>
            <a:r>
              <a:rPr lang="en-US" altLang="en-US" sz="2600" smtClean="0"/>
              <a:t>, Department of Pathology, University of Texas, Southwestern Medical School for histology images </a:t>
            </a:r>
          </a:p>
          <a:p>
            <a:pPr eaLnBrk="1" hangingPunct="1">
              <a:spcBef>
                <a:spcPts val="1800"/>
              </a:spcBef>
            </a:pPr>
            <a:r>
              <a:rPr lang="en-US" altLang="en-US" sz="2600" b="1" smtClean="0"/>
              <a:t>David Hodgson, MD, MPH, FRCPC.  </a:t>
            </a:r>
            <a:r>
              <a:rPr lang="en-US" altLang="en-US" sz="2600" smtClean="0"/>
              <a:t>University of Toronto, for radiation field images</a:t>
            </a:r>
          </a:p>
          <a:p>
            <a:pPr>
              <a:spcBef>
                <a:spcPts val="1800"/>
              </a:spcBef>
            </a:pPr>
            <a:r>
              <a:rPr lang="en-US" altLang="en-US" sz="2600" b="1" smtClean="0"/>
              <a:t>Patrick Baggott</a:t>
            </a:r>
            <a:r>
              <a:rPr lang="en-US" altLang="en-US" sz="2600" smtClean="0"/>
              <a:t>, Sr. Manager, Publications, American Society of Hematology, for grantng permission to use images from the ASH Image bank  </a:t>
            </a:r>
            <a:r>
              <a:rPr lang="en-US" altLang="en-US" sz="2600" smtClean="0">
                <a:hlinkClick r:id="rId3"/>
              </a:rPr>
              <a:t>http://imagebank.hematology.org</a:t>
            </a:r>
            <a:endParaRPr lang="en-US" altLang="en-US" sz="2600" smtClean="0"/>
          </a:p>
          <a:p>
            <a:pPr>
              <a:spcBef>
                <a:spcPts val="1800"/>
              </a:spcBef>
            </a:pPr>
            <a:r>
              <a:rPr lang="en-US" altLang="en-US" sz="2600" b="1" smtClean="0"/>
              <a:t>Hema Dave, MD:  </a:t>
            </a:r>
            <a:r>
              <a:rPr lang="en-US" altLang="en-US" sz="2600" smtClean="0"/>
              <a:t>provided review of content</a:t>
            </a:r>
          </a:p>
          <a:p>
            <a:pPr>
              <a:spcBef>
                <a:spcPts val="1800"/>
              </a:spcBef>
            </a:pPr>
            <a:endParaRPr lang="en-US" altLang="en-US" sz="2400" smtClean="0"/>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103</a:t>
            </a:fld>
            <a:endParaRPr lang="en-US" altLang="en-US"/>
          </a:p>
        </p:txBody>
      </p:sp>
    </p:spTree>
    <p:extLst>
      <p:ext uri="{BB962C8B-B14F-4D97-AF65-F5344CB8AC3E}">
        <p14:creationId xmlns:p14="http://schemas.microsoft.com/office/powerpoint/2010/main" val="21626660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0" y="14288"/>
            <a:ext cx="9144000" cy="762000"/>
          </a:xfrm>
        </p:spPr>
        <p:txBody>
          <a:bodyPr anchor="t"/>
          <a:lstStyle/>
          <a:p>
            <a:pPr eaLnBrk="1" hangingPunct="1"/>
            <a:r>
              <a:rPr lang="en-US" altLang="en-US" sz="3600" b="1" smtClean="0"/>
              <a:t>Image Attribution:  slides (image)</a:t>
            </a:r>
          </a:p>
        </p:txBody>
      </p:sp>
      <p:sp>
        <p:nvSpPr>
          <p:cNvPr id="109571" name="Content Placeholder 2"/>
          <p:cNvSpPr>
            <a:spLocks noGrp="1"/>
          </p:cNvSpPr>
          <p:nvPr>
            <p:ph idx="1"/>
          </p:nvPr>
        </p:nvSpPr>
        <p:spPr>
          <a:xfrm>
            <a:off x="381000" y="1066800"/>
            <a:ext cx="8610600" cy="5257800"/>
          </a:xfrm>
          <a:solidFill>
            <a:schemeClr val="bg1"/>
          </a:solidFill>
        </p:spPr>
        <p:txBody>
          <a:bodyPr/>
          <a:lstStyle/>
          <a:p>
            <a:pPr eaLnBrk="1" hangingPunct="1">
              <a:spcBef>
                <a:spcPts val="1800"/>
              </a:spcBef>
            </a:pPr>
            <a:r>
              <a:rPr lang="en-US" altLang="en-US" b="1" smtClean="0"/>
              <a:t>Gabriella Gheorghe, MD:  </a:t>
            </a:r>
            <a:r>
              <a:rPr lang="en-US" altLang="en-US" smtClean="0"/>
              <a:t>slides 19, 21, 22, 26, 28, 29, 58 (1-3), 59, 60, 61, 64, 65, 68, 69, 72, 98</a:t>
            </a:r>
          </a:p>
          <a:p>
            <a:pPr eaLnBrk="1" hangingPunct="1">
              <a:spcBef>
                <a:spcPts val="1800"/>
              </a:spcBef>
            </a:pPr>
            <a:r>
              <a:rPr lang="en-US" altLang="en-US" b="1" smtClean="0"/>
              <a:t>Dinesh Rakheja, MBBS, MD: </a:t>
            </a:r>
            <a:r>
              <a:rPr lang="en-US" altLang="en-US" smtClean="0"/>
              <a:t>slides 23, 58 (4), 71</a:t>
            </a:r>
          </a:p>
          <a:p>
            <a:pPr eaLnBrk="1" hangingPunct="1">
              <a:spcBef>
                <a:spcPts val="1800"/>
              </a:spcBef>
            </a:pPr>
            <a:r>
              <a:rPr lang="en-US" altLang="en-US" b="1" smtClean="0"/>
              <a:t>David Hodgson, MD, MPH, FRCPC. </a:t>
            </a:r>
            <a:r>
              <a:rPr lang="en-US" altLang="en-US" smtClean="0"/>
              <a:t>slide 46</a:t>
            </a:r>
          </a:p>
          <a:p>
            <a:pPr>
              <a:spcBef>
                <a:spcPts val="1800"/>
              </a:spcBef>
            </a:pPr>
            <a:r>
              <a:rPr lang="en-US" altLang="en-US" b="1" smtClean="0"/>
              <a:t>ASH Image Bank:  </a:t>
            </a:r>
            <a:r>
              <a:rPr lang="en-US" altLang="en-US" smtClean="0"/>
              <a:t>slides 17(2-4), 20, 67</a:t>
            </a:r>
            <a:r>
              <a:rPr lang="en-US" altLang="en-US" b="1" smtClean="0"/>
              <a:t> </a:t>
            </a:r>
          </a:p>
          <a:p>
            <a:pPr>
              <a:spcBef>
                <a:spcPts val="1800"/>
              </a:spcBef>
              <a:buFont typeface="Arial" panose="020B0604020202020204" pitchFamily="34" charset="0"/>
              <a:buNone/>
            </a:pPr>
            <a:r>
              <a:rPr lang="en-US" altLang="en-US" b="1" smtClean="0"/>
              <a:t>		</a:t>
            </a:r>
            <a:r>
              <a:rPr lang="en-US" altLang="en-US" smtClean="0">
                <a:hlinkClick r:id="rId3"/>
              </a:rPr>
              <a:t>http://imagebank.hematology.org</a:t>
            </a:r>
            <a:endParaRPr lang="en-US" altLang="en-US" smtClean="0"/>
          </a:p>
          <a:p>
            <a:pPr>
              <a:spcBef>
                <a:spcPts val="1800"/>
              </a:spcBef>
              <a:buFont typeface="Arial" panose="020B0604020202020204" pitchFamily="34" charset="0"/>
              <a:buNone/>
            </a:pPr>
            <a:endParaRPr lang="en-US" altLang="en-US" smtClean="0"/>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104</a:t>
            </a:fld>
            <a:endParaRPr lang="en-US" altLang="en-US"/>
          </a:p>
        </p:txBody>
      </p:sp>
    </p:spTree>
    <p:extLst>
      <p:ext uri="{BB962C8B-B14F-4D97-AF65-F5344CB8AC3E}">
        <p14:creationId xmlns:p14="http://schemas.microsoft.com/office/powerpoint/2010/main" val="17794291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SC13-70, 20x.jpg"/>
          <p:cNvPicPr>
            <a:picLocks noChangeAspect="1"/>
          </p:cNvPicPr>
          <p:nvPr/>
        </p:nvPicPr>
        <p:blipFill>
          <a:blip r:embed="rId3">
            <a:extLst>
              <a:ext uri="{28A0092B-C50C-407E-A947-70E740481C1C}">
                <a14:useLocalDpi xmlns:a14="http://schemas.microsoft.com/office/drawing/2010/main" val="0"/>
              </a:ext>
            </a:extLst>
          </a:blip>
          <a:srcRect t="-145"/>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18"/>
          <p:cNvSpPr>
            <a:spLocks noChangeArrowheads="1"/>
          </p:cNvSpPr>
          <p:nvPr/>
        </p:nvSpPr>
        <p:spPr bwMode="auto">
          <a:xfrm>
            <a:off x="5181600" y="5181600"/>
            <a:ext cx="261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a:t>
            </a:r>
          </a:p>
          <a:p>
            <a:pPr eaLnBrk="1" hangingPunct="1">
              <a:spcBef>
                <a:spcPct val="0"/>
              </a:spcBef>
              <a:buFontTx/>
              <a:buNone/>
            </a:pPr>
            <a:r>
              <a:rPr lang="en-US" altLang="en-US" sz="1800"/>
              <a:t>,</a:t>
            </a:r>
          </a:p>
        </p:txBody>
      </p:sp>
      <p:sp>
        <p:nvSpPr>
          <p:cNvPr id="110596" name="Rectangle 13"/>
          <p:cNvSpPr>
            <a:spLocks noChangeArrowheads="1"/>
          </p:cNvSpPr>
          <p:nvPr/>
        </p:nvSpPr>
        <p:spPr bwMode="auto">
          <a:xfrm>
            <a:off x="0" y="0"/>
            <a:ext cx="2209800" cy="685800"/>
          </a:xfrm>
          <a:prstGeom prst="rect">
            <a:avLst/>
          </a:prstGeom>
          <a:solidFill>
            <a:schemeClr val="bg1">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a:latin typeface="Arial Narrow" panose="020B0606020202030204" pitchFamily="34" charset="0"/>
              </a:rPr>
              <a:t>Questions?</a:t>
            </a:r>
          </a:p>
        </p:txBody>
      </p:sp>
    </p:spTree>
    <p:extLst>
      <p:ext uri="{BB962C8B-B14F-4D97-AF65-F5344CB8AC3E}">
        <p14:creationId xmlns:p14="http://schemas.microsoft.com/office/powerpoint/2010/main" val="235324916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25" y="3175"/>
            <a:ext cx="9121775" cy="6370638"/>
          </a:xfrm>
          <a:prstGeom prst="rect">
            <a:avLst/>
          </a:prstGeom>
        </p:spPr>
        <p:txBody>
          <a:bodyPr>
            <a:spAutoFit/>
          </a:bodyPr>
          <a:lstStyle/>
          <a:p>
            <a:pPr eaLnBrk="1" hangingPunct="1">
              <a:lnSpc>
                <a:spcPct val="115000"/>
              </a:lnSpc>
              <a:spcBef>
                <a:spcPts val="0"/>
              </a:spcBef>
              <a:spcAft>
                <a:spcPts val="1000"/>
              </a:spcAft>
              <a:defRPr/>
            </a:pPr>
            <a:r>
              <a:rPr lang="en-US" sz="1600" b="1" dirty="0">
                <a:latin typeface="Calibri"/>
                <a:ea typeface="Calibri"/>
                <a:cs typeface="Times New Roman"/>
              </a:rPr>
              <a:t>Lymphomas</a:t>
            </a:r>
            <a:endParaRPr lang="en-US" sz="1600" dirty="0">
              <a:latin typeface="Calibri"/>
              <a:ea typeface="Calibri"/>
              <a:cs typeface="Times New Roman"/>
            </a:endParaRPr>
          </a:p>
          <a:p>
            <a:pPr eaLnBrk="1" hangingPunct="1">
              <a:lnSpc>
                <a:spcPct val="115000"/>
              </a:lnSpc>
              <a:spcBef>
                <a:spcPts val="0"/>
              </a:spcBef>
              <a:spcAft>
                <a:spcPts val="1000"/>
              </a:spcAft>
              <a:defRPr/>
            </a:pPr>
            <a:r>
              <a:rPr lang="en-US" sz="1600" b="1" dirty="0">
                <a:latin typeface="Calibri"/>
                <a:ea typeface="Calibri"/>
                <a:cs typeface="Times New Roman"/>
              </a:rPr>
              <a:t>1. Hodgkin disease</a:t>
            </a:r>
            <a:endParaRPr lang="en-US" sz="1600" dirty="0">
              <a:latin typeface="Calibri"/>
              <a:ea typeface="Calibri"/>
              <a:cs typeface="Times New Roman"/>
            </a:endParaRPr>
          </a:p>
          <a:p>
            <a:pPr eaLnBrk="1" hangingPunct="1">
              <a:lnSpc>
                <a:spcPct val="115000"/>
              </a:lnSpc>
              <a:spcBef>
                <a:spcPts val="0"/>
              </a:spcBef>
              <a:spcAft>
                <a:spcPts val="1000"/>
              </a:spcAft>
              <a:defRPr/>
            </a:pPr>
            <a:r>
              <a:rPr lang="en-US" sz="1600" dirty="0">
                <a:latin typeface="Calibri"/>
                <a:ea typeface="Calibri"/>
                <a:cs typeface="Times New Roman"/>
              </a:rPr>
              <a:t>a. Epidemiology/predisposing factors/genetics</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epidemiologic features of Hodgkin disease in children (Slides 11,12)</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Recognize that Hodgkin disease may occur in families (Slide 13)</a:t>
            </a:r>
          </a:p>
          <a:p>
            <a:pPr eaLnBrk="1" hangingPunct="1">
              <a:lnSpc>
                <a:spcPct val="115000"/>
              </a:lnSpc>
              <a:spcBef>
                <a:spcPts val="0"/>
              </a:spcBef>
              <a:spcAft>
                <a:spcPts val="1000"/>
              </a:spcAft>
              <a:defRPr/>
            </a:pPr>
            <a:r>
              <a:rPr lang="en-US" sz="1600" dirty="0">
                <a:latin typeface="Calibri"/>
                <a:ea typeface="Calibri"/>
                <a:cs typeface="Times New Roman"/>
              </a:rPr>
              <a:t>b. Pathology</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the pathologic subtypes of Hodgkin disease (Slides 4, 18-28)</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biologic characteristics of the Reed-Sternberg cell (Slide 26, 29, 31)</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incidence of each of the pathologic subtypes of Hodgkin disease in children (Slides 18)</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Recognize the morphologic and </a:t>
            </a:r>
            <a:r>
              <a:rPr lang="en-US" sz="1600" dirty="0" err="1">
                <a:latin typeface="Calibri"/>
                <a:ea typeface="Calibri"/>
                <a:cs typeface="Times New Roman"/>
              </a:rPr>
              <a:t>immunophenotypic</a:t>
            </a:r>
            <a:r>
              <a:rPr lang="en-US" sz="1600" dirty="0">
                <a:latin typeface="Calibri"/>
                <a:ea typeface="Calibri"/>
                <a:cs typeface="Times New Roman"/>
              </a:rPr>
              <a:t> characteristics of Reed-Sternberg cells and of Reed-Sternberg cell variants (Slides 17, 26)</a:t>
            </a:r>
          </a:p>
          <a:p>
            <a:pPr eaLnBrk="1" hangingPunct="1">
              <a:lnSpc>
                <a:spcPct val="115000"/>
              </a:lnSpc>
              <a:spcBef>
                <a:spcPts val="0"/>
              </a:spcBef>
              <a:spcAft>
                <a:spcPts val="1000"/>
              </a:spcAft>
              <a:defRPr/>
            </a:pPr>
            <a:r>
              <a:rPr lang="en-US" sz="1600" dirty="0">
                <a:latin typeface="Calibri"/>
                <a:ea typeface="Calibri"/>
                <a:cs typeface="Times New Roman"/>
              </a:rPr>
              <a:t>c. Clinical presentation</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the presentation and pattern of spread of Hodgkin disease by anatomic site (Slides 30, 35)</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differential diagnosis of acute lymphadenopathy and chronic lymphadenopathy simulating malignant lymphoma (Slide 38)</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impaired cellular immunity in a patient with Hodgkin disease (Slides 14, 15)</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most common clinical presentation of Hodgkin disease in children (Slides 30, 35)</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Know the laboratory abnormalities that may be seen in children with Hodgkin disease at the time of diagnosis (Slide 35)</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106</a:t>
            </a:fld>
            <a:endParaRPr lang="en-US" altLang="en-US"/>
          </a:p>
        </p:txBody>
      </p:sp>
    </p:spTree>
    <p:extLst>
      <p:ext uri="{BB962C8B-B14F-4D97-AF65-F5344CB8AC3E}">
        <p14:creationId xmlns:p14="http://schemas.microsoft.com/office/powerpoint/2010/main" val="5102928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25" y="3175"/>
            <a:ext cx="9121775" cy="5675313"/>
          </a:xfrm>
          <a:prstGeom prst="rect">
            <a:avLst/>
          </a:prstGeom>
        </p:spPr>
        <p:txBody>
          <a:bodyPr>
            <a:spAutoFit/>
          </a:bodyPr>
          <a:lstStyle/>
          <a:p>
            <a:pPr eaLnBrk="1" hangingPunct="1">
              <a:lnSpc>
                <a:spcPct val="115000"/>
              </a:lnSpc>
              <a:spcBef>
                <a:spcPts val="0"/>
              </a:spcBef>
              <a:spcAft>
                <a:spcPts val="1000"/>
              </a:spcAft>
              <a:defRPr/>
            </a:pPr>
            <a:r>
              <a:rPr lang="en-US" sz="1600" b="1" dirty="0">
                <a:latin typeface="Calibri"/>
                <a:ea typeface="Calibri"/>
                <a:cs typeface="Times New Roman"/>
              </a:rPr>
              <a:t>Hodgkin disease (continued)</a:t>
            </a:r>
            <a:endParaRPr lang="en-US" sz="1600" dirty="0">
              <a:latin typeface="Calibri"/>
              <a:ea typeface="Calibri"/>
              <a:cs typeface="Times New Roman"/>
            </a:endParaRPr>
          </a:p>
          <a:p>
            <a:pPr eaLnBrk="1" hangingPunct="1">
              <a:lnSpc>
                <a:spcPct val="115000"/>
              </a:lnSpc>
              <a:spcBef>
                <a:spcPts val="0"/>
              </a:spcBef>
              <a:spcAft>
                <a:spcPts val="1000"/>
              </a:spcAft>
              <a:defRPr/>
            </a:pPr>
            <a:r>
              <a:rPr lang="en-US" sz="1600" dirty="0">
                <a:latin typeface="Calibri"/>
                <a:ea typeface="Calibri"/>
                <a:cs typeface="Times New Roman"/>
              </a:rPr>
              <a:t>d. Diagnosis and staging</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Utilize imaging modalities appropriately to determine the extent of primary disease and metastatic spread of Hodgkin disease (Slides 39-42)</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criteria for Ann Arbor staging in patients with Hodgkin disease (Slides 44, 98)</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Risk stratification (Slides 45, 48)</a:t>
            </a:r>
          </a:p>
          <a:p>
            <a:pPr eaLnBrk="1" hangingPunct="1">
              <a:lnSpc>
                <a:spcPct val="115000"/>
              </a:lnSpc>
              <a:spcBef>
                <a:spcPts val="0"/>
              </a:spcBef>
              <a:spcAft>
                <a:spcPts val="1000"/>
              </a:spcAft>
              <a:defRPr/>
            </a:pPr>
            <a:r>
              <a:rPr lang="en-US" sz="1600" dirty="0">
                <a:latin typeface="Calibri"/>
                <a:ea typeface="Calibri"/>
                <a:cs typeface="Times New Roman"/>
              </a:rPr>
              <a:t>e. Treatment </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role of radiation therapy in the treatment of Hodgkin disease in children and adolescents (Slides 49-51)</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role of chemotherapy in the treatment of Hodgkin disease in children and adolescents (Slide 49)</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Be able to monitor appropriately the response to treatment of Hodgkin disease (Slide 42)</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Plan the treatment of a relapse in a patient with Hodgkin disease (Slides 54-57)</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Know the principles of treatment for different stages of Hodgkin disease (Slide 49)</a:t>
            </a:r>
          </a:p>
          <a:p>
            <a:pPr eaLnBrk="1" hangingPunct="1">
              <a:lnSpc>
                <a:spcPct val="115000"/>
              </a:lnSpc>
              <a:spcBef>
                <a:spcPts val="0"/>
              </a:spcBef>
              <a:spcAft>
                <a:spcPts val="1000"/>
              </a:spcAft>
              <a:defRPr/>
            </a:pPr>
            <a:r>
              <a:rPr lang="en-US" sz="1600" dirty="0">
                <a:latin typeface="Calibri"/>
                <a:ea typeface="Calibri"/>
                <a:cs typeface="Times New Roman"/>
              </a:rPr>
              <a:t>f. Prognosis</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Know the prognostic features of Hodgkin disease. Know the prognosis of Hodgkin disease according to such variables as stage and histology (Slides 45-48)</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107</a:t>
            </a:fld>
            <a:endParaRPr lang="en-US" altLang="en-US"/>
          </a:p>
        </p:txBody>
      </p:sp>
    </p:spTree>
    <p:extLst>
      <p:ext uri="{BB962C8B-B14F-4D97-AF65-F5344CB8AC3E}">
        <p14:creationId xmlns:p14="http://schemas.microsoft.com/office/powerpoint/2010/main" val="15878991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25" y="3175"/>
            <a:ext cx="9121775" cy="4157663"/>
          </a:xfrm>
          <a:prstGeom prst="rect">
            <a:avLst/>
          </a:prstGeom>
        </p:spPr>
        <p:txBody>
          <a:bodyPr>
            <a:spAutoFit/>
          </a:bodyPr>
          <a:lstStyle/>
          <a:p>
            <a:pPr eaLnBrk="1" hangingPunct="1">
              <a:lnSpc>
                <a:spcPct val="115000"/>
              </a:lnSpc>
              <a:spcBef>
                <a:spcPts val="0"/>
              </a:spcBef>
              <a:spcAft>
                <a:spcPts val="1000"/>
              </a:spcAft>
              <a:defRPr/>
            </a:pPr>
            <a:r>
              <a:rPr lang="en-US" sz="1600" b="1" dirty="0">
                <a:latin typeface="Calibri"/>
                <a:ea typeface="Calibri"/>
                <a:cs typeface="Times New Roman"/>
              </a:rPr>
              <a:t>Hodgkin disease (continued)</a:t>
            </a:r>
            <a:endParaRPr lang="en-US" sz="1600" dirty="0">
              <a:latin typeface="Calibri"/>
              <a:ea typeface="Calibri"/>
              <a:cs typeface="Times New Roman"/>
            </a:endParaRPr>
          </a:p>
          <a:p>
            <a:pPr eaLnBrk="1" hangingPunct="1">
              <a:lnSpc>
                <a:spcPct val="115000"/>
              </a:lnSpc>
              <a:spcBef>
                <a:spcPts val="0"/>
              </a:spcBef>
              <a:spcAft>
                <a:spcPts val="1000"/>
              </a:spcAft>
              <a:defRPr/>
            </a:pPr>
            <a:endParaRPr lang="en-US" sz="1600" dirty="0">
              <a:latin typeface="Calibri"/>
              <a:ea typeface="Calibri"/>
              <a:cs typeface="Times New Roman"/>
            </a:endParaRPr>
          </a:p>
          <a:p>
            <a:pPr eaLnBrk="1" hangingPunct="1">
              <a:lnSpc>
                <a:spcPct val="115000"/>
              </a:lnSpc>
              <a:spcBef>
                <a:spcPts val="0"/>
              </a:spcBef>
              <a:spcAft>
                <a:spcPts val="1000"/>
              </a:spcAft>
              <a:defRPr/>
            </a:pPr>
            <a:r>
              <a:rPr lang="en-US" sz="1600" dirty="0">
                <a:latin typeface="Calibri"/>
                <a:ea typeface="Calibri"/>
                <a:cs typeface="Times New Roman"/>
              </a:rPr>
              <a:t>g. Complications/late effects</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Evaluate and manage a febrile patient with Hodgkin disease who has previously undergone splenectomy </a:t>
            </a:r>
            <a:r>
              <a:rPr lang="en-US" sz="1600" i="1" dirty="0">
                <a:latin typeface="Calibri"/>
                <a:ea typeface="Calibri"/>
                <a:cs typeface="Times New Roman"/>
              </a:rPr>
              <a:t>(</a:t>
            </a:r>
            <a:r>
              <a:rPr lang="en-US" sz="1600" b="1" i="1" dirty="0">
                <a:latin typeface="Calibri"/>
                <a:ea typeface="Calibri"/>
                <a:cs typeface="Times New Roman"/>
              </a:rPr>
              <a:t>No Slide:  </a:t>
            </a:r>
            <a:r>
              <a:rPr lang="en-US" sz="1600" i="1" dirty="0">
                <a:latin typeface="Calibri"/>
                <a:ea typeface="Calibri"/>
                <a:cs typeface="Times New Roman"/>
              </a:rPr>
              <a:t>we no longer perform splenectomy for staging.  Draw blood cultures and immediately give empiric therapy to cover pneumococcus, </a:t>
            </a:r>
            <a:r>
              <a:rPr lang="en-US" sz="1600" i="1" dirty="0" err="1">
                <a:latin typeface="Calibri"/>
                <a:ea typeface="Calibri"/>
                <a:cs typeface="Times New Roman"/>
              </a:rPr>
              <a:t>meningococcus</a:t>
            </a:r>
            <a:r>
              <a:rPr lang="en-US" sz="1600" i="1" dirty="0">
                <a:latin typeface="Calibri"/>
                <a:ea typeface="Calibri"/>
                <a:cs typeface="Times New Roman"/>
              </a:rPr>
              <a:t>, </a:t>
            </a:r>
            <a:r>
              <a:rPr lang="en-US" sz="1600" i="1" dirty="0" err="1">
                <a:latin typeface="Calibri"/>
                <a:ea typeface="Calibri"/>
                <a:cs typeface="Times New Roman"/>
              </a:rPr>
              <a:t>hemophilus</a:t>
            </a:r>
            <a:r>
              <a:rPr lang="en-US" sz="1600" i="1" dirty="0">
                <a:latin typeface="Calibri"/>
                <a:ea typeface="Calibri"/>
                <a:cs typeface="Times New Roman"/>
              </a:rPr>
              <a:t> influenza type B.)</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the radiologic, clinical, and laboratory manifestations of recurrent Hodgkin disease (</a:t>
            </a:r>
            <a:r>
              <a:rPr lang="en-US" sz="1600" i="1" dirty="0">
                <a:latin typeface="Calibri"/>
                <a:ea typeface="Calibri"/>
                <a:cs typeface="Times New Roman"/>
              </a:rPr>
              <a:t>Findings are the same at relapse as at initial diagnosis</a:t>
            </a:r>
            <a:r>
              <a:rPr lang="en-US" sz="1600" dirty="0">
                <a:latin typeface="Calibri"/>
                <a:ea typeface="Calibri"/>
                <a:cs typeface="Times New Roman"/>
              </a:rPr>
              <a:t>.  Slides 30, 35)</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complications and late effects of treatment for Hodgkin disease (Slides 52, 53)</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the significance of persistent abnormalities revealed by computed tomography after therapy for Hodgkin disease (Slides 42)</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Know the increased risk for and kinds of second malignant neoplasms that are most likely after treatment for Hodgkin disease (Slide 53)</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108</a:t>
            </a:fld>
            <a:endParaRPr lang="en-US" altLang="en-US"/>
          </a:p>
        </p:txBody>
      </p:sp>
    </p:spTree>
    <p:extLst>
      <p:ext uri="{BB962C8B-B14F-4D97-AF65-F5344CB8AC3E}">
        <p14:creationId xmlns:p14="http://schemas.microsoft.com/office/powerpoint/2010/main" val="5250779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763"/>
            <a:ext cx="9144000" cy="6834187"/>
          </a:xfrm>
          <a:prstGeom prst="rect">
            <a:avLst/>
          </a:prstGeom>
          <a:solidFill>
            <a:schemeClr val="bg1"/>
          </a:solidFill>
        </p:spPr>
        <p:txBody>
          <a:bodyPr>
            <a:spAutoFit/>
          </a:bodyPr>
          <a:lstStyle/>
          <a:p>
            <a:pPr eaLnBrk="1" hangingPunct="1">
              <a:lnSpc>
                <a:spcPct val="115000"/>
              </a:lnSpc>
              <a:spcBef>
                <a:spcPts val="0"/>
              </a:spcBef>
              <a:spcAft>
                <a:spcPts val="1000"/>
              </a:spcAft>
              <a:defRPr/>
            </a:pPr>
            <a:r>
              <a:rPr lang="en-US" sz="1600" b="1" dirty="0">
                <a:latin typeface="Calibri"/>
                <a:ea typeface="Calibri"/>
                <a:cs typeface="Times New Roman"/>
              </a:rPr>
              <a:t>2. non-Hodgkin lymphoma (NHL)</a:t>
            </a:r>
          </a:p>
          <a:p>
            <a:pPr eaLnBrk="1" hangingPunct="1">
              <a:lnSpc>
                <a:spcPct val="115000"/>
              </a:lnSpc>
              <a:spcBef>
                <a:spcPts val="0"/>
              </a:spcBef>
              <a:spcAft>
                <a:spcPts val="1000"/>
              </a:spcAft>
              <a:defRPr/>
            </a:pPr>
            <a:r>
              <a:rPr lang="en-US" sz="1600" dirty="0">
                <a:latin typeface="Calibri"/>
                <a:ea typeface="Calibri"/>
                <a:cs typeface="Times New Roman"/>
              </a:rPr>
              <a:t>a. Epidemiology/predisposing factors/genetics</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association of EBV and HIV with NHL (Slides 61, 66, 67)</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cytogenetic &amp; molecular genetic abnormalities associated with NHL (Slides 66, 70, 74, 77, 99)</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chromosomal alterations associated with Burkitt lymphoma (Slides 66, 99, 67)</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gene rearrangement patterns which distinguish monoclonal and polyclonal </a:t>
            </a:r>
            <a:r>
              <a:rPr lang="en-US" sz="1600" dirty="0" err="1">
                <a:latin typeface="Calibri"/>
                <a:ea typeface="Calibri"/>
                <a:cs typeface="Times New Roman"/>
              </a:rPr>
              <a:t>lymphoproliferative</a:t>
            </a:r>
            <a:r>
              <a:rPr lang="en-US" sz="1600" dirty="0">
                <a:latin typeface="Calibri"/>
                <a:ea typeface="Calibri"/>
                <a:cs typeface="Times New Roman"/>
              </a:rPr>
              <a:t> processes</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Understand the relationship of oncogenes to structural genes in chromosome t(8:14) (Slides 66, 67)</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the clinical and epidemiologic characteristics that distinguish "endemic" from "sporadic" Burkitt lymphoma (Slide 67)</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Know that the inherited and acquired immunodeficiency states predispose to the NHL (Slide 61)</a:t>
            </a:r>
          </a:p>
          <a:p>
            <a:pPr eaLnBrk="1" hangingPunct="1">
              <a:lnSpc>
                <a:spcPct val="115000"/>
              </a:lnSpc>
              <a:spcBef>
                <a:spcPts val="0"/>
              </a:spcBef>
              <a:spcAft>
                <a:spcPts val="1000"/>
              </a:spcAft>
              <a:defRPr/>
            </a:pPr>
            <a:r>
              <a:rPr lang="en-US" sz="1600" dirty="0">
                <a:latin typeface="Calibri"/>
                <a:ea typeface="Calibri"/>
                <a:cs typeface="Times New Roman"/>
              </a:rPr>
              <a:t>b. Histopathology and immunophenotype</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the pathologic subtypes of NHL in children and adolescents (Slides 58, 59, 62, 99)</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the pathologic subtypes of NHL relative to primary site and pattern of spread (Slide 78)</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characteristic immunophenotype of Burkitt and Burkitt-like lymphomas (Slides 66, 70)</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relative importance of heavy and light chain immunoglobulin expression in the diagnosis of Burkitt or Burkitt-like lymphomas (Slide 66)</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characteristic immunophenotype of T-cell lymphoblastic NHL (Slide 74)</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that </a:t>
            </a:r>
            <a:r>
              <a:rPr lang="en-US" sz="1600" dirty="0" err="1">
                <a:latin typeface="Calibri"/>
                <a:ea typeface="Calibri"/>
                <a:cs typeface="Times New Roman"/>
              </a:rPr>
              <a:t>immunophenotypically</a:t>
            </a:r>
            <a:r>
              <a:rPr lang="en-US" sz="1600" dirty="0">
                <a:latin typeface="Calibri"/>
                <a:ea typeface="Calibri"/>
                <a:cs typeface="Times New Roman"/>
              </a:rPr>
              <a:t>, Burkitt and Burkitt-like lymphomas are identical to </a:t>
            </a:r>
            <a:r>
              <a:rPr lang="en-US" sz="1600" b="1" u="sng" dirty="0">
                <a:latin typeface="Calibri"/>
                <a:ea typeface="Calibri"/>
                <a:cs typeface="Times New Roman"/>
              </a:rPr>
              <a:t>MATURE</a:t>
            </a:r>
            <a:r>
              <a:rPr lang="en-US" sz="1600" dirty="0">
                <a:latin typeface="Calibri"/>
                <a:ea typeface="Calibri"/>
                <a:cs typeface="Times New Roman"/>
              </a:rPr>
              <a:t> B-cell ALL  (not b lymphoblastic leukemia), and T-cell lymphoblastic lymphomas are identical to T-cell ALL (Slides 66, 74, 99)</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Know the variety of </a:t>
            </a:r>
            <a:r>
              <a:rPr lang="en-US" sz="1600" dirty="0" err="1">
                <a:latin typeface="Calibri"/>
                <a:ea typeface="Calibri"/>
                <a:cs typeface="Times New Roman"/>
              </a:rPr>
              <a:t>immunophenotypes</a:t>
            </a:r>
            <a:r>
              <a:rPr lang="en-US" sz="1600" dirty="0">
                <a:latin typeface="Calibri"/>
                <a:ea typeface="Calibri"/>
                <a:cs typeface="Times New Roman"/>
              </a:rPr>
              <a:t> in large cell lymphomas in children (Slide 70)</a:t>
            </a:r>
          </a:p>
        </p:txBody>
      </p:sp>
    </p:spTree>
    <p:extLst>
      <p:ext uri="{BB962C8B-B14F-4D97-AF65-F5344CB8AC3E}">
        <p14:creationId xmlns:p14="http://schemas.microsoft.com/office/powerpoint/2010/main" val="640001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762000"/>
          </a:xfrm>
        </p:spPr>
        <p:txBody>
          <a:bodyPr anchor="t"/>
          <a:lstStyle/>
          <a:p>
            <a:pPr eaLnBrk="1" hangingPunct="1"/>
            <a:r>
              <a:rPr lang="en-US" altLang="en-US" sz="4000" smtClean="0">
                <a:latin typeface="Arial" panose="020B0604020202020204" pitchFamily="34" charset="0"/>
                <a:cs typeface="Arial" panose="020B0604020202020204" pitchFamily="34" charset="0"/>
              </a:rPr>
              <a:t>Most Common Pediatric Cancers</a:t>
            </a:r>
          </a:p>
        </p:txBody>
      </p:sp>
      <p:sp>
        <p:nvSpPr>
          <p:cNvPr id="12291" name="Rectangle 11"/>
          <p:cNvSpPr>
            <a:spLocks noChangeArrowheads="1"/>
          </p:cNvSpPr>
          <p:nvPr/>
        </p:nvSpPr>
        <p:spPr bwMode="auto">
          <a:xfrm>
            <a:off x="1371600" y="609600"/>
            <a:ext cx="737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4000">
              <a:latin typeface="Arial" panose="020B0604020202020204" pitchFamily="34" charset="0"/>
            </a:endParaRPr>
          </a:p>
        </p:txBody>
      </p:sp>
      <p:sp>
        <p:nvSpPr>
          <p:cNvPr id="18435" name="Rectangle 12"/>
          <p:cNvSpPr>
            <a:spLocks noGrp="1" noChangeArrowheads="1"/>
          </p:cNvSpPr>
          <p:nvPr>
            <p:ph type="body" idx="1"/>
          </p:nvPr>
        </p:nvSpPr>
        <p:spPr>
          <a:xfrm>
            <a:off x="381000" y="1498600"/>
            <a:ext cx="4953000" cy="3881438"/>
          </a:xfrm>
        </p:spPr>
        <p:txBody>
          <a:bodyPr/>
          <a:lstStyle/>
          <a:p>
            <a:pPr eaLnBrk="1" hangingPunct="1">
              <a:spcBef>
                <a:spcPts val="400"/>
              </a:spcBef>
              <a:defRPr/>
            </a:pPr>
            <a:r>
              <a:rPr lang="en-US" sz="2400" dirty="0">
                <a:latin typeface="Arial" panose="020B0604020202020204" pitchFamily="34" charset="0"/>
                <a:cs typeface="Arial" panose="020B0604020202020204" pitchFamily="34" charset="0"/>
              </a:rPr>
              <a:t>Leukemia 	          	</a:t>
            </a:r>
            <a:r>
              <a:rPr lang="en-US" sz="2400" dirty="0" smtClean="0">
                <a:latin typeface="Arial" panose="020B0604020202020204" pitchFamily="34" charset="0"/>
                <a:cs typeface="Arial" panose="020B0604020202020204" pitchFamily="34" charset="0"/>
              </a:rPr>
              <a:t>30% </a:t>
            </a:r>
            <a:endParaRPr lang="en-US" sz="2400" dirty="0">
              <a:latin typeface="Arial" panose="020B0604020202020204" pitchFamily="34" charset="0"/>
              <a:cs typeface="Arial" panose="020B0604020202020204" pitchFamily="34" charset="0"/>
            </a:endParaRPr>
          </a:p>
          <a:p>
            <a:pPr eaLnBrk="1" hangingPunct="1">
              <a:spcBef>
                <a:spcPts val="400"/>
              </a:spcBef>
              <a:defRPr/>
            </a:pPr>
            <a:r>
              <a:rPr lang="en-US" sz="2400" dirty="0">
                <a:latin typeface="Arial" panose="020B0604020202020204" pitchFamily="34" charset="0"/>
                <a:cs typeface="Arial" panose="020B0604020202020204" pitchFamily="34" charset="0"/>
              </a:rPr>
              <a:t>CNS 	    	</a:t>
            </a:r>
            <a:r>
              <a:rPr lang="en-US" sz="2400" dirty="0" smtClean="0">
                <a:latin typeface="Arial" panose="020B0604020202020204" pitchFamily="34" charset="0"/>
                <a:cs typeface="Arial" panose="020B0604020202020204" pitchFamily="34" charset="0"/>
              </a:rPr>
              <a:t>21</a:t>
            </a:r>
            <a:endParaRPr lang="en-US" sz="2400" dirty="0">
              <a:latin typeface="Arial" panose="020B0604020202020204" pitchFamily="34" charset="0"/>
              <a:cs typeface="Arial" panose="020B0604020202020204" pitchFamily="34" charset="0"/>
            </a:endParaRPr>
          </a:p>
          <a:p>
            <a:pPr eaLnBrk="1" hangingPunct="1">
              <a:spcBef>
                <a:spcPts val="400"/>
              </a:spcBef>
              <a:defRPr/>
            </a:pPr>
            <a:r>
              <a:rPr lang="en-US" sz="2400" dirty="0">
                <a:latin typeface="Arial" panose="020B0604020202020204" pitchFamily="34" charset="0"/>
                <a:cs typeface="Arial" panose="020B0604020202020204" pitchFamily="34" charset="0"/>
              </a:rPr>
              <a:t>Lymphoma 	</a:t>
            </a:r>
            <a:r>
              <a:rPr lang="en-US" sz="2400" dirty="0" smtClean="0">
                <a:latin typeface="Arial" panose="020B0604020202020204" pitchFamily="34" charset="0"/>
                <a:cs typeface="Arial" panose="020B0604020202020204" pitchFamily="34" charset="0"/>
              </a:rPr>
              <a:t>  9</a:t>
            </a:r>
            <a:endParaRPr lang="en-US" sz="2400" dirty="0">
              <a:latin typeface="Arial" panose="020B0604020202020204" pitchFamily="34" charset="0"/>
              <a:cs typeface="Arial" panose="020B0604020202020204" pitchFamily="34" charset="0"/>
            </a:endParaRPr>
          </a:p>
          <a:p>
            <a:pPr eaLnBrk="1" hangingPunct="1">
              <a:spcBef>
                <a:spcPts val="400"/>
              </a:spcBef>
              <a:defRPr/>
            </a:pPr>
            <a:r>
              <a:rPr lang="en-US" sz="2400" dirty="0">
                <a:latin typeface="Arial" panose="020B0604020202020204" pitchFamily="34" charset="0"/>
                <a:cs typeface="Arial" panose="020B0604020202020204" pitchFamily="34" charset="0"/>
              </a:rPr>
              <a:t>Neuroblastoma 	  </a:t>
            </a:r>
            <a:r>
              <a:rPr lang="en-US" sz="2400" dirty="0" smtClean="0">
                <a:latin typeface="Arial" panose="020B0604020202020204" pitchFamily="34" charset="0"/>
                <a:cs typeface="Arial" panose="020B0604020202020204" pitchFamily="34" charset="0"/>
              </a:rPr>
              <a:t>7</a:t>
            </a:r>
            <a:endParaRPr lang="en-US" sz="2400" dirty="0">
              <a:latin typeface="Arial" panose="020B0604020202020204" pitchFamily="34" charset="0"/>
              <a:cs typeface="Arial" panose="020B0604020202020204" pitchFamily="34" charset="0"/>
            </a:endParaRPr>
          </a:p>
          <a:p>
            <a:pPr eaLnBrk="1" hangingPunct="1">
              <a:spcBef>
                <a:spcPts val="400"/>
              </a:spcBef>
              <a:defRPr/>
            </a:pPr>
            <a:r>
              <a:rPr lang="en-US" sz="2400" dirty="0">
                <a:latin typeface="Arial" panose="020B0604020202020204" pitchFamily="34" charset="0"/>
                <a:cs typeface="Arial" panose="020B0604020202020204" pitchFamily="34" charset="0"/>
              </a:rPr>
              <a:t>Rhabdo/STS	  7</a:t>
            </a:r>
          </a:p>
          <a:p>
            <a:pPr eaLnBrk="1" hangingPunct="1">
              <a:spcBef>
                <a:spcPts val="400"/>
              </a:spcBef>
              <a:defRPr/>
            </a:pPr>
            <a:r>
              <a:rPr lang="en-US" sz="2400" dirty="0" smtClean="0">
                <a:latin typeface="Arial" panose="020B0604020202020204" pitchFamily="34" charset="0"/>
                <a:cs typeface="Arial" panose="020B0604020202020204" pitchFamily="34" charset="0"/>
              </a:rPr>
              <a:t>Wilms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p>
            <a:pPr eaLnBrk="1" hangingPunct="1">
              <a:spcBef>
                <a:spcPts val="400"/>
              </a:spcBef>
              <a:defRPr/>
            </a:pPr>
            <a:r>
              <a:rPr lang="en-US" sz="2400" dirty="0" smtClean="0">
                <a:latin typeface="Arial" panose="020B0604020202020204" pitchFamily="34" charset="0"/>
                <a:cs typeface="Arial" panose="020B0604020202020204" pitchFamily="34" charset="0"/>
              </a:rPr>
              <a:t>Osteo/Ewing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p>
            <a:pPr eaLnBrk="1" hangingPunct="1">
              <a:spcBef>
                <a:spcPts val="400"/>
              </a:spcBef>
              <a:defRPr/>
            </a:pPr>
            <a:r>
              <a:rPr lang="en-US" sz="2400" dirty="0" smtClean="0">
                <a:latin typeface="Arial" panose="020B0604020202020204" pitchFamily="34" charset="0"/>
                <a:cs typeface="Arial" panose="020B0604020202020204" pitchFamily="34" charset="0"/>
              </a:rPr>
              <a:t>Germ cell </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3.5</a:t>
            </a:r>
            <a:endParaRPr lang="en-US" sz="2400" dirty="0">
              <a:latin typeface="Arial" panose="020B0604020202020204" pitchFamily="34" charset="0"/>
              <a:cs typeface="Arial" panose="020B0604020202020204" pitchFamily="34" charset="0"/>
            </a:endParaRPr>
          </a:p>
          <a:p>
            <a:pPr eaLnBrk="1" hangingPunct="1">
              <a:spcBef>
                <a:spcPts val="400"/>
              </a:spcBef>
              <a:defRPr/>
            </a:pPr>
            <a:r>
              <a:rPr lang="en-US" sz="2400" dirty="0">
                <a:latin typeface="Arial" panose="020B0604020202020204" pitchFamily="34" charset="0"/>
                <a:cs typeface="Arial" panose="020B0604020202020204" pitchFamily="34" charset="0"/>
              </a:rPr>
              <a:t>Retinoblastoma 	  </a:t>
            </a: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p>
            <a:pPr eaLnBrk="1" hangingPunct="1">
              <a:spcBef>
                <a:spcPts val="400"/>
              </a:spcBef>
              <a:defRPr/>
            </a:pPr>
            <a:r>
              <a:rPr lang="en-US" sz="2400" dirty="0" smtClean="0">
                <a:latin typeface="Arial" panose="020B0604020202020204" pitchFamily="34" charset="0"/>
                <a:cs typeface="Arial" panose="020B0604020202020204" pitchFamily="34" charset="0"/>
              </a:rPr>
              <a:t>Hepatoblastoma</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1</a:t>
            </a:r>
          </a:p>
          <a:p>
            <a:pPr eaLnBrk="1" hangingPunct="1">
              <a:spcBef>
                <a:spcPts val="400"/>
              </a:spcBef>
              <a:defRPr/>
            </a:pPr>
            <a:r>
              <a:rPr lang="en-US" sz="2400" dirty="0" smtClean="0">
                <a:latin typeface="Arial" panose="020B0604020202020204" pitchFamily="34" charset="0"/>
                <a:cs typeface="Arial" panose="020B0604020202020204" pitchFamily="34" charset="0"/>
              </a:rPr>
              <a:t>Thyroid		  1</a:t>
            </a:r>
          </a:p>
          <a:p>
            <a:pPr eaLnBrk="1" hangingPunct="1">
              <a:spcBef>
                <a:spcPts val="400"/>
              </a:spcBef>
              <a:defRPr/>
            </a:pPr>
            <a:r>
              <a:rPr lang="en-US" sz="2400" dirty="0" smtClean="0">
                <a:latin typeface="Arial" panose="020B0604020202020204" pitchFamily="34" charset="0"/>
                <a:cs typeface="Arial" panose="020B0604020202020204" pitchFamily="34" charset="0"/>
              </a:rPr>
              <a:t>Melanoma		  1</a:t>
            </a:r>
            <a:endParaRPr lang="en-US" sz="2400" dirty="0">
              <a:latin typeface="Arial" panose="020B0604020202020204" pitchFamily="34" charset="0"/>
              <a:cs typeface="Arial" panose="020B0604020202020204" pitchFamily="34" charset="0"/>
            </a:endParaRPr>
          </a:p>
          <a:p>
            <a:pPr eaLnBrk="1" hangingPunct="1">
              <a:spcBef>
                <a:spcPts val="400"/>
              </a:spcBef>
              <a:buFont typeface="Arial" charset="0"/>
              <a:buChar char="•"/>
              <a:defRPr/>
            </a:pPr>
            <a:endParaRPr lang="en-US" sz="2400" dirty="0">
              <a:latin typeface="Arial" panose="020B0604020202020204" pitchFamily="34" charset="0"/>
              <a:cs typeface="Arial" panose="020B0604020202020204" pitchFamily="34" charset="0"/>
            </a:endParaRPr>
          </a:p>
          <a:p>
            <a:pPr eaLnBrk="1" hangingPunct="1">
              <a:spcBef>
                <a:spcPts val="400"/>
              </a:spcBef>
              <a:buFont typeface="Arial" charset="0"/>
              <a:buChar char="•"/>
              <a:defRPr/>
            </a:pPr>
            <a:endParaRPr lang="en-US" sz="2400" dirty="0">
              <a:latin typeface="Arial" panose="020B0604020202020204" pitchFamily="34" charset="0"/>
              <a:cs typeface="Arial" panose="020B0604020202020204" pitchFamily="34" charset="0"/>
            </a:endParaRPr>
          </a:p>
        </p:txBody>
      </p:sp>
      <p:sp>
        <p:nvSpPr>
          <p:cNvPr id="12293" name="Rectangle 13"/>
          <p:cNvSpPr>
            <a:spLocks noChangeArrowheads="1"/>
          </p:cNvSpPr>
          <p:nvPr/>
        </p:nvSpPr>
        <p:spPr bwMode="auto">
          <a:xfrm>
            <a:off x="4813300" y="1498600"/>
            <a:ext cx="48641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400"/>
              </a:spcBef>
            </a:pPr>
            <a:r>
              <a:rPr lang="en-US" altLang="en-US" sz="2400" dirty="0">
                <a:solidFill>
                  <a:srgbClr val="000000"/>
                </a:solidFill>
                <a:latin typeface="Arial" panose="020B0604020202020204" pitchFamily="34" charset="0"/>
              </a:rPr>
              <a:t>Lymphoma	24%</a:t>
            </a:r>
          </a:p>
          <a:p>
            <a:pPr eaLnBrk="1" hangingPunct="1">
              <a:spcBef>
                <a:spcPts val="400"/>
              </a:spcBef>
            </a:pPr>
            <a:r>
              <a:rPr lang="en-US" altLang="en-US" sz="2400" dirty="0">
                <a:solidFill>
                  <a:srgbClr val="000000"/>
                </a:solidFill>
                <a:latin typeface="Arial" panose="020B0604020202020204" pitchFamily="34" charset="0"/>
              </a:rPr>
              <a:t>Germ cell 		14</a:t>
            </a:r>
          </a:p>
          <a:p>
            <a:pPr eaLnBrk="1" hangingPunct="1">
              <a:spcBef>
                <a:spcPts val="400"/>
              </a:spcBef>
            </a:pPr>
            <a:r>
              <a:rPr lang="en-US" altLang="en-US" sz="2400" dirty="0">
                <a:solidFill>
                  <a:srgbClr val="000000"/>
                </a:solidFill>
                <a:latin typeface="Arial" panose="020B0604020202020204" pitchFamily="34" charset="0"/>
              </a:rPr>
              <a:t>Leukemia 		12</a:t>
            </a:r>
          </a:p>
          <a:p>
            <a:pPr eaLnBrk="1" hangingPunct="1">
              <a:spcBef>
                <a:spcPts val="400"/>
              </a:spcBef>
            </a:pPr>
            <a:r>
              <a:rPr lang="en-US" altLang="en-US" sz="2400" dirty="0">
                <a:solidFill>
                  <a:srgbClr val="000000"/>
                </a:solidFill>
                <a:latin typeface="Arial" panose="020B0604020202020204" pitchFamily="34" charset="0"/>
              </a:rPr>
              <a:t>CNS 		10</a:t>
            </a:r>
          </a:p>
          <a:p>
            <a:pPr eaLnBrk="1" hangingPunct="1">
              <a:spcBef>
                <a:spcPts val="400"/>
              </a:spcBef>
            </a:pPr>
            <a:r>
              <a:rPr lang="en-US" altLang="en-US" sz="2400" dirty="0">
                <a:solidFill>
                  <a:srgbClr val="000000"/>
                </a:solidFill>
                <a:latin typeface="Arial" panose="020B0604020202020204" pitchFamily="34" charset="0"/>
              </a:rPr>
              <a:t>Rhabdo/STS	  8</a:t>
            </a:r>
          </a:p>
          <a:p>
            <a:pPr eaLnBrk="1" hangingPunct="1">
              <a:spcBef>
                <a:spcPts val="400"/>
              </a:spcBef>
            </a:pPr>
            <a:r>
              <a:rPr lang="en-US" altLang="en-US" sz="2400" dirty="0">
                <a:solidFill>
                  <a:srgbClr val="000000"/>
                </a:solidFill>
                <a:latin typeface="Arial" panose="020B0604020202020204" pitchFamily="34" charset="0"/>
              </a:rPr>
              <a:t>Thyroid		  9</a:t>
            </a:r>
          </a:p>
          <a:p>
            <a:pPr eaLnBrk="1" hangingPunct="1">
              <a:spcBef>
                <a:spcPts val="400"/>
              </a:spcBef>
            </a:pPr>
            <a:r>
              <a:rPr lang="en-US" altLang="en-US" sz="2400" dirty="0">
                <a:solidFill>
                  <a:srgbClr val="000000"/>
                </a:solidFill>
                <a:latin typeface="Arial" panose="020B0604020202020204" pitchFamily="34" charset="0"/>
              </a:rPr>
              <a:t>Melanoma 	  7</a:t>
            </a:r>
          </a:p>
          <a:p>
            <a:pPr eaLnBrk="1" hangingPunct="1">
              <a:spcBef>
                <a:spcPts val="400"/>
              </a:spcBef>
            </a:pPr>
            <a:r>
              <a:rPr lang="en-US" altLang="en-US" sz="2400" dirty="0">
                <a:solidFill>
                  <a:srgbClr val="000000"/>
                </a:solidFill>
                <a:latin typeface="Arial" panose="020B0604020202020204" pitchFamily="34" charset="0"/>
              </a:rPr>
              <a:t>Osteo/Ewing          6</a:t>
            </a:r>
          </a:p>
          <a:p>
            <a:pPr eaLnBrk="1" hangingPunct="1">
              <a:spcBef>
                <a:spcPts val="400"/>
              </a:spcBef>
              <a:buClr>
                <a:srgbClr val="9E001E"/>
              </a:buClr>
              <a:buFont typeface="Wingdings" panose="05000000000000000000" pitchFamily="2" charset="2"/>
              <a:buChar char="§"/>
            </a:pPr>
            <a:endParaRPr lang="en-US" altLang="en-US" sz="2400" dirty="0">
              <a:latin typeface="Arial" panose="020B0604020202020204" pitchFamily="34" charset="0"/>
            </a:endParaRPr>
          </a:p>
          <a:p>
            <a:pPr eaLnBrk="1" hangingPunct="1">
              <a:spcBef>
                <a:spcPts val="400"/>
              </a:spcBef>
              <a:buFontTx/>
              <a:buChar char="•"/>
            </a:pPr>
            <a:endParaRPr lang="en-US" altLang="en-US" sz="2400" dirty="0">
              <a:latin typeface="Arial" panose="020B0604020202020204" pitchFamily="34" charset="0"/>
            </a:endParaRPr>
          </a:p>
        </p:txBody>
      </p:sp>
      <p:sp>
        <p:nvSpPr>
          <p:cNvPr id="12294" name="Rectangle 14"/>
          <p:cNvSpPr>
            <a:spLocks noChangeArrowheads="1"/>
          </p:cNvSpPr>
          <p:nvPr/>
        </p:nvSpPr>
        <p:spPr bwMode="auto">
          <a:xfrm>
            <a:off x="5846763" y="838200"/>
            <a:ext cx="2074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Age 15-19</a:t>
            </a:r>
          </a:p>
        </p:txBody>
      </p:sp>
      <p:sp>
        <p:nvSpPr>
          <p:cNvPr id="12295" name="Rectangle 15"/>
          <p:cNvSpPr>
            <a:spLocks noChangeArrowheads="1"/>
          </p:cNvSpPr>
          <p:nvPr/>
        </p:nvSpPr>
        <p:spPr bwMode="auto">
          <a:xfrm>
            <a:off x="1371600" y="838200"/>
            <a:ext cx="1846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Age 0-14</a:t>
            </a:r>
          </a:p>
        </p:txBody>
      </p:sp>
      <p:sp>
        <p:nvSpPr>
          <p:cNvPr id="12296" name="Rectangle 8"/>
          <p:cNvSpPr>
            <a:spLocks noChangeArrowheads="1"/>
          </p:cNvSpPr>
          <p:nvPr/>
        </p:nvSpPr>
        <p:spPr bwMode="auto">
          <a:xfrm>
            <a:off x="0" y="6607175"/>
            <a:ext cx="12378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solidFill>
                  <a:schemeClr val="bg1">
                    <a:lumMod val="50000"/>
                  </a:schemeClr>
                </a:solidFill>
                <a:latin typeface="+mn-lt"/>
              </a:rPr>
              <a:t>SEER, 1973-2010</a:t>
            </a:r>
          </a:p>
        </p:txBody>
      </p:sp>
      <p:sp>
        <p:nvSpPr>
          <p:cNvPr id="2" name="Rectangle 1"/>
          <p:cNvSpPr/>
          <p:nvPr/>
        </p:nvSpPr>
        <p:spPr>
          <a:xfrm>
            <a:off x="152400" y="2362200"/>
            <a:ext cx="37338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Rectangle 12"/>
          <p:cNvSpPr/>
          <p:nvPr/>
        </p:nvSpPr>
        <p:spPr>
          <a:xfrm>
            <a:off x="4813300" y="1524000"/>
            <a:ext cx="37338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30453679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9425"/>
            <a:ext cx="9144000" cy="5702300"/>
          </a:xfrm>
          <a:prstGeom prst="rect">
            <a:avLst/>
          </a:prstGeom>
        </p:spPr>
        <p:txBody>
          <a:bodyPr>
            <a:spAutoFit/>
          </a:bodyPr>
          <a:lstStyle/>
          <a:p>
            <a:pPr eaLnBrk="1" hangingPunct="1">
              <a:lnSpc>
                <a:spcPct val="115000"/>
              </a:lnSpc>
              <a:spcBef>
                <a:spcPts val="0"/>
              </a:spcBef>
              <a:spcAft>
                <a:spcPts val="1000"/>
              </a:spcAft>
              <a:defRPr/>
            </a:pPr>
            <a:r>
              <a:rPr lang="en-US" sz="1600" b="1" dirty="0">
                <a:latin typeface="Calibri"/>
                <a:ea typeface="Calibri"/>
                <a:cs typeface="Times New Roman"/>
              </a:rPr>
              <a:t>2. non-Hodgkin lymphoma (NHL)  Continued</a:t>
            </a:r>
          </a:p>
          <a:p>
            <a:pPr eaLnBrk="1" hangingPunct="1">
              <a:lnSpc>
                <a:spcPct val="115000"/>
              </a:lnSpc>
              <a:spcBef>
                <a:spcPts val="0"/>
              </a:spcBef>
              <a:spcAft>
                <a:spcPts val="1000"/>
              </a:spcAft>
              <a:defRPr/>
            </a:pPr>
            <a:r>
              <a:rPr lang="en-US" sz="1600" dirty="0">
                <a:latin typeface="Calibri"/>
                <a:ea typeface="Calibri"/>
                <a:cs typeface="Times New Roman"/>
              </a:rPr>
              <a:t>c. Clinical presentation</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the clinical presentation of NHL by anatomic site, such as superior vena cava syndrome (Slides 78-87)</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clinical presentation and laboratory findings of Burkitt lymphoma (Slides 78, 79)</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when tumor lysis syndrome can be present in NHL (Slides 77, 78)</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Recognize the large B-cell lymphomas that arise in the anterior mediastinum (Slide 78)</a:t>
            </a:r>
          </a:p>
          <a:p>
            <a:pPr eaLnBrk="1" hangingPunct="1">
              <a:lnSpc>
                <a:spcPct val="115000"/>
              </a:lnSpc>
              <a:spcBef>
                <a:spcPts val="0"/>
              </a:spcBef>
              <a:spcAft>
                <a:spcPts val="1000"/>
              </a:spcAft>
              <a:defRPr/>
            </a:pPr>
            <a:r>
              <a:rPr lang="en-US" sz="1600" dirty="0">
                <a:latin typeface="Calibri"/>
                <a:ea typeface="Calibri"/>
                <a:cs typeface="Times New Roman"/>
              </a:rPr>
              <a:t>d. Diagnosis and staging</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Utilize appropriate imaging modalities to determine the extent of NHL (Slide 89)</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Utilize appropriate laboratory studies to determine the extent of NHL (Slide 89)</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that diagnosis of NHL can sometimes be made on pleural effusion or </a:t>
            </a:r>
            <a:r>
              <a:rPr lang="en-US" sz="1600" dirty="0" err="1">
                <a:latin typeface="Calibri"/>
                <a:ea typeface="Calibri"/>
                <a:cs typeface="Times New Roman"/>
              </a:rPr>
              <a:t>ascitic</a:t>
            </a:r>
            <a:r>
              <a:rPr lang="en-US" sz="1600" dirty="0">
                <a:latin typeface="Calibri"/>
                <a:ea typeface="Calibri"/>
                <a:cs typeface="Times New Roman"/>
              </a:rPr>
              <a:t> fluid (Slides 81, 20, 88)</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CNS involvement in a patient with NHL (Slides 89-93, 97)</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how to use the degree of bone marrow involvement to distinguish stage IV NHL and acute leukemia of similar immunophenotype (Slides 90)</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Recognize that advanced stage T-cell lymphoblastic lymphoma and T-cell acute lymphoblastic leukemia represent different stages of the same disease (Slides 71, 74)</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Recognize that advanced stage Burkitt lymphoma or Burkitt-like NHL and B-cell acute lymphoblastic leukemia represent different stages of the same disease (Slides 63-67, 71-84, 93)</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110</a:t>
            </a:fld>
            <a:endParaRPr lang="en-US" altLang="en-US"/>
          </a:p>
        </p:txBody>
      </p:sp>
    </p:spTree>
    <p:extLst>
      <p:ext uri="{BB962C8B-B14F-4D97-AF65-F5344CB8AC3E}">
        <p14:creationId xmlns:p14="http://schemas.microsoft.com/office/powerpoint/2010/main" val="16101678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9425"/>
            <a:ext cx="9144000" cy="5675313"/>
          </a:xfrm>
          <a:prstGeom prst="rect">
            <a:avLst/>
          </a:prstGeom>
        </p:spPr>
        <p:txBody>
          <a:bodyPr>
            <a:spAutoFit/>
          </a:bodyPr>
          <a:lstStyle/>
          <a:p>
            <a:pPr eaLnBrk="1" hangingPunct="1">
              <a:lnSpc>
                <a:spcPct val="115000"/>
              </a:lnSpc>
              <a:spcBef>
                <a:spcPts val="0"/>
              </a:spcBef>
              <a:spcAft>
                <a:spcPts val="1000"/>
              </a:spcAft>
              <a:defRPr/>
            </a:pPr>
            <a:r>
              <a:rPr lang="en-US" sz="1600" b="1" dirty="0">
                <a:latin typeface="Calibri"/>
                <a:ea typeface="Calibri"/>
                <a:cs typeface="Times New Roman"/>
              </a:rPr>
              <a:t>2. non-Hodgkin lymphoma (NHL)  Continued</a:t>
            </a:r>
          </a:p>
          <a:p>
            <a:pPr eaLnBrk="1" hangingPunct="1">
              <a:lnSpc>
                <a:spcPct val="115000"/>
              </a:lnSpc>
              <a:spcBef>
                <a:spcPts val="0"/>
              </a:spcBef>
              <a:spcAft>
                <a:spcPts val="1000"/>
              </a:spcAft>
              <a:defRPr/>
            </a:pPr>
            <a:r>
              <a:rPr lang="en-US" sz="1600" dirty="0">
                <a:latin typeface="Calibri"/>
                <a:ea typeface="Calibri"/>
                <a:cs typeface="Times New Roman"/>
              </a:rPr>
              <a:t>e. Treatment</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role of surgery in the treatment of NHL (Slide 93)</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role of radiation therapy in the treatment of NHL (Slide 93)</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role of chemotherapy in the treatment of specific types of NHL (Slide 93)</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emergency management of a large mediastinal mass in NHL (Slides 88, 102)</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emergency management of tumor lysis syndrome in NHL (Slides 88)</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emergency management of spinal cord compression in NHL (Slide 79)</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Appropriately monitor the response to treatment of NHL (Slide 94)</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Plan the treatment for a patient with advanced stage Burkitt lymphoma or Burkitt-like NHL (Slide 93-95)</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principles of treatment for different stages and </a:t>
            </a:r>
            <a:r>
              <a:rPr lang="en-US" sz="1600" dirty="0" err="1">
                <a:latin typeface="Calibri"/>
                <a:ea typeface="Calibri"/>
                <a:cs typeface="Times New Roman"/>
              </a:rPr>
              <a:t>histologies</a:t>
            </a:r>
            <a:r>
              <a:rPr lang="en-US" sz="1600" dirty="0">
                <a:latin typeface="Calibri"/>
                <a:ea typeface="Calibri"/>
                <a:cs typeface="Times New Roman"/>
              </a:rPr>
              <a:t> of NHL (Slides 94)</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Plan the treatment for a patient with limited NHL (Slides 93-95)</a:t>
            </a:r>
          </a:p>
          <a:p>
            <a:pPr eaLnBrk="1" hangingPunct="1">
              <a:lnSpc>
                <a:spcPct val="115000"/>
              </a:lnSpc>
              <a:spcBef>
                <a:spcPts val="0"/>
              </a:spcBef>
              <a:spcAft>
                <a:spcPts val="1000"/>
              </a:spcAft>
              <a:defRPr/>
            </a:pPr>
            <a:r>
              <a:rPr lang="en-US" sz="1600" dirty="0">
                <a:latin typeface="Calibri"/>
                <a:ea typeface="Calibri"/>
                <a:cs typeface="Times New Roman"/>
              </a:rPr>
              <a:t>f. Prognosis</a:t>
            </a:r>
          </a:p>
          <a:p>
            <a:pPr marL="342900" indent="-342900" eaLnBrk="1" hangingPunct="1">
              <a:lnSpc>
                <a:spcPct val="115000"/>
              </a:lnSpc>
              <a:spcBef>
                <a:spcPts val="0"/>
              </a:spcBef>
              <a:spcAft>
                <a:spcPts val="0"/>
              </a:spcAft>
              <a:buFont typeface="Symbol"/>
              <a:buChar char=""/>
              <a:defRPr/>
            </a:pPr>
            <a:r>
              <a:rPr lang="en-US" sz="1600" dirty="0">
                <a:latin typeface="Calibri"/>
                <a:ea typeface="Calibri"/>
                <a:cs typeface="Times New Roman"/>
              </a:rPr>
              <a:t>Know the prognostic features of NHL (Slides 90-95)</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Know the prognosis of NHL according to stage, histology, and immunophenotype (Slide 93)</a:t>
            </a:r>
          </a:p>
          <a:p>
            <a:pPr eaLnBrk="1" hangingPunct="1">
              <a:lnSpc>
                <a:spcPct val="115000"/>
              </a:lnSpc>
              <a:spcBef>
                <a:spcPts val="0"/>
              </a:spcBef>
              <a:spcAft>
                <a:spcPts val="1000"/>
              </a:spcAft>
              <a:defRPr/>
            </a:pPr>
            <a:r>
              <a:rPr lang="en-US" sz="1600" dirty="0">
                <a:latin typeface="Calibri"/>
                <a:ea typeface="Calibri"/>
                <a:cs typeface="Times New Roman"/>
              </a:rPr>
              <a:t>g. Complications/late effects</a:t>
            </a:r>
          </a:p>
          <a:p>
            <a:pPr marL="342900" indent="-342900" eaLnBrk="1" hangingPunct="1">
              <a:lnSpc>
                <a:spcPct val="115000"/>
              </a:lnSpc>
              <a:spcBef>
                <a:spcPts val="0"/>
              </a:spcBef>
              <a:spcAft>
                <a:spcPts val="1000"/>
              </a:spcAft>
              <a:buFont typeface="Symbol"/>
              <a:buChar char=""/>
              <a:defRPr/>
            </a:pPr>
            <a:r>
              <a:rPr lang="en-US" sz="1600" dirty="0">
                <a:latin typeface="Calibri"/>
                <a:ea typeface="Calibri"/>
                <a:cs typeface="Times New Roman"/>
              </a:rPr>
              <a:t>Know the complications and late effects of the treatment of NHL (</a:t>
            </a:r>
            <a:r>
              <a:rPr lang="en-US" sz="1600">
                <a:latin typeface="Calibri"/>
                <a:ea typeface="Calibri"/>
                <a:cs typeface="Times New Roman"/>
              </a:rPr>
              <a:t>Slide 96)</a:t>
            </a:r>
            <a:endParaRPr lang="en-US" sz="1600" dirty="0">
              <a:latin typeface="Calibri"/>
              <a:ea typeface="Calibri"/>
              <a:cs typeface="Times New Roman"/>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111</a:t>
            </a:fld>
            <a:endParaRPr lang="en-US" altLang="en-US"/>
          </a:p>
        </p:txBody>
      </p:sp>
    </p:spTree>
    <p:extLst>
      <p:ext uri="{BB962C8B-B14F-4D97-AF65-F5344CB8AC3E}">
        <p14:creationId xmlns:p14="http://schemas.microsoft.com/office/powerpoint/2010/main" val="3908806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724400" y="0"/>
            <a:ext cx="4294188" cy="954088"/>
          </a:xfrm>
        </p:spPr>
        <p:txBody>
          <a:bodyPr anchor="t"/>
          <a:lstStyle/>
          <a:p>
            <a:pPr eaLnBrk="1" hangingPunct="1"/>
            <a:r>
              <a:rPr lang="en-US" altLang="en-US" sz="2700" b="1" smtClean="0"/>
              <a:t>Hodgkin Lymphoma:  </a:t>
            </a:r>
            <a:r>
              <a:rPr lang="en-US" altLang="en-US" sz="2700" smtClean="0"/>
              <a:t/>
            </a:r>
            <a:br>
              <a:rPr lang="en-US" altLang="en-US" sz="2700" smtClean="0"/>
            </a:br>
            <a:r>
              <a:rPr lang="en-US" altLang="en-US" sz="2700" smtClean="0"/>
              <a:t>#1 cancer in 15-19 year olds</a:t>
            </a:r>
            <a:br>
              <a:rPr lang="en-US" altLang="en-US" sz="2700" smtClean="0"/>
            </a:br>
            <a:endParaRPr lang="en-US" altLang="en-US" sz="2700" smtClean="0"/>
          </a:p>
        </p:txBody>
      </p:sp>
      <p:sp>
        <p:nvSpPr>
          <p:cNvPr id="13315" name="Rectangle 8"/>
          <p:cNvSpPr>
            <a:spLocks noChangeArrowheads="1"/>
          </p:cNvSpPr>
          <p:nvPr/>
        </p:nvSpPr>
        <p:spPr bwMode="auto">
          <a:xfrm>
            <a:off x="25400" y="6172200"/>
            <a:ext cx="690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solidFill>
                  <a:schemeClr val="bg1">
                    <a:lumMod val="50000"/>
                  </a:schemeClr>
                </a:solidFill>
              </a:rPr>
              <a:t>U.S. Cancer Statistics Working Group. United States Cancer Statistics: 1999–2013 Incidence and Mortality Web-based Report. Atlanta: U.S. Department of Health and Human Services, Centers for Disease Control and Prevention and National Cancer Institute; 2016. Available at: www.cdc.gov/uscs</a:t>
            </a:r>
          </a:p>
        </p:txBody>
      </p:sp>
      <p:sp>
        <p:nvSpPr>
          <p:cNvPr id="13316" name="Rectangle 17"/>
          <p:cNvSpPr>
            <a:spLocks noChangeArrowheads="1"/>
          </p:cNvSpPr>
          <p:nvPr/>
        </p:nvSpPr>
        <p:spPr bwMode="auto">
          <a:xfrm>
            <a:off x="304800" y="5851525"/>
            <a:ext cx="861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i="1"/>
              <a:t>Incidence of Hodgkin Lymphoma is bimodal with peaks after age 20 and 50</a:t>
            </a:r>
          </a:p>
        </p:txBody>
      </p:sp>
      <p:sp>
        <p:nvSpPr>
          <p:cNvPr id="13317" name="Rectangle 2"/>
          <p:cNvSpPr txBox="1">
            <a:spLocks noChangeArrowheads="1"/>
          </p:cNvSpPr>
          <p:nvPr/>
        </p:nvSpPr>
        <p:spPr bwMode="auto">
          <a:xfrm>
            <a:off x="125413" y="0"/>
            <a:ext cx="42941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700" b="1"/>
              <a:t>NHL: </a:t>
            </a:r>
            <a:r>
              <a:rPr lang="en-US" altLang="en-US" sz="2700"/>
              <a:t>more common</a:t>
            </a:r>
          </a:p>
          <a:p>
            <a:pPr algn="ctr" eaLnBrk="1" hangingPunct="1">
              <a:spcBef>
                <a:spcPct val="0"/>
              </a:spcBef>
              <a:buFontTx/>
              <a:buNone/>
            </a:pPr>
            <a:r>
              <a:rPr lang="en-US" altLang="en-US" sz="2700"/>
              <a:t> in young children</a:t>
            </a:r>
            <a:br>
              <a:rPr lang="en-US" altLang="en-US" sz="2700"/>
            </a:br>
            <a:endParaRPr lang="en-US" altLang="en-US" sz="2700"/>
          </a:p>
        </p:txBody>
      </p:sp>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34290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1020763"/>
            <a:ext cx="367347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Rectangle 3"/>
          <p:cNvSpPr>
            <a:spLocks noChangeArrowheads="1"/>
          </p:cNvSpPr>
          <p:nvPr/>
        </p:nvSpPr>
        <p:spPr bwMode="auto">
          <a:xfrm>
            <a:off x="1600200" y="5514975"/>
            <a:ext cx="13684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t>Age at diagnosis</a:t>
            </a:r>
          </a:p>
        </p:txBody>
      </p:sp>
      <p:sp>
        <p:nvSpPr>
          <p:cNvPr id="13321" name="Rectangle 18"/>
          <p:cNvSpPr>
            <a:spLocks noChangeArrowheads="1"/>
          </p:cNvSpPr>
          <p:nvPr/>
        </p:nvSpPr>
        <p:spPr bwMode="auto">
          <a:xfrm>
            <a:off x="6264275" y="5486400"/>
            <a:ext cx="136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t>Age at diagnosis</a:t>
            </a:r>
          </a:p>
        </p:txBody>
      </p:sp>
      <p:sp>
        <p:nvSpPr>
          <p:cNvPr id="13322" name="Rectangle 19"/>
          <p:cNvSpPr>
            <a:spLocks noChangeArrowheads="1"/>
          </p:cNvSpPr>
          <p:nvPr/>
        </p:nvSpPr>
        <p:spPr bwMode="auto">
          <a:xfrm rot="-5400000">
            <a:off x="-948531" y="2977357"/>
            <a:ext cx="2390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Annual Rate Per Million</a:t>
            </a:r>
          </a:p>
        </p:txBody>
      </p:sp>
      <p:sp>
        <p:nvSpPr>
          <p:cNvPr id="13323" name="Rectangle 20"/>
          <p:cNvSpPr>
            <a:spLocks noChangeArrowheads="1"/>
          </p:cNvSpPr>
          <p:nvPr/>
        </p:nvSpPr>
        <p:spPr bwMode="auto">
          <a:xfrm rot="-5400000">
            <a:off x="3513137" y="2978151"/>
            <a:ext cx="239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Annual Rate Per Million</a:t>
            </a:r>
          </a:p>
        </p:txBody>
      </p:sp>
      <p:pic>
        <p:nvPicPr>
          <p:cNvPr id="133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108075"/>
            <a:ext cx="12176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3675" y="1108075"/>
            <a:ext cx="13271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497138" y="2097088"/>
            <a:ext cx="4132262" cy="708025"/>
          </a:xfrm>
          <a:prstGeom prst="rect">
            <a:avLst/>
          </a:prstGeom>
          <a:solidFill>
            <a:schemeClr val="bg1"/>
          </a:solidFill>
          <a:ln w="38100">
            <a:solidFill>
              <a:srgbClr val="9933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000"/>
              <a:t>NHL = HL at age 10</a:t>
            </a:r>
          </a:p>
        </p:txBody>
      </p:sp>
    </p:spTree>
    <p:extLst>
      <p:ext uri="{BB962C8B-B14F-4D97-AF65-F5344CB8AC3E}">
        <p14:creationId xmlns:p14="http://schemas.microsoft.com/office/powerpoint/2010/main" val="41703624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0" y="0"/>
            <a:ext cx="9144000" cy="838200"/>
          </a:xfrm>
        </p:spPr>
        <p:txBody>
          <a:bodyPr anchor="t"/>
          <a:lstStyle/>
          <a:p>
            <a:pPr eaLnBrk="1" hangingPunct="1">
              <a:defRPr/>
            </a:pPr>
            <a:r>
              <a:rPr lang="en-US" sz="2800" dirty="0">
                <a:solidFill>
                  <a:srgbClr val="000000"/>
                </a:solidFill>
                <a:latin typeface="+mn-lt"/>
              </a:rPr>
              <a:t>Hodgkin Lymphoma:  may be multiple diseases mediated by genetics, infection and immune function</a:t>
            </a:r>
            <a:endParaRPr lang="en-US" sz="2800" dirty="0">
              <a:latin typeface="+mn-lt"/>
            </a:endParaRPr>
          </a:p>
        </p:txBody>
      </p:sp>
      <p:sp>
        <p:nvSpPr>
          <p:cNvPr id="22530" name="Rectangle 3"/>
          <p:cNvSpPr>
            <a:spLocks noGrp="1" noChangeArrowheads="1"/>
          </p:cNvSpPr>
          <p:nvPr>
            <p:ph type="body" idx="1"/>
          </p:nvPr>
        </p:nvSpPr>
        <p:spPr>
          <a:xfrm>
            <a:off x="0" y="1036638"/>
            <a:ext cx="9067800" cy="2819400"/>
          </a:xfrm>
        </p:spPr>
        <p:txBody>
          <a:bodyPr/>
          <a:lstStyle/>
          <a:p>
            <a:pPr eaLnBrk="1" hangingPunct="1">
              <a:spcBef>
                <a:spcPts val="0"/>
              </a:spcBef>
              <a:defRPr/>
            </a:pPr>
            <a:r>
              <a:rPr lang="en-US" sz="2200" b="1" dirty="0"/>
              <a:t>Genetics</a:t>
            </a:r>
            <a:r>
              <a:rPr lang="en-US" sz="2200" dirty="0"/>
              <a:t>	</a:t>
            </a:r>
            <a:r>
              <a:rPr lang="en-US" sz="2000" b="1" u="sng" dirty="0"/>
              <a:t>Family member with HL</a:t>
            </a:r>
            <a:r>
              <a:rPr lang="en-US" sz="2000" dirty="0"/>
              <a:t>		</a:t>
            </a:r>
            <a:r>
              <a:rPr lang="en-US" sz="2000" b="1" u="sng" dirty="0"/>
              <a:t>Increased risk</a:t>
            </a:r>
          </a:p>
          <a:p>
            <a:pPr marL="0" indent="0" eaLnBrk="1" hangingPunct="1">
              <a:spcBef>
                <a:spcPts val="0"/>
              </a:spcBef>
              <a:buFont typeface="Arial" charset="0"/>
              <a:buNone/>
              <a:defRPr/>
            </a:pPr>
            <a:r>
              <a:rPr lang="en-US" sz="2000" dirty="0"/>
              <a:t>		    Parent				     3 x </a:t>
            </a:r>
            <a:r>
              <a:rPr lang="en-US" sz="2000" dirty="0">
                <a:sym typeface="Symbol" pitchFamily="18" charset="2"/>
              </a:rPr>
              <a:t> </a:t>
            </a:r>
            <a:r>
              <a:rPr lang="en-US" sz="2000" dirty="0"/>
              <a:t>	</a:t>
            </a:r>
          </a:p>
          <a:p>
            <a:pPr marL="0" indent="0" eaLnBrk="1" hangingPunct="1">
              <a:spcBef>
                <a:spcPts val="0"/>
              </a:spcBef>
              <a:buFont typeface="Arial" charset="0"/>
              <a:buNone/>
              <a:defRPr/>
            </a:pPr>
            <a:r>
              <a:rPr lang="en-US" sz="2000" dirty="0"/>
              <a:t>		    Sibling				     </a:t>
            </a:r>
            <a:r>
              <a:rPr lang="en-US" sz="2000" dirty="0" smtClean="0"/>
              <a:t>5 </a:t>
            </a:r>
            <a:r>
              <a:rPr lang="en-US" sz="2000" dirty="0"/>
              <a:t>x</a:t>
            </a:r>
            <a:r>
              <a:rPr lang="en-US" sz="2000" dirty="0">
                <a:sym typeface="Symbol" pitchFamily="18" charset="2"/>
              </a:rPr>
              <a:t> </a:t>
            </a:r>
          </a:p>
          <a:p>
            <a:pPr eaLnBrk="1" hangingPunct="1">
              <a:spcBef>
                <a:spcPts val="0"/>
              </a:spcBef>
              <a:buFontTx/>
              <a:buNone/>
              <a:defRPr/>
            </a:pPr>
            <a:r>
              <a:rPr lang="en-US" sz="2000" dirty="0">
                <a:sym typeface="Symbol" pitchFamily="18" charset="2"/>
              </a:rPr>
              <a:t>			    Brothers 			     8 x </a:t>
            </a:r>
          </a:p>
          <a:p>
            <a:pPr eaLnBrk="1" hangingPunct="1">
              <a:spcBef>
                <a:spcPts val="0"/>
              </a:spcBef>
              <a:buFontTx/>
              <a:buNone/>
              <a:defRPr/>
            </a:pPr>
            <a:r>
              <a:rPr lang="en-US" sz="2000" dirty="0">
                <a:sym typeface="Symbol" pitchFamily="18" charset="2"/>
              </a:rPr>
              <a:t>			    Sisters 			   11 x </a:t>
            </a:r>
          </a:p>
          <a:p>
            <a:pPr eaLnBrk="1" hangingPunct="1">
              <a:spcBef>
                <a:spcPts val="0"/>
              </a:spcBef>
              <a:buFont typeface="Arial" charset="0"/>
              <a:buNone/>
              <a:defRPr/>
            </a:pPr>
            <a:r>
              <a:rPr lang="en-US" sz="2000" dirty="0"/>
              <a:t>			    Monozygotic twin		   99 x</a:t>
            </a:r>
            <a:r>
              <a:rPr lang="en-US" sz="2000" dirty="0">
                <a:sym typeface="Symbol" pitchFamily="18" charset="2"/>
              </a:rPr>
              <a:t> </a:t>
            </a:r>
            <a:endParaRPr lang="en-US" sz="2000" dirty="0"/>
          </a:p>
          <a:p>
            <a:pPr eaLnBrk="1" hangingPunct="1">
              <a:spcBef>
                <a:spcPts val="1800"/>
              </a:spcBef>
              <a:buClr>
                <a:schemeClr val="accent2">
                  <a:lumMod val="75000"/>
                </a:schemeClr>
              </a:buClr>
              <a:buFont typeface="Wingdings" panose="05000000000000000000" pitchFamily="2" charset="2"/>
              <a:buChar char="§"/>
              <a:defRPr/>
            </a:pPr>
            <a:r>
              <a:rPr lang="en-US" sz="2200" b="1" dirty="0"/>
              <a:t>Immune</a:t>
            </a:r>
          </a:p>
          <a:p>
            <a:pPr marL="0" indent="0" eaLnBrk="1" hangingPunct="1">
              <a:spcBef>
                <a:spcPts val="0"/>
              </a:spcBef>
              <a:buClr>
                <a:schemeClr val="accent2">
                  <a:lumMod val="75000"/>
                </a:schemeClr>
              </a:buClr>
              <a:buFont typeface="Arial" charset="0"/>
              <a:buNone/>
              <a:defRPr/>
            </a:pPr>
            <a:r>
              <a:rPr lang="en-US" sz="2200" b="1" dirty="0"/>
              <a:t>      function</a:t>
            </a:r>
            <a:r>
              <a:rPr lang="en-US" sz="2200" dirty="0"/>
              <a:t>	</a:t>
            </a:r>
          </a:p>
          <a:p>
            <a:pPr eaLnBrk="1" hangingPunct="1">
              <a:buFont typeface="Arial" charset="0"/>
              <a:buChar char="•"/>
              <a:defRPr/>
            </a:pPr>
            <a:endParaRPr lang="en-US" sz="2200" dirty="0"/>
          </a:p>
          <a:p>
            <a:pPr eaLnBrk="1" hangingPunct="1">
              <a:buFont typeface="Arial" charset="0"/>
              <a:buChar char="•"/>
              <a:defRPr/>
            </a:pPr>
            <a:endParaRPr lang="en-US" sz="2200" b="1" dirty="0"/>
          </a:p>
          <a:p>
            <a:pPr eaLnBrk="1" hangingPunct="1">
              <a:buFont typeface="Arial" charset="0"/>
              <a:buChar char="•"/>
              <a:defRPr/>
            </a:pPr>
            <a:r>
              <a:rPr lang="en-US" sz="2200" b="1" dirty="0"/>
              <a:t>Infection</a:t>
            </a:r>
            <a:r>
              <a:rPr lang="en-US" sz="2200" dirty="0"/>
              <a:t>  	</a:t>
            </a:r>
          </a:p>
        </p:txBody>
      </p:sp>
      <p:sp>
        <p:nvSpPr>
          <p:cNvPr id="22531" name="Rectangle 3"/>
          <p:cNvSpPr>
            <a:spLocks noChangeArrowheads="1"/>
          </p:cNvSpPr>
          <p:nvPr/>
        </p:nvSpPr>
        <p:spPr bwMode="auto">
          <a:xfrm>
            <a:off x="0" y="6629400"/>
            <a:ext cx="1238250" cy="276225"/>
          </a:xfrm>
          <a:prstGeom prst="rect">
            <a:avLst/>
          </a:prstGeom>
          <a:noFill/>
          <a:ln w="9525">
            <a:noFill/>
            <a:miter lim="800000"/>
            <a:headEnd/>
            <a:tailEnd/>
          </a:ln>
        </p:spPr>
        <p:txBody>
          <a:bodyPr wrap="none">
            <a:spAutoFit/>
          </a:bodyPr>
          <a:lstStyle/>
          <a:p>
            <a:pPr eaLnBrk="1" hangingPunct="1">
              <a:defRPr/>
            </a:pPr>
            <a:r>
              <a:rPr lang="en-US" sz="1200" dirty="0">
                <a:latin typeface="+mn-lt"/>
                <a:cs typeface="Arial" charset="0"/>
              </a:rPr>
              <a:t>SEER, 1975-1995</a:t>
            </a:r>
          </a:p>
        </p:txBody>
      </p:sp>
      <p:sp>
        <p:nvSpPr>
          <p:cNvPr id="2" name="Rectangle 1"/>
          <p:cNvSpPr/>
          <p:nvPr/>
        </p:nvSpPr>
        <p:spPr>
          <a:xfrm>
            <a:off x="1828800" y="4722813"/>
            <a:ext cx="3429000" cy="1754187"/>
          </a:xfrm>
          <a:prstGeom prst="rect">
            <a:avLst/>
          </a:prstGeom>
        </p:spPr>
        <p:txBody>
          <a:bodyPr>
            <a:spAutoFit/>
          </a:bodyPr>
          <a:lstStyle/>
          <a:p>
            <a:pPr eaLnBrk="1" hangingPunct="1">
              <a:spcBef>
                <a:spcPts val="0"/>
              </a:spcBef>
              <a:defRPr/>
            </a:pPr>
            <a:r>
              <a:rPr lang="en-US" b="1" dirty="0">
                <a:latin typeface="+mn-lt"/>
                <a:cs typeface="Arial" charset="0"/>
              </a:rPr>
              <a:t>Childhood form (age 0-14)</a:t>
            </a:r>
            <a:r>
              <a:rPr lang="en-US" dirty="0">
                <a:latin typeface="+mn-lt"/>
                <a:cs typeface="Arial" charset="0"/>
              </a:rPr>
              <a:t>	</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sym typeface="Symbol" pitchFamily="18" charset="2"/>
              </a:rPr>
              <a:t>Lower socioeconomic </a:t>
            </a:r>
            <a:r>
              <a:rPr lang="en-US" dirty="0">
                <a:latin typeface="+mn-lt"/>
                <a:cs typeface="Arial" charset="0"/>
              </a:rPr>
              <a:t>status</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rPr>
              <a:t>Larger family</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rPr>
              <a:t>Early, intense exposure to infections	</a:t>
            </a:r>
          </a:p>
          <a:p>
            <a:pPr eaLnBrk="1" hangingPunct="1">
              <a:spcBef>
                <a:spcPts val="0"/>
              </a:spcBef>
              <a:defRPr/>
            </a:pPr>
            <a:r>
              <a:rPr lang="en-US" dirty="0">
                <a:latin typeface="+mn-lt"/>
                <a:cs typeface="Arial" charset="0"/>
              </a:rPr>
              <a:t> </a:t>
            </a:r>
          </a:p>
        </p:txBody>
      </p:sp>
      <p:sp>
        <p:nvSpPr>
          <p:cNvPr id="8" name="Rectangle 7"/>
          <p:cNvSpPr/>
          <p:nvPr/>
        </p:nvSpPr>
        <p:spPr>
          <a:xfrm>
            <a:off x="5105400" y="4722813"/>
            <a:ext cx="4038600" cy="1754187"/>
          </a:xfrm>
          <a:prstGeom prst="rect">
            <a:avLst/>
          </a:prstGeom>
          <a:solidFill>
            <a:schemeClr val="bg1"/>
          </a:solidFill>
        </p:spPr>
        <p:txBody>
          <a:bodyPr>
            <a:spAutoFit/>
          </a:bodyPr>
          <a:lstStyle/>
          <a:p>
            <a:pPr eaLnBrk="1" hangingPunct="1">
              <a:spcBef>
                <a:spcPts val="0"/>
              </a:spcBef>
              <a:defRPr/>
            </a:pPr>
            <a:r>
              <a:rPr lang="en-US" b="1" dirty="0">
                <a:latin typeface="+mn-lt"/>
                <a:cs typeface="Arial" charset="0"/>
              </a:rPr>
              <a:t>Young Adult form (age 15-35)</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sym typeface="Symbol" pitchFamily="18" charset="2"/>
              </a:rPr>
              <a:t>Higher socioeconomic </a:t>
            </a:r>
            <a:r>
              <a:rPr lang="en-US" dirty="0">
                <a:latin typeface="+mn-lt"/>
                <a:cs typeface="Arial" charset="0"/>
              </a:rPr>
              <a:t>status</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sym typeface="Symbol" pitchFamily="18" charset="2"/>
              </a:rPr>
              <a:t>Single family house</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sym typeface="Symbol" pitchFamily="18" charset="2"/>
              </a:rPr>
              <a:t>Small family, Less </a:t>
            </a:r>
            <a:r>
              <a:rPr lang="en-US" dirty="0">
                <a:latin typeface="+mn-lt"/>
                <a:cs typeface="Arial" charset="0"/>
              </a:rPr>
              <a:t>siblings / playmates</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rPr>
              <a:t>Late exposure to infections</a:t>
            </a:r>
          </a:p>
          <a:p>
            <a:pPr marL="285750" indent="-285750" eaLnBrk="1" hangingPunct="1">
              <a:spcBef>
                <a:spcPts val="0"/>
              </a:spcBef>
              <a:buClr>
                <a:schemeClr val="accent2">
                  <a:lumMod val="75000"/>
                </a:schemeClr>
              </a:buClr>
              <a:buFont typeface="Wingdings" panose="05000000000000000000" pitchFamily="2" charset="2"/>
              <a:buChar char="§"/>
              <a:defRPr/>
            </a:pPr>
            <a:endParaRPr lang="en-US" dirty="0">
              <a:latin typeface="+mn-lt"/>
              <a:cs typeface="Arial" charset="0"/>
            </a:endParaRPr>
          </a:p>
        </p:txBody>
      </p:sp>
      <p:sp>
        <p:nvSpPr>
          <p:cNvPr id="3" name="Rectangle 2"/>
          <p:cNvSpPr/>
          <p:nvPr/>
        </p:nvSpPr>
        <p:spPr>
          <a:xfrm>
            <a:off x="5334000" y="3124200"/>
            <a:ext cx="3886200" cy="1200150"/>
          </a:xfrm>
          <a:prstGeom prst="rect">
            <a:avLst/>
          </a:prstGeom>
        </p:spPr>
        <p:txBody>
          <a:bodyPr>
            <a:spAutoFit/>
          </a:bodyPr>
          <a:lstStyle/>
          <a:p>
            <a:pPr eaLnBrk="1" hangingPunct="1">
              <a:defRPr/>
            </a:pPr>
            <a:r>
              <a:rPr lang="en-US" u="sng" dirty="0">
                <a:latin typeface="+mn-lt"/>
                <a:cs typeface="Times New Roman" pitchFamily="18" charset="0"/>
              </a:rPr>
              <a:t>Can present with</a:t>
            </a:r>
            <a:r>
              <a:rPr lang="en-US" dirty="0">
                <a:latin typeface="+mn-lt"/>
                <a:cs typeface="Times New Roman" pitchFamily="18" charset="0"/>
              </a:rPr>
              <a:t>: </a:t>
            </a:r>
          </a:p>
          <a:p>
            <a:pPr marL="285750" indent="-285750" eaLnBrk="1" hangingPunct="1">
              <a:buFont typeface="Arial" panose="020B0604020202020204" pitchFamily="34" charset="0"/>
              <a:buChar char="•"/>
              <a:defRPr/>
            </a:pPr>
            <a:r>
              <a:rPr lang="en-US" dirty="0">
                <a:latin typeface="+mn-lt"/>
                <a:cs typeface="Times New Roman" pitchFamily="18" charset="0"/>
              </a:rPr>
              <a:t>ITP, AIHA </a:t>
            </a:r>
          </a:p>
          <a:p>
            <a:pPr marL="285750" indent="-285750" eaLnBrk="1" hangingPunct="1">
              <a:buFont typeface="Arial" panose="020B0604020202020204" pitchFamily="34" charset="0"/>
              <a:buChar char="•"/>
              <a:defRPr/>
            </a:pPr>
            <a:r>
              <a:rPr lang="en-US" dirty="0">
                <a:latin typeface="+mn-lt"/>
                <a:cs typeface="Times New Roman" pitchFamily="18" charset="0"/>
              </a:rPr>
              <a:t>autoimmune neutropenia </a:t>
            </a:r>
          </a:p>
          <a:p>
            <a:pPr marL="285750" indent="-285750" eaLnBrk="1" hangingPunct="1">
              <a:buFont typeface="Arial" panose="020B0604020202020204" pitchFamily="34" charset="0"/>
              <a:buChar char="•"/>
              <a:defRPr/>
            </a:pPr>
            <a:r>
              <a:rPr lang="en-US" dirty="0" err="1">
                <a:latin typeface="+mn-lt"/>
                <a:cs typeface="Times New Roman" pitchFamily="18" charset="0"/>
              </a:rPr>
              <a:t>nephrotic</a:t>
            </a:r>
            <a:r>
              <a:rPr lang="en-US" dirty="0">
                <a:latin typeface="+mn-lt"/>
                <a:cs typeface="Times New Roman" pitchFamily="18" charset="0"/>
              </a:rPr>
              <a:t> syndrome</a:t>
            </a:r>
          </a:p>
        </p:txBody>
      </p:sp>
      <p:sp>
        <p:nvSpPr>
          <p:cNvPr id="4" name="Rectangle 3"/>
          <p:cNvSpPr/>
          <p:nvPr/>
        </p:nvSpPr>
        <p:spPr>
          <a:xfrm>
            <a:off x="1905000" y="3128963"/>
            <a:ext cx="3276600" cy="1477962"/>
          </a:xfrm>
          <a:prstGeom prst="rect">
            <a:avLst/>
          </a:prstGeom>
        </p:spPr>
        <p:txBody>
          <a:bodyPr>
            <a:spAutoFit/>
          </a:bodyPr>
          <a:lstStyle/>
          <a:p>
            <a:pPr eaLnBrk="1" hangingPunct="1">
              <a:defRPr/>
            </a:pPr>
            <a:r>
              <a:rPr lang="en-US" u="sng" dirty="0">
                <a:latin typeface="+mn-lt"/>
                <a:cs typeface="Times New Roman" pitchFamily="18" charset="0"/>
              </a:rPr>
              <a:t>Can be seen in</a:t>
            </a:r>
            <a:r>
              <a:rPr lang="en-US" dirty="0">
                <a:latin typeface="+mn-lt"/>
                <a:cs typeface="Times New Roman" pitchFamily="18" charset="0"/>
              </a:rPr>
              <a:t>:  </a:t>
            </a:r>
          </a:p>
          <a:p>
            <a:pPr marL="285750" indent="-285750" eaLnBrk="1" hangingPunct="1">
              <a:buFont typeface="Arial" panose="020B0604020202020204" pitchFamily="34" charset="0"/>
              <a:buChar char="•"/>
              <a:defRPr/>
            </a:pPr>
            <a:r>
              <a:rPr lang="en-US" dirty="0" err="1">
                <a:latin typeface="+mn-lt"/>
                <a:cs typeface="Times New Roman" pitchFamily="18" charset="0"/>
              </a:rPr>
              <a:t>Sarcoid</a:t>
            </a:r>
            <a:endParaRPr lang="en-US" dirty="0">
              <a:latin typeface="+mn-lt"/>
              <a:cs typeface="Times New Roman" pitchFamily="18" charset="0"/>
            </a:endParaRPr>
          </a:p>
          <a:p>
            <a:pPr marL="285750" indent="-285750" eaLnBrk="1" hangingPunct="1">
              <a:buFont typeface="Arial" panose="020B0604020202020204" pitchFamily="34" charset="0"/>
              <a:buChar char="•"/>
              <a:defRPr/>
            </a:pPr>
            <a:r>
              <a:rPr lang="en-US" dirty="0">
                <a:latin typeface="+mn-lt"/>
                <a:cs typeface="Times New Roman" pitchFamily="18" charset="0"/>
              </a:rPr>
              <a:t>ALPS (51x</a:t>
            </a:r>
            <a:r>
              <a:rPr lang="en-US" dirty="0">
                <a:latin typeface="+mn-lt"/>
                <a:cs typeface="Times New Roman" pitchFamily="18" charset="0"/>
                <a:sym typeface="Symbol"/>
              </a:rPr>
              <a:t>risk)</a:t>
            </a:r>
            <a:r>
              <a:rPr lang="en-US" dirty="0">
                <a:latin typeface="+mn-lt"/>
                <a:cs typeface="Times New Roman" pitchFamily="18" charset="0"/>
              </a:rPr>
              <a:t> </a:t>
            </a:r>
          </a:p>
          <a:p>
            <a:pPr marL="285750" indent="-285750" eaLnBrk="1" hangingPunct="1">
              <a:buFont typeface="Arial" panose="020B0604020202020204" pitchFamily="34" charset="0"/>
              <a:buChar char="•"/>
              <a:defRPr/>
            </a:pPr>
            <a:r>
              <a:rPr lang="en-US" dirty="0">
                <a:latin typeface="+mn-lt"/>
                <a:cs typeface="Times New Roman" pitchFamily="18" charset="0"/>
              </a:rPr>
              <a:t>Ataxia telangiectasia</a:t>
            </a:r>
          </a:p>
          <a:p>
            <a:pPr marL="285750" indent="-285750" eaLnBrk="1" hangingPunct="1">
              <a:buFont typeface="Arial" panose="020B0604020202020204" pitchFamily="34" charset="0"/>
              <a:buChar char="•"/>
              <a:defRPr/>
            </a:pPr>
            <a:r>
              <a:rPr lang="en-US" dirty="0">
                <a:latin typeface="+mn-lt"/>
                <a:cs typeface="Times New Roman" pitchFamily="18" charset="0"/>
              </a:rPr>
              <a:t>HIV</a:t>
            </a:r>
          </a:p>
        </p:txBody>
      </p:sp>
      <p:sp>
        <p:nvSpPr>
          <p:cNvPr id="14345" name="Rectangle 4"/>
          <p:cNvSpPr>
            <a:spLocks noChangeArrowheads="1"/>
          </p:cNvSpPr>
          <p:nvPr/>
        </p:nvSpPr>
        <p:spPr bwMode="auto">
          <a:xfrm>
            <a:off x="4597400" y="6211888"/>
            <a:ext cx="4572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(more older siblings and pre-school </a:t>
            </a:r>
          </a:p>
          <a:p>
            <a:pPr algn="ctr" eaLnBrk="1" hangingPunct="1">
              <a:spcBef>
                <a:spcPct val="0"/>
              </a:spcBef>
              <a:buFontTx/>
              <a:buNone/>
            </a:pPr>
            <a:r>
              <a:rPr lang="en-US" altLang="en-US" sz="1800"/>
              <a:t>infections are </a:t>
            </a:r>
            <a:r>
              <a:rPr lang="en-US" altLang="en-US" sz="1800" i="1" u="sng"/>
              <a:t>protective</a:t>
            </a:r>
            <a:r>
              <a:rPr lang="en-US" altLang="en-US" sz="1800"/>
              <a:t>)</a:t>
            </a:r>
          </a:p>
        </p:txBody>
      </p:sp>
      <p:sp>
        <p:nvSpPr>
          <p:cNvPr id="5" name="Rectangle 4"/>
          <p:cNvSpPr/>
          <p:nvPr/>
        </p:nvSpPr>
        <p:spPr>
          <a:xfrm>
            <a:off x="-355600" y="2971800"/>
            <a:ext cx="99060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Slide Number Placeholder 5"/>
          <p:cNvSpPr>
            <a:spLocks noGrp="1"/>
          </p:cNvSpPr>
          <p:nvPr>
            <p:ph type="sldNum" sz="quarter" idx="12"/>
          </p:nvPr>
        </p:nvSpPr>
        <p:spPr/>
        <p:txBody>
          <a:bodyPr/>
          <a:lstStyle/>
          <a:p>
            <a:pPr>
              <a:defRPr/>
            </a:pPr>
            <a:fld id="{EE686F56-AB52-428D-839C-21E848E8E2B4}" type="slidenum">
              <a:rPr lang="en-US" altLang="en-US" smtClean="0"/>
              <a:pPr>
                <a:defRPr/>
              </a:pPr>
              <a:t>13</a:t>
            </a:fld>
            <a:endParaRPr lang="en-US" altLang="en-US"/>
          </a:p>
        </p:txBody>
      </p:sp>
    </p:spTree>
    <p:extLst>
      <p:ext uri="{BB962C8B-B14F-4D97-AF65-F5344CB8AC3E}">
        <p14:creationId xmlns:p14="http://schemas.microsoft.com/office/powerpoint/2010/main" val="26627531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0" y="0"/>
            <a:ext cx="9144000" cy="838200"/>
          </a:xfrm>
        </p:spPr>
        <p:txBody>
          <a:bodyPr anchor="t"/>
          <a:lstStyle/>
          <a:p>
            <a:pPr eaLnBrk="1" hangingPunct="1">
              <a:defRPr/>
            </a:pPr>
            <a:r>
              <a:rPr lang="en-US" sz="2800" dirty="0">
                <a:solidFill>
                  <a:srgbClr val="000000"/>
                </a:solidFill>
                <a:latin typeface="+mn-lt"/>
              </a:rPr>
              <a:t>Hodgkin Lymphoma:  may be multiple diseases mediated by genetics, infection and immune function</a:t>
            </a:r>
            <a:endParaRPr lang="en-US" sz="2800" dirty="0">
              <a:latin typeface="+mn-lt"/>
            </a:endParaRPr>
          </a:p>
        </p:txBody>
      </p:sp>
      <p:sp>
        <p:nvSpPr>
          <p:cNvPr id="22530" name="Rectangle 3"/>
          <p:cNvSpPr>
            <a:spLocks noGrp="1" noChangeArrowheads="1"/>
          </p:cNvSpPr>
          <p:nvPr>
            <p:ph type="body" idx="1"/>
          </p:nvPr>
        </p:nvSpPr>
        <p:spPr>
          <a:xfrm>
            <a:off x="0" y="1036638"/>
            <a:ext cx="9067800" cy="2819400"/>
          </a:xfrm>
        </p:spPr>
        <p:txBody>
          <a:bodyPr/>
          <a:lstStyle/>
          <a:p>
            <a:pPr eaLnBrk="1" hangingPunct="1">
              <a:spcBef>
                <a:spcPts val="0"/>
              </a:spcBef>
              <a:defRPr/>
            </a:pPr>
            <a:r>
              <a:rPr lang="en-US" sz="2200" b="1" dirty="0"/>
              <a:t>Genetics</a:t>
            </a:r>
            <a:r>
              <a:rPr lang="en-US" sz="2200" dirty="0"/>
              <a:t>	</a:t>
            </a:r>
            <a:r>
              <a:rPr lang="en-US" sz="2000" b="1" u="sng" dirty="0"/>
              <a:t>Family member with HL</a:t>
            </a:r>
            <a:r>
              <a:rPr lang="en-US" sz="2000" dirty="0"/>
              <a:t>		</a:t>
            </a:r>
            <a:r>
              <a:rPr lang="en-US" sz="2000" b="1" u="sng" dirty="0"/>
              <a:t>Increased risk</a:t>
            </a:r>
          </a:p>
          <a:p>
            <a:pPr marL="0" indent="0" eaLnBrk="1" hangingPunct="1">
              <a:spcBef>
                <a:spcPts val="0"/>
              </a:spcBef>
              <a:buFont typeface="Arial" charset="0"/>
              <a:buNone/>
              <a:defRPr/>
            </a:pPr>
            <a:r>
              <a:rPr lang="en-US" sz="2000" dirty="0"/>
              <a:t>		    Parent				     3 x </a:t>
            </a:r>
            <a:r>
              <a:rPr lang="en-US" sz="2000" dirty="0">
                <a:sym typeface="Symbol" pitchFamily="18" charset="2"/>
              </a:rPr>
              <a:t> </a:t>
            </a:r>
            <a:r>
              <a:rPr lang="en-US" sz="2000" dirty="0"/>
              <a:t>	</a:t>
            </a:r>
          </a:p>
          <a:p>
            <a:pPr marL="0" indent="0" eaLnBrk="1" hangingPunct="1">
              <a:spcBef>
                <a:spcPts val="0"/>
              </a:spcBef>
              <a:buFont typeface="Arial" charset="0"/>
              <a:buNone/>
              <a:defRPr/>
            </a:pPr>
            <a:r>
              <a:rPr lang="en-US" sz="2000" dirty="0"/>
              <a:t>		    Sibling				     6 x</a:t>
            </a:r>
            <a:r>
              <a:rPr lang="en-US" sz="2000" dirty="0">
                <a:sym typeface="Symbol" pitchFamily="18" charset="2"/>
              </a:rPr>
              <a:t> </a:t>
            </a:r>
          </a:p>
          <a:p>
            <a:pPr eaLnBrk="1" hangingPunct="1">
              <a:spcBef>
                <a:spcPts val="0"/>
              </a:spcBef>
              <a:buFontTx/>
              <a:buNone/>
              <a:defRPr/>
            </a:pPr>
            <a:r>
              <a:rPr lang="en-US" sz="2000" dirty="0">
                <a:sym typeface="Symbol" pitchFamily="18" charset="2"/>
              </a:rPr>
              <a:t>			    Brothers 			     8 x </a:t>
            </a:r>
          </a:p>
          <a:p>
            <a:pPr eaLnBrk="1" hangingPunct="1">
              <a:spcBef>
                <a:spcPts val="0"/>
              </a:spcBef>
              <a:buFontTx/>
              <a:buNone/>
              <a:defRPr/>
            </a:pPr>
            <a:r>
              <a:rPr lang="en-US" sz="2000" dirty="0">
                <a:sym typeface="Symbol" pitchFamily="18" charset="2"/>
              </a:rPr>
              <a:t>			    Sisters 			   11 x </a:t>
            </a:r>
          </a:p>
          <a:p>
            <a:pPr eaLnBrk="1" hangingPunct="1">
              <a:spcBef>
                <a:spcPts val="0"/>
              </a:spcBef>
              <a:buFont typeface="Arial" charset="0"/>
              <a:buNone/>
              <a:defRPr/>
            </a:pPr>
            <a:r>
              <a:rPr lang="en-US" sz="2000" dirty="0"/>
              <a:t>			    Monozygotic twin		   99 x</a:t>
            </a:r>
            <a:r>
              <a:rPr lang="en-US" sz="2000" dirty="0">
                <a:sym typeface="Symbol" pitchFamily="18" charset="2"/>
              </a:rPr>
              <a:t> </a:t>
            </a:r>
            <a:endParaRPr lang="en-US" sz="2000" dirty="0"/>
          </a:p>
          <a:p>
            <a:pPr eaLnBrk="1" hangingPunct="1">
              <a:spcBef>
                <a:spcPts val="1800"/>
              </a:spcBef>
              <a:defRPr/>
            </a:pPr>
            <a:r>
              <a:rPr lang="en-US" sz="2200" b="1" dirty="0"/>
              <a:t>Immune</a:t>
            </a:r>
          </a:p>
          <a:p>
            <a:pPr marL="0" indent="0" eaLnBrk="1" hangingPunct="1">
              <a:spcBef>
                <a:spcPts val="0"/>
              </a:spcBef>
              <a:buClr>
                <a:schemeClr val="accent2">
                  <a:lumMod val="75000"/>
                </a:schemeClr>
              </a:buClr>
              <a:buFont typeface="Arial" charset="0"/>
              <a:buNone/>
              <a:defRPr/>
            </a:pPr>
            <a:r>
              <a:rPr lang="en-US" sz="2200" b="1" dirty="0"/>
              <a:t>      function</a:t>
            </a:r>
            <a:r>
              <a:rPr lang="en-US" sz="2200" dirty="0"/>
              <a:t>	</a:t>
            </a:r>
          </a:p>
          <a:p>
            <a:pPr eaLnBrk="1" hangingPunct="1">
              <a:buFont typeface="Arial" charset="0"/>
              <a:buChar char="•"/>
              <a:defRPr/>
            </a:pPr>
            <a:endParaRPr lang="en-US" sz="2200" dirty="0"/>
          </a:p>
          <a:p>
            <a:pPr eaLnBrk="1" hangingPunct="1">
              <a:buFont typeface="Arial" charset="0"/>
              <a:buChar char="•"/>
              <a:defRPr/>
            </a:pPr>
            <a:endParaRPr lang="en-US" sz="2200" b="1" dirty="0"/>
          </a:p>
          <a:p>
            <a:pPr eaLnBrk="1" hangingPunct="1">
              <a:buFont typeface="Arial" charset="0"/>
              <a:buChar char="•"/>
              <a:defRPr/>
            </a:pPr>
            <a:r>
              <a:rPr lang="en-US" sz="2200" b="1" dirty="0"/>
              <a:t>Infection</a:t>
            </a:r>
            <a:r>
              <a:rPr lang="en-US" sz="2200" dirty="0"/>
              <a:t>  	</a:t>
            </a:r>
          </a:p>
        </p:txBody>
      </p:sp>
      <p:sp>
        <p:nvSpPr>
          <p:cNvPr id="22531" name="Rectangle 3"/>
          <p:cNvSpPr>
            <a:spLocks noChangeArrowheads="1"/>
          </p:cNvSpPr>
          <p:nvPr/>
        </p:nvSpPr>
        <p:spPr bwMode="auto">
          <a:xfrm>
            <a:off x="0" y="6629400"/>
            <a:ext cx="1238250" cy="276225"/>
          </a:xfrm>
          <a:prstGeom prst="rect">
            <a:avLst/>
          </a:prstGeom>
          <a:noFill/>
          <a:ln w="9525">
            <a:noFill/>
            <a:miter lim="800000"/>
            <a:headEnd/>
            <a:tailEnd/>
          </a:ln>
        </p:spPr>
        <p:txBody>
          <a:bodyPr wrap="none">
            <a:spAutoFit/>
          </a:bodyPr>
          <a:lstStyle/>
          <a:p>
            <a:pPr eaLnBrk="1" hangingPunct="1">
              <a:defRPr/>
            </a:pPr>
            <a:r>
              <a:rPr lang="en-US" sz="1200" dirty="0">
                <a:latin typeface="+mn-lt"/>
                <a:cs typeface="Arial" charset="0"/>
              </a:rPr>
              <a:t>SEER, 1975-1995</a:t>
            </a:r>
          </a:p>
        </p:txBody>
      </p:sp>
      <p:sp>
        <p:nvSpPr>
          <p:cNvPr id="2" name="Rectangle 1"/>
          <p:cNvSpPr/>
          <p:nvPr/>
        </p:nvSpPr>
        <p:spPr>
          <a:xfrm>
            <a:off x="1828800" y="4722813"/>
            <a:ext cx="3429000" cy="1754187"/>
          </a:xfrm>
          <a:prstGeom prst="rect">
            <a:avLst/>
          </a:prstGeom>
        </p:spPr>
        <p:txBody>
          <a:bodyPr>
            <a:spAutoFit/>
          </a:bodyPr>
          <a:lstStyle/>
          <a:p>
            <a:pPr eaLnBrk="1" hangingPunct="1">
              <a:spcBef>
                <a:spcPts val="0"/>
              </a:spcBef>
              <a:defRPr/>
            </a:pPr>
            <a:r>
              <a:rPr lang="en-US" b="1" dirty="0">
                <a:latin typeface="+mn-lt"/>
                <a:cs typeface="Arial" charset="0"/>
              </a:rPr>
              <a:t>Childhood form (age 0-14)</a:t>
            </a:r>
            <a:r>
              <a:rPr lang="en-US" dirty="0">
                <a:latin typeface="+mn-lt"/>
                <a:cs typeface="Arial" charset="0"/>
              </a:rPr>
              <a:t>	</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sym typeface="Symbol" pitchFamily="18" charset="2"/>
              </a:rPr>
              <a:t>Lower socioeconomic </a:t>
            </a:r>
            <a:r>
              <a:rPr lang="en-US" dirty="0">
                <a:latin typeface="+mn-lt"/>
                <a:cs typeface="Arial" charset="0"/>
              </a:rPr>
              <a:t>status</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rPr>
              <a:t>Larger family</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rPr>
              <a:t>Early, intense exposure to infections	</a:t>
            </a:r>
          </a:p>
          <a:p>
            <a:pPr eaLnBrk="1" hangingPunct="1">
              <a:spcBef>
                <a:spcPts val="0"/>
              </a:spcBef>
              <a:defRPr/>
            </a:pPr>
            <a:r>
              <a:rPr lang="en-US" dirty="0">
                <a:latin typeface="+mn-lt"/>
                <a:cs typeface="Arial" charset="0"/>
              </a:rPr>
              <a:t> </a:t>
            </a:r>
          </a:p>
        </p:txBody>
      </p:sp>
      <p:sp>
        <p:nvSpPr>
          <p:cNvPr id="8" name="Rectangle 7"/>
          <p:cNvSpPr/>
          <p:nvPr/>
        </p:nvSpPr>
        <p:spPr>
          <a:xfrm>
            <a:off x="5105400" y="4722813"/>
            <a:ext cx="4038600" cy="1754187"/>
          </a:xfrm>
          <a:prstGeom prst="rect">
            <a:avLst/>
          </a:prstGeom>
          <a:solidFill>
            <a:schemeClr val="bg1"/>
          </a:solidFill>
        </p:spPr>
        <p:txBody>
          <a:bodyPr>
            <a:spAutoFit/>
          </a:bodyPr>
          <a:lstStyle/>
          <a:p>
            <a:pPr eaLnBrk="1" hangingPunct="1">
              <a:spcBef>
                <a:spcPts val="0"/>
              </a:spcBef>
              <a:defRPr/>
            </a:pPr>
            <a:r>
              <a:rPr lang="en-US" b="1" dirty="0">
                <a:latin typeface="+mn-lt"/>
                <a:cs typeface="Arial" charset="0"/>
              </a:rPr>
              <a:t>Young Adult form (age 15-35)</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sym typeface="Symbol" pitchFamily="18" charset="2"/>
              </a:rPr>
              <a:t>Higher socioeconomic </a:t>
            </a:r>
            <a:r>
              <a:rPr lang="en-US" dirty="0">
                <a:latin typeface="+mn-lt"/>
                <a:cs typeface="Arial" charset="0"/>
              </a:rPr>
              <a:t>status</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sym typeface="Symbol" pitchFamily="18" charset="2"/>
              </a:rPr>
              <a:t>Single family house</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sym typeface="Symbol" pitchFamily="18" charset="2"/>
              </a:rPr>
              <a:t>Small family, Less </a:t>
            </a:r>
            <a:r>
              <a:rPr lang="en-US" dirty="0">
                <a:latin typeface="+mn-lt"/>
                <a:cs typeface="Arial" charset="0"/>
              </a:rPr>
              <a:t>siblings / playmates</a:t>
            </a:r>
          </a:p>
          <a:p>
            <a:pPr marL="285750" indent="-285750" eaLnBrk="1" hangingPunct="1">
              <a:spcBef>
                <a:spcPts val="0"/>
              </a:spcBef>
              <a:buClr>
                <a:schemeClr val="accent2">
                  <a:lumMod val="75000"/>
                </a:schemeClr>
              </a:buClr>
              <a:buFont typeface="Wingdings" panose="05000000000000000000" pitchFamily="2" charset="2"/>
              <a:buChar char="§"/>
              <a:defRPr/>
            </a:pPr>
            <a:r>
              <a:rPr lang="en-US" dirty="0">
                <a:latin typeface="+mn-lt"/>
                <a:cs typeface="Arial" charset="0"/>
              </a:rPr>
              <a:t>Late exposure to infections</a:t>
            </a:r>
          </a:p>
          <a:p>
            <a:pPr marL="285750" indent="-285750" eaLnBrk="1" hangingPunct="1">
              <a:spcBef>
                <a:spcPts val="0"/>
              </a:spcBef>
              <a:buClr>
                <a:schemeClr val="accent2">
                  <a:lumMod val="75000"/>
                </a:schemeClr>
              </a:buClr>
              <a:buFont typeface="Wingdings" panose="05000000000000000000" pitchFamily="2" charset="2"/>
              <a:buChar char="§"/>
              <a:defRPr/>
            </a:pPr>
            <a:endParaRPr lang="en-US" dirty="0">
              <a:latin typeface="+mn-lt"/>
              <a:cs typeface="Arial" charset="0"/>
            </a:endParaRPr>
          </a:p>
        </p:txBody>
      </p:sp>
      <p:sp>
        <p:nvSpPr>
          <p:cNvPr id="3" name="Rectangle 2"/>
          <p:cNvSpPr/>
          <p:nvPr/>
        </p:nvSpPr>
        <p:spPr>
          <a:xfrm>
            <a:off x="5334000" y="3124200"/>
            <a:ext cx="3886200" cy="1200150"/>
          </a:xfrm>
          <a:prstGeom prst="rect">
            <a:avLst/>
          </a:prstGeom>
        </p:spPr>
        <p:txBody>
          <a:bodyPr>
            <a:spAutoFit/>
          </a:bodyPr>
          <a:lstStyle/>
          <a:p>
            <a:pPr eaLnBrk="1" hangingPunct="1">
              <a:defRPr/>
            </a:pPr>
            <a:r>
              <a:rPr lang="en-US" b="1" u="sng" dirty="0">
                <a:latin typeface="+mn-lt"/>
                <a:cs typeface="Times New Roman" pitchFamily="18" charset="0"/>
              </a:rPr>
              <a:t>Can present with</a:t>
            </a:r>
            <a:r>
              <a:rPr lang="en-US" b="1" dirty="0">
                <a:latin typeface="+mn-lt"/>
                <a:cs typeface="Times New Roman" pitchFamily="18" charset="0"/>
              </a:rPr>
              <a:t>: </a:t>
            </a:r>
          </a:p>
          <a:p>
            <a:pPr marL="285750" indent="-285750" eaLnBrk="1" hangingPunct="1">
              <a:buFont typeface="Arial" panose="020B0604020202020204" pitchFamily="34" charset="0"/>
              <a:buChar char="•"/>
              <a:defRPr/>
            </a:pPr>
            <a:r>
              <a:rPr lang="en-US" dirty="0">
                <a:latin typeface="+mn-lt"/>
                <a:cs typeface="Times New Roman" pitchFamily="18" charset="0"/>
              </a:rPr>
              <a:t>ITP, AIHA </a:t>
            </a:r>
          </a:p>
          <a:p>
            <a:pPr marL="285750" indent="-285750" eaLnBrk="1" hangingPunct="1">
              <a:buFont typeface="Arial" panose="020B0604020202020204" pitchFamily="34" charset="0"/>
              <a:buChar char="•"/>
              <a:defRPr/>
            </a:pPr>
            <a:r>
              <a:rPr lang="en-US" dirty="0">
                <a:latin typeface="+mn-lt"/>
                <a:cs typeface="Times New Roman" pitchFamily="18" charset="0"/>
              </a:rPr>
              <a:t>autoimmune neutropenia </a:t>
            </a:r>
          </a:p>
          <a:p>
            <a:pPr marL="285750" indent="-285750" eaLnBrk="1" hangingPunct="1">
              <a:buFont typeface="Arial" panose="020B0604020202020204" pitchFamily="34" charset="0"/>
              <a:buChar char="•"/>
              <a:defRPr/>
            </a:pPr>
            <a:r>
              <a:rPr lang="en-US" dirty="0" err="1">
                <a:latin typeface="+mn-lt"/>
                <a:cs typeface="Times New Roman" pitchFamily="18" charset="0"/>
              </a:rPr>
              <a:t>nephrotic</a:t>
            </a:r>
            <a:r>
              <a:rPr lang="en-US" dirty="0">
                <a:latin typeface="+mn-lt"/>
                <a:cs typeface="Times New Roman" pitchFamily="18" charset="0"/>
              </a:rPr>
              <a:t> syndrome</a:t>
            </a:r>
          </a:p>
        </p:txBody>
      </p:sp>
      <p:sp>
        <p:nvSpPr>
          <p:cNvPr id="4" name="Rectangle 3"/>
          <p:cNvSpPr/>
          <p:nvPr/>
        </p:nvSpPr>
        <p:spPr>
          <a:xfrm>
            <a:off x="1905000" y="3128963"/>
            <a:ext cx="3276600" cy="1477962"/>
          </a:xfrm>
          <a:prstGeom prst="rect">
            <a:avLst/>
          </a:prstGeom>
        </p:spPr>
        <p:txBody>
          <a:bodyPr>
            <a:spAutoFit/>
          </a:bodyPr>
          <a:lstStyle/>
          <a:p>
            <a:pPr eaLnBrk="1" hangingPunct="1">
              <a:defRPr/>
            </a:pPr>
            <a:r>
              <a:rPr lang="en-US" b="1" u="sng" dirty="0">
                <a:latin typeface="+mn-lt"/>
                <a:cs typeface="Times New Roman" pitchFamily="18" charset="0"/>
              </a:rPr>
              <a:t>Can be seen in:  </a:t>
            </a:r>
          </a:p>
          <a:p>
            <a:pPr marL="285750" indent="-285750" eaLnBrk="1" hangingPunct="1">
              <a:buFont typeface="Arial" panose="020B0604020202020204" pitchFamily="34" charset="0"/>
              <a:buChar char="•"/>
              <a:defRPr/>
            </a:pPr>
            <a:r>
              <a:rPr lang="en-US" dirty="0" err="1">
                <a:latin typeface="+mn-lt"/>
                <a:cs typeface="Times New Roman" pitchFamily="18" charset="0"/>
              </a:rPr>
              <a:t>Sarcoid</a:t>
            </a:r>
            <a:endParaRPr lang="en-US" dirty="0">
              <a:latin typeface="+mn-lt"/>
              <a:cs typeface="Times New Roman" pitchFamily="18" charset="0"/>
            </a:endParaRPr>
          </a:p>
          <a:p>
            <a:pPr marL="285750" indent="-285750" eaLnBrk="1" hangingPunct="1">
              <a:buFont typeface="Arial" panose="020B0604020202020204" pitchFamily="34" charset="0"/>
              <a:buChar char="•"/>
              <a:defRPr/>
            </a:pPr>
            <a:r>
              <a:rPr lang="en-US" dirty="0">
                <a:latin typeface="+mn-lt"/>
                <a:cs typeface="Times New Roman" pitchFamily="18" charset="0"/>
              </a:rPr>
              <a:t>ALPS (51x</a:t>
            </a:r>
            <a:r>
              <a:rPr lang="en-US" dirty="0">
                <a:latin typeface="+mn-lt"/>
                <a:cs typeface="Times New Roman" pitchFamily="18" charset="0"/>
                <a:sym typeface="Symbol"/>
              </a:rPr>
              <a:t>risk)</a:t>
            </a:r>
            <a:r>
              <a:rPr lang="en-US" dirty="0">
                <a:latin typeface="+mn-lt"/>
                <a:cs typeface="Times New Roman" pitchFamily="18" charset="0"/>
              </a:rPr>
              <a:t> </a:t>
            </a:r>
          </a:p>
          <a:p>
            <a:pPr marL="285750" indent="-285750" eaLnBrk="1" hangingPunct="1">
              <a:buFont typeface="Arial" panose="020B0604020202020204" pitchFamily="34" charset="0"/>
              <a:buChar char="•"/>
              <a:defRPr/>
            </a:pPr>
            <a:r>
              <a:rPr lang="en-US" dirty="0">
                <a:latin typeface="+mn-lt"/>
                <a:cs typeface="Times New Roman" pitchFamily="18" charset="0"/>
              </a:rPr>
              <a:t>Ataxia telangiectasia</a:t>
            </a:r>
          </a:p>
          <a:p>
            <a:pPr marL="285750" indent="-285750" eaLnBrk="1" hangingPunct="1">
              <a:buFont typeface="Arial" panose="020B0604020202020204" pitchFamily="34" charset="0"/>
              <a:buChar char="•"/>
              <a:defRPr/>
            </a:pPr>
            <a:r>
              <a:rPr lang="en-US" dirty="0">
                <a:latin typeface="+mn-lt"/>
                <a:cs typeface="Times New Roman" pitchFamily="18" charset="0"/>
              </a:rPr>
              <a:t>HIV</a:t>
            </a:r>
          </a:p>
        </p:txBody>
      </p:sp>
      <p:sp>
        <p:nvSpPr>
          <p:cNvPr id="15369" name="Rectangle 4"/>
          <p:cNvSpPr>
            <a:spLocks noChangeArrowheads="1"/>
          </p:cNvSpPr>
          <p:nvPr/>
        </p:nvSpPr>
        <p:spPr bwMode="auto">
          <a:xfrm>
            <a:off x="4597400" y="6211888"/>
            <a:ext cx="4572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(more older siblings and pre-school </a:t>
            </a:r>
          </a:p>
          <a:p>
            <a:pPr algn="ctr" eaLnBrk="1" hangingPunct="1">
              <a:spcBef>
                <a:spcPct val="0"/>
              </a:spcBef>
              <a:buFontTx/>
              <a:buNone/>
            </a:pPr>
            <a:r>
              <a:rPr lang="en-US" altLang="en-US" sz="1800"/>
              <a:t>infections are </a:t>
            </a:r>
            <a:r>
              <a:rPr lang="en-US" altLang="en-US" sz="1800" i="1" u="sng"/>
              <a:t>protective</a:t>
            </a:r>
            <a:r>
              <a:rPr lang="en-US" altLang="en-US" sz="1800"/>
              <a:t>)</a:t>
            </a:r>
          </a:p>
        </p:txBody>
      </p:sp>
      <p:sp>
        <p:nvSpPr>
          <p:cNvPr id="11" name="Rectangle 10"/>
          <p:cNvSpPr/>
          <p:nvPr/>
        </p:nvSpPr>
        <p:spPr>
          <a:xfrm>
            <a:off x="-355600" y="4724400"/>
            <a:ext cx="99060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Slide Number Placeholder 4"/>
          <p:cNvSpPr>
            <a:spLocks noGrp="1"/>
          </p:cNvSpPr>
          <p:nvPr>
            <p:ph type="sldNum" sz="quarter" idx="12"/>
          </p:nvPr>
        </p:nvSpPr>
        <p:spPr/>
        <p:txBody>
          <a:bodyPr/>
          <a:lstStyle/>
          <a:p>
            <a:pPr>
              <a:defRPr/>
            </a:pPr>
            <a:fld id="{EE686F56-AB52-428D-839C-21E848E8E2B4}" type="slidenum">
              <a:rPr lang="en-US" altLang="en-US" smtClean="0"/>
              <a:pPr>
                <a:defRPr/>
              </a:pPr>
              <a:t>14</a:t>
            </a:fld>
            <a:endParaRPr lang="en-US" altLang="en-US"/>
          </a:p>
        </p:txBody>
      </p:sp>
    </p:spTree>
    <p:extLst>
      <p:ext uri="{BB962C8B-B14F-4D97-AF65-F5344CB8AC3E}">
        <p14:creationId xmlns:p14="http://schemas.microsoft.com/office/powerpoint/2010/main" val="2556756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0" y="0"/>
            <a:ext cx="9144000" cy="838200"/>
          </a:xfrm>
        </p:spPr>
        <p:txBody>
          <a:bodyPr anchor="t"/>
          <a:lstStyle/>
          <a:p>
            <a:pPr eaLnBrk="1" hangingPunct="1">
              <a:defRPr/>
            </a:pPr>
            <a:r>
              <a:rPr lang="en-US" sz="2800" dirty="0">
                <a:solidFill>
                  <a:srgbClr val="000000"/>
                </a:solidFill>
                <a:latin typeface="+mn-lt"/>
              </a:rPr>
              <a:t>Hodgkin Lymphoma:  may be multiple diseases mediated by genetics, infection and immune function</a:t>
            </a:r>
            <a:endParaRPr lang="en-US" sz="2800" dirty="0">
              <a:latin typeface="+mn-lt"/>
            </a:endParaRPr>
          </a:p>
        </p:txBody>
      </p:sp>
      <p:sp>
        <p:nvSpPr>
          <p:cNvPr id="22530" name="Rectangle 3"/>
          <p:cNvSpPr>
            <a:spLocks noGrp="1" noChangeArrowheads="1"/>
          </p:cNvSpPr>
          <p:nvPr>
            <p:ph type="body" idx="1"/>
          </p:nvPr>
        </p:nvSpPr>
        <p:spPr>
          <a:xfrm>
            <a:off x="0" y="1036638"/>
            <a:ext cx="9067800" cy="2819400"/>
          </a:xfrm>
        </p:spPr>
        <p:txBody>
          <a:bodyPr/>
          <a:lstStyle/>
          <a:p>
            <a:pPr eaLnBrk="1" hangingPunct="1">
              <a:spcBef>
                <a:spcPts val="0"/>
              </a:spcBef>
              <a:defRPr/>
            </a:pPr>
            <a:r>
              <a:rPr lang="en-US" sz="2200" b="1" dirty="0"/>
              <a:t>Genetics</a:t>
            </a:r>
            <a:r>
              <a:rPr lang="en-US" sz="2200" dirty="0"/>
              <a:t>	</a:t>
            </a:r>
            <a:r>
              <a:rPr lang="en-US" sz="2000" b="1" u="sng" dirty="0"/>
              <a:t>Family member with HL</a:t>
            </a:r>
            <a:r>
              <a:rPr lang="en-US" sz="2000" dirty="0"/>
              <a:t>		</a:t>
            </a:r>
            <a:r>
              <a:rPr lang="en-US" sz="2000" b="1" u="sng" dirty="0"/>
              <a:t>Increased risk</a:t>
            </a:r>
          </a:p>
          <a:p>
            <a:pPr marL="0" indent="0" eaLnBrk="1" hangingPunct="1">
              <a:spcBef>
                <a:spcPts val="0"/>
              </a:spcBef>
              <a:buFont typeface="Arial" charset="0"/>
              <a:buNone/>
              <a:defRPr/>
            </a:pPr>
            <a:r>
              <a:rPr lang="en-US" sz="2000" dirty="0"/>
              <a:t>		    Parent				     3 x </a:t>
            </a:r>
            <a:r>
              <a:rPr lang="en-US" sz="2000" dirty="0">
                <a:sym typeface="Symbol" pitchFamily="18" charset="2"/>
              </a:rPr>
              <a:t> </a:t>
            </a:r>
            <a:r>
              <a:rPr lang="en-US" sz="2000" dirty="0"/>
              <a:t>	</a:t>
            </a:r>
          </a:p>
          <a:p>
            <a:pPr marL="0" indent="0" eaLnBrk="1" hangingPunct="1">
              <a:spcBef>
                <a:spcPts val="0"/>
              </a:spcBef>
              <a:buFont typeface="Arial" charset="0"/>
              <a:buNone/>
              <a:defRPr/>
            </a:pPr>
            <a:r>
              <a:rPr lang="en-US" sz="2000" dirty="0"/>
              <a:t>		    Sibling				     6 x</a:t>
            </a:r>
            <a:r>
              <a:rPr lang="en-US" sz="2000" dirty="0">
                <a:sym typeface="Symbol" pitchFamily="18" charset="2"/>
              </a:rPr>
              <a:t> </a:t>
            </a:r>
          </a:p>
          <a:p>
            <a:pPr eaLnBrk="1" hangingPunct="1">
              <a:spcBef>
                <a:spcPts val="0"/>
              </a:spcBef>
              <a:buFontTx/>
              <a:buNone/>
              <a:defRPr/>
            </a:pPr>
            <a:r>
              <a:rPr lang="en-US" sz="2000" dirty="0">
                <a:sym typeface="Symbol" pitchFamily="18" charset="2"/>
              </a:rPr>
              <a:t>			    Brothers 			     8 x </a:t>
            </a:r>
          </a:p>
          <a:p>
            <a:pPr eaLnBrk="1" hangingPunct="1">
              <a:spcBef>
                <a:spcPts val="0"/>
              </a:spcBef>
              <a:buFontTx/>
              <a:buNone/>
              <a:defRPr/>
            </a:pPr>
            <a:r>
              <a:rPr lang="en-US" sz="2000" dirty="0">
                <a:sym typeface="Symbol" pitchFamily="18" charset="2"/>
              </a:rPr>
              <a:t>			    Sisters 			   11 x </a:t>
            </a:r>
          </a:p>
          <a:p>
            <a:pPr eaLnBrk="1" hangingPunct="1">
              <a:spcBef>
                <a:spcPts val="0"/>
              </a:spcBef>
              <a:buFont typeface="Arial" charset="0"/>
              <a:buNone/>
              <a:defRPr/>
            </a:pPr>
            <a:r>
              <a:rPr lang="en-US" sz="2000" dirty="0"/>
              <a:t>			    Monozygotic twin		   99 x</a:t>
            </a:r>
            <a:r>
              <a:rPr lang="en-US" sz="2000" dirty="0">
                <a:sym typeface="Symbol" pitchFamily="18" charset="2"/>
              </a:rPr>
              <a:t> </a:t>
            </a:r>
            <a:endParaRPr lang="en-US" sz="2000" dirty="0"/>
          </a:p>
          <a:p>
            <a:pPr eaLnBrk="1" hangingPunct="1">
              <a:spcBef>
                <a:spcPts val="1800"/>
              </a:spcBef>
              <a:defRPr/>
            </a:pPr>
            <a:r>
              <a:rPr lang="en-US" sz="2200" b="1" dirty="0"/>
              <a:t>Immune</a:t>
            </a:r>
          </a:p>
          <a:p>
            <a:pPr marL="0" indent="0" eaLnBrk="1" hangingPunct="1">
              <a:spcBef>
                <a:spcPts val="0"/>
              </a:spcBef>
              <a:buClr>
                <a:schemeClr val="accent2">
                  <a:lumMod val="75000"/>
                </a:schemeClr>
              </a:buClr>
              <a:buFont typeface="Arial" charset="0"/>
              <a:buNone/>
              <a:defRPr/>
            </a:pPr>
            <a:r>
              <a:rPr lang="en-US" sz="2200" b="1" dirty="0"/>
              <a:t>      function</a:t>
            </a:r>
            <a:r>
              <a:rPr lang="en-US" sz="2200" dirty="0"/>
              <a:t>	</a:t>
            </a:r>
          </a:p>
          <a:p>
            <a:pPr eaLnBrk="1" hangingPunct="1">
              <a:buFont typeface="Arial" charset="0"/>
              <a:buChar char="•"/>
              <a:defRPr/>
            </a:pPr>
            <a:endParaRPr lang="en-US" sz="2200" dirty="0"/>
          </a:p>
          <a:p>
            <a:pPr eaLnBrk="1" hangingPunct="1">
              <a:buFont typeface="Arial" charset="0"/>
              <a:buChar char="•"/>
              <a:defRPr/>
            </a:pPr>
            <a:endParaRPr lang="en-US" sz="2200" b="1" dirty="0"/>
          </a:p>
          <a:p>
            <a:pPr eaLnBrk="1" hangingPunct="1">
              <a:buFont typeface="Arial" charset="0"/>
              <a:buChar char="•"/>
              <a:defRPr/>
            </a:pPr>
            <a:r>
              <a:rPr lang="en-US" sz="2200" b="1" dirty="0"/>
              <a:t>Infection</a:t>
            </a:r>
            <a:r>
              <a:rPr lang="en-US" sz="2200" dirty="0"/>
              <a:t>  	</a:t>
            </a:r>
          </a:p>
        </p:txBody>
      </p:sp>
      <p:sp>
        <p:nvSpPr>
          <p:cNvPr id="2" name="Rectangle 1"/>
          <p:cNvSpPr/>
          <p:nvPr/>
        </p:nvSpPr>
        <p:spPr>
          <a:xfrm>
            <a:off x="1828800" y="4722813"/>
            <a:ext cx="3429000" cy="1754187"/>
          </a:xfrm>
          <a:prstGeom prst="rect">
            <a:avLst/>
          </a:prstGeom>
        </p:spPr>
        <p:txBody>
          <a:bodyPr>
            <a:spAutoFit/>
          </a:bodyPr>
          <a:lstStyle/>
          <a:p>
            <a:pPr eaLnBrk="1" hangingPunct="1">
              <a:spcBef>
                <a:spcPts val="0"/>
              </a:spcBef>
              <a:defRPr/>
            </a:pPr>
            <a:r>
              <a:rPr lang="en-US" b="1" u="sng" dirty="0">
                <a:latin typeface="+mn-lt"/>
                <a:cs typeface="Arial" charset="0"/>
              </a:rPr>
              <a:t>Childhood form (age 0-14)</a:t>
            </a:r>
            <a:r>
              <a:rPr lang="en-US" dirty="0">
                <a:latin typeface="+mn-lt"/>
                <a:cs typeface="Arial" charset="0"/>
              </a:rPr>
              <a:t>	</a:t>
            </a:r>
          </a:p>
          <a:p>
            <a:pPr marL="285750" indent="-285750" eaLnBrk="1" hangingPunct="1">
              <a:spcBef>
                <a:spcPts val="0"/>
              </a:spcBef>
              <a:buFont typeface="Arial" panose="020B0604020202020204" pitchFamily="34" charset="0"/>
              <a:buChar char="•"/>
              <a:defRPr/>
            </a:pPr>
            <a:r>
              <a:rPr lang="en-US" dirty="0">
                <a:latin typeface="+mn-lt"/>
                <a:cs typeface="Arial" charset="0"/>
                <a:sym typeface="Symbol" pitchFamily="18" charset="2"/>
              </a:rPr>
              <a:t>Low socioeconomic </a:t>
            </a:r>
            <a:r>
              <a:rPr lang="en-US" dirty="0">
                <a:latin typeface="+mn-lt"/>
                <a:cs typeface="Arial" charset="0"/>
              </a:rPr>
              <a:t>status</a:t>
            </a:r>
          </a:p>
          <a:p>
            <a:pPr marL="285750" indent="-285750" eaLnBrk="1" hangingPunct="1">
              <a:spcBef>
                <a:spcPts val="0"/>
              </a:spcBef>
              <a:buFont typeface="Arial" panose="020B0604020202020204" pitchFamily="34" charset="0"/>
              <a:buChar char="•"/>
              <a:defRPr/>
            </a:pPr>
            <a:r>
              <a:rPr lang="en-US" dirty="0">
                <a:latin typeface="+mn-lt"/>
                <a:cs typeface="Arial" charset="0"/>
              </a:rPr>
              <a:t>Larger family</a:t>
            </a:r>
          </a:p>
          <a:p>
            <a:pPr marL="285750" indent="-285750" eaLnBrk="1" hangingPunct="1">
              <a:spcBef>
                <a:spcPts val="0"/>
              </a:spcBef>
              <a:buFont typeface="Arial" panose="020B0604020202020204" pitchFamily="34" charset="0"/>
              <a:buChar char="•"/>
              <a:defRPr/>
            </a:pPr>
            <a:r>
              <a:rPr lang="en-US" dirty="0">
                <a:latin typeface="+mn-lt"/>
                <a:cs typeface="Arial" charset="0"/>
              </a:rPr>
              <a:t>Early, intense exposure             to infections (?)	</a:t>
            </a:r>
          </a:p>
          <a:p>
            <a:pPr eaLnBrk="1" hangingPunct="1">
              <a:spcBef>
                <a:spcPts val="0"/>
              </a:spcBef>
              <a:defRPr/>
            </a:pPr>
            <a:r>
              <a:rPr lang="en-US" dirty="0">
                <a:latin typeface="+mn-lt"/>
                <a:cs typeface="Arial" charset="0"/>
              </a:rPr>
              <a:t> </a:t>
            </a:r>
          </a:p>
        </p:txBody>
      </p:sp>
      <p:sp>
        <p:nvSpPr>
          <p:cNvPr id="8" name="Rectangle 7"/>
          <p:cNvSpPr/>
          <p:nvPr/>
        </p:nvSpPr>
        <p:spPr>
          <a:xfrm>
            <a:off x="5105400" y="4722813"/>
            <a:ext cx="4038600" cy="1754187"/>
          </a:xfrm>
          <a:prstGeom prst="rect">
            <a:avLst/>
          </a:prstGeom>
          <a:solidFill>
            <a:schemeClr val="bg1"/>
          </a:solidFill>
        </p:spPr>
        <p:txBody>
          <a:bodyPr>
            <a:spAutoFit/>
          </a:bodyPr>
          <a:lstStyle/>
          <a:p>
            <a:pPr eaLnBrk="1" hangingPunct="1">
              <a:spcBef>
                <a:spcPts val="0"/>
              </a:spcBef>
              <a:defRPr/>
            </a:pPr>
            <a:r>
              <a:rPr lang="en-US" b="1" u="sng" dirty="0">
                <a:latin typeface="+mn-lt"/>
                <a:cs typeface="Arial" charset="0"/>
              </a:rPr>
              <a:t>Young Adult form (age 15-35)</a:t>
            </a:r>
          </a:p>
          <a:p>
            <a:pPr marL="285750" indent="-285750" eaLnBrk="1" hangingPunct="1">
              <a:spcBef>
                <a:spcPts val="0"/>
              </a:spcBef>
              <a:buFont typeface="Arial" panose="020B0604020202020204" pitchFamily="34" charset="0"/>
              <a:buChar char="•"/>
              <a:defRPr/>
            </a:pPr>
            <a:r>
              <a:rPr lang="en-US" dirty="0">
                <a:latin typeface="+mn-lt"/>
                <a:cs typeface="Arial" charset="0"/>
                <a:sym typeface="Symbol" pitchFamily="18" charset="2"/>
              </a:rPr>
              <a:t>Higher socioeconomic </a:t>
            </a:r>
            <a:r>
              <a:rPr lang="en-US" dirty="0">
                <a:latin typeface="+mn-lt"/>
                <a:cs typeface="Arial" charset="0"/>
              </a:rPr>
              <a:t>status</a:t>
            </a:r>
          </a:p>
          <a:p>
            <a:pPr marL="285750" indent="-285750" eaLnBrk="1" hangingPunct="1">
              <a:spcBef>
                <a:spcPts val="0"/>
              </a:spcBef>
              <a:buFont typeface="Arial" panose="020B0604020202020204" pitchFamily="34" charset="0"/>
              <a:buChar char="•"/>
              <a:defRPr/>
            </a:pPr>
            <a:r>
              <a:rPr lang="en-US" dirty="0">
                <a:latin typeface="+mn-lt"/>
                <a:cs typeface="Arial" charset="0"/>
                <a:sym typeface="Symbol" pitchFamily="18" charset="2"/>
              </a:rPr>
              <a:t>Single family house</a:t>
            </a:r>
          </a:p>
          <a:p>
            <a:pPr marL="285750" indent="-285750" eaLnBrk="1" hangingPunct="1">
              <a:spcBef>
                <a:spcPts val="0"/>
              </a:spcBef>
              <a:buFont typeface="Arial" panose="020B0604020202020204" pitchFamily="34" charset="0"/>
              <a:buChar char="•"/>
              <a:defRPr/>
            </a:pPr>
            <a:r>
              <a:rPr lang="en-US" dirty="0">
                <a:latin typeface="+mn-lt"/>
                <a:cs typeface="Arial" charset="0"/>
                <a:sym typeface="Symbol" pitchFamily="18" charset="2"/>
              </a:rPr>
              <a:t>Small family, Less </a:t>
            </a:r>
            <a:r>
              <a:rPr lang="en-US" dirty="0">
                <a:latin typeface="+mn-lt"/>
                <a:cs typeface="Arial" charset="0"/>
              </a:rPr>
              <a:t>siblings / playmates</a:t>
            </a:r>
          </a:p>
          <a:p>
            <a:pPr marL="285750" indent="-285750" eaLnBrk="1" hangingPunct="1">
              <a:spcBef>
                <a:spcPts val="0"/>
              </a:spcBef>
              <a:buFont typeface="Arial" panose="020B0604020202020204" pitchFamily="34" charset="0"/>
              <a:buChar char="•"/>
              <a:defRPr/>
            </a:pPr>
            <a:r>
              <a:rPr lang="en-US" dirty="0">
                <a:latin typeface="+mn-lt"/>
                <a:cs typeface="Arial" charset="0"/>
              </a:rPr>
              <a:t>Late exposure to infections</a:t>
            </a:r>
          </a:p>
          <a:p>
            <a:pPr marL="285750" indent="-285750" eaLnBrk="1" hangingPunct="1">
              <a:spcBef>
                <a:spcPts val="0"/>
              </a:spcBef>
              <a:buClr>
                <a:schemeClr val="accent2">
                  <a:lumMod val="75000"/>
                </a:schemeClr>
              </a:buClr>
              <a:buFont typeface="Wingdings" panose="05000000000000000000" pitchFamily="2" charset="2"/>
              <a:buChar char="§"/>
              <a:defRPr/>
            </a:pPr>
            <a:endParaRPr lang="en-US" dirty="0">
              <a:latin typeface="+mn-lt"/>
              <a:cs typeface="Arial" charset="0"/>
            </a:endParaRPr>
          </a:p>
        </p:txBody>
      </p:sp>
      <p:sp>
        <p:nvSpPr>
          <p:cNvPr id="3" name="Rectangle 2"/>
          <p:cNvSpPr/>
          <p:nvPr/>
        </p:nvSpPr>
        <p:spPr>
          <a:xfrm>
            <a:off x="5334000" y="3124200"/>
            <a:ext cx="3886200" cy="1200150"/>
          </a:xfrm>
          <a:prstGeom prst="rect">
            <a:avLst/>
          </a:prstGeom>
        </p:spPr>
        <p:txBody>
          <a:bodyPr>
            <a:spAutoFit/>
          </a:bodyPr>
          <a:lstStyle/>
          <a:p>
            <a:pPr eaLnBrk="1" hangingPunct="1">
              <a:defRPr/>
            </a:pPr>
            <a:r>
              <a:rPr lang="en-US" b="1" u="sng" dirty="0">
                <a:latin typeface="+mn-lt"/>
                <a:cs typeface="Times New Roman" pitchFamily="18" charset="0"/>
              </a:rPr>
              <a:t>Can present with</a:t>
            </a:r>
            <a:r>
              <a:rPr lang="en-US" b="1" dirty="0">
                <a:latin typeface="+mn-lt"/>
                <a:cs typeface="Times New Roman" pitchFamily="18" charset="0"/>
              </a:rPr>
              <a:t>: </a:t>
            </a:r>
          </a:p>
          <a:p>
            <a:pPr marL="285750" indent="-285750" eaLnBrk="1" hangingPunct="1">
              <a:buFont typeface="Arial" panose="020B0604020202020204" pitchFamily="34" charset="0"/>
              <a:buChar char="•"/>
              <a:defRPr/>
            </a:pPr>
            <a:r>
              <a:rPr lang="en-US" dirty="0">
                <a:latin typeface="+mn-lt"/>
                <a:cs typeface="Times New Roman" pitchFamily="18" charset="0"/>
              </a:rPr>
              <a:t>ITP, AIHA </a:t>
            </a:r>
          </a:p>
          <a:p>
            <a:pPr marL="285750" indent="-285750" eaLnBrk="1" hangingPunct="1">
              <a:buFont typeface="Arial" panose="020B0604020202020204" pitchFamily="34" charset="0"/>
              <a:buChar char="•"/>
              <a:defRPr/>
            </a:pPr>
            <a:r>
              <a:rPr lang="en-US" dirty="0">
                <a:latin typeface="+mn-lt"/>
                <a:cs typeface="Times New Roman" pitchFamily="18" charset="0"/>
              </a:rPr>
              <a:t>autoimmune neutropenia </a:t>
            </a:r>
          </a:p>
          <a:p>
            <a:pPr marL="285750" indent="-285750" eaLnBrk="1" hangingPunct="1">
              <a:buFont typeface="Arial" panose="020B0604020202020204" pitchFamily="34" charset="0"/>
              <a:buChar char="•"/>
              <a:defRPr/>
            </a:pPr>
            <a:r>
              <a:rPr lang="en-US" dirty="0">
                <a:latin typeface="+mn-lt"/>
                <a:cs typeface="Times New Roman" pitchFamily="18" charset="0"/>
              </a:rPr>
              <a:t>nephrotic syndrome</a:t>
            </a:r>
          </a:p>
        </p:txBody>
      </p:sp>
      <p:sp>
        <p:nvSpPr>
          <p:cNvPr id="4" name="Rectangle 3"/>
          <p:cNvSpPr/>
          <p:nvPr/>
        </p:nvSpPr>
        <p:spPr>
          <a:xfrm>
            <a:off x="1905000" y="3128963"/>
            <a:ext cx="3276600" cy="1477962"/>
          </a:xfrm>
          <a:prstGeom prst="rect">
            <a:avLst/>
          </a:prstGeom>
        </p:spPr>
        <p:txBody>
          <a:bodyPr>
            <a:spAutoFit/>
          </a:bodyPr>
          <a:lstStyle/>
          <a:p>
            <a:pPr eaLnBrk="1" hangingPunct="1">
              <a:defRPr/>
            </a:pPr>
            <a:r>
              <a:rPr lang="en-US" b="1" u="sng" dirty="0">
                <a:latin typeface="+mn-lt"/>
                <a:cs typeface="Times New Roman" pitchFamily="18" charset="0"/>
              </a:rPr>
              <a:t>Can be seen in</a:t>
            </a:r>
            <a:r>
              <a:rPr lang="en-US" b="1" dirty="0">
                <a:latin typeface="+mn-lt"/>
                <a:cs typeface="Times New Roman" pitchFamily="18" charset="0"/>
              </a:rPr>
              <a:t>:  </a:t>
            </a:r>
          </a:p>
          <a:p>
            <a:pPr marL="285750" indent="-285750" eaLnBrk="1" hangingPunct="1">
              <a:buFont typeface="Arial" panose="020B0604020202020204" pitchFamily="34" charset="0"/>
              <a:buChar char="•"/>
              <a:defRPr/>
            </a:pPr>
            <a:r>
              <a:rPr lang="en-US" dirty="0">
                <a:latin typeface="+mn-lt"/>
                <a:cs typeface="Times New Roman" pitchFamily="18" charset="0"/>
              </a:rPr>
              <a:t>Sarcoid</a:t>
            </a:r>
          </a:p>
          <a:p>
            <a:pPr marL="285750" indent="-285750" eaLnBrk="1" hangingPunct="1">
              <a:buFont typeface="Arial" panose="020B0604020202020204" pitchFamily="34" charset="0"/>
              <a:buChar char="•"/>
              <a:defRPr/>
            </a:pPr>
            <a:r>
              <a:rPr lang="en-US" dirty="0">
                <a:latin typeface="+mn-lt"/>
                <a:cs typeface="Times New Roman" pitchFamily="18" charset="0"/>
              </a:rPr>
              <a:t>ALPS (51x</a:t>
            </a:r>
            <a:r>
              <a:rPr lang="en-US" dirty="0">
                <a:latin typeface="+mn-lt"/>
                <a:cs typeface="Times New Roman" pitchFamily="18" charset="0"/>
                <a:sym typeface="Symbol"/>
              </a:rPr>
              <a:t>risk)</a:t>
            </a:r>
            <a:r>
              <a:rPr lang="en-US" dirty="0">
                <a:latin typeface="+mn-lt"/>
                <a:cs typeface="Times New Roman" pitchFamily="18" charset="0"/>
              </a:rPr>
              <a:t> </a:t>
            </a:r>
          </a:p>
          <a:p>
            <a:pPr marL="285750" indent="-285750" eaLnBrk="1" hangingPunct="1">
              <a:buFont typeface="Arial" panose="020B0604020202020204" pitchFamily="34" charset="0"/>
              <a:buChar char="•"/>
              <a:defRPr/>
            </a:pPr>
            <a:r>
              <a:rPr lang="en-US" dirty="0">
                <a:latin typeface="+mn-lt"/>
                <a:cs typeface="Times New Roman" pitchFamily="18" charset="0"/>
              </a:rPr>
              <a:t>Ataxia telangiectasia</a:t>
            </a:r>
          </a:p>
          <a:p>
            <a:pPr marL="285750" indent="-285750" eaLnBrk="1" hangingPunct="1">
              <a:buFont typeface="Arial" panose="020B0604020202020204" pitchFamily="34" charset="0"/>
              <a:buChar char="•"/>
              <a:defRPr/>
            </a:pPr>
            <a:r>
              <a:rPr lang="en-US" dirty="0">
                <a:latin typeface="+mn-lt"/>
                <a:cs typeface="Times New Roman" pitchFamily="18" charset="0"/>
              </a:rPr>
              <a:t>HIV</a:t>
            </a:r>
          </a:p>
        </p:txBody>
      </p:sp>
      <p:sp>
        <p:nvSpPr>
          <p:cNvPr id="16393" name="Rectangle 4"/>
          <p:cNvSpPr>
            <a:spLocks noChangeArrowheads="1"/>
          </p:cNvSpPr>
          <p:nvPr/>
        </p:nvSpPr>
        <p:spPr bwMode="auto">
          <a:xfrm>
            <a:off x="4597400" y="6211888"/>
            <a:ext cx="4572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(more older siblings and pre-school </a:t>
            </a:r>
          </a:p>
          <a:p>
            <a:pPr algn="ctr" eaLnBrk="1" hangingPunct="1">
              <a:spcBef>
                <a:spcPct val="0"/>
              </a:spcBef>
              <a:buFontTx/>
              <a:buNone/>
            </a:pPr>
            <a:r>
              <a:rPr lang="en-US" altLang="en-US" sz="1800"/>
              <a:t>infections are </a:t>
            </a:r>
            <a:r>
              <a:rPr lang="en-US" altLang="en-US" sz="1800" i="1" u="sng"/>
              <a:t>protective</a:t>
            </a:r>
            <a:r>
              <a:rPr lang="en-US" altLang="en-US" sz="1800"/>
              <a:t>)</a:t>
            </a:r>
          </a:p>
        </p:txBody>
      </p:sp>
      <p:sp>
        <p:nvSpPr>
          <p:cNvPr id="5" name="Slide Number Placeholder 4"/>
          <p:cNvSpPr>
            <a:spLocks noGrp="1"/>
          </p:cNvSpPr>
          <p:nvPr>
            <p:ph type="sldNum" sz="quarter" idx="12"/>
          </p:nvPr>
        </p:nvSpPr>
        <p:spPr/>
        <p:txBody>
          <a:bodyPr/>
          <a:lstStyle/>
          <a:p>
            <a:pPr>
              <a:defRPr/>
            </a:pPr>
            <a:fld id="{EE686F56-AB52-428D-839C-21E848E8E2B4}" type="slidenum">
              <a:rPr lang="en-US" altLang="en-US" smtClean="0"/>
              <a:pPr>
                <a:defRPr/>
              </a:pPr>
              <a:t>15</a:t>
            </a:fld>
            <a:endParaRPr lang="en-US" altLang="en-US"/>
          </a:p>
        </p:txBody>
      </p:sp>
    </p:spTree>
    <p:extLst>
      <p:ext uri="{BB962C8B-B14F-4D97-AF65-F5344CB8AC3E}">
        <p14:creationId xmlns:p14="http://schemas.microsoft.com/office/powerpoint/2010/main" val="31195803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p:cNvPicPr>
            <a:picLocks noChangeAspect="1" noChangeArrowheads="1"/>
          </p:cNvPicPr>
          <p:nvPr/>
        </p:nvPicPr>
        <p:blipFill>
          <a:blip r:embed="rId3">
            <a:extLst>
              <a:ext uri="{28A0092B-C50C-407E-A947-70E740481C1C}">
                <a14:useLocalDpi xmlns:a14="http://schemas.microsoft.com/office/drawing/2010/main" val="0"/>
              </a:ext>
            </a:extLst>
          </a:blip>
          <a:srcRect l="9331" r="5286"/>
          <a:stretch>
            <a:fillRect/>
          </a:stretch>
        </p:blipFill>
        <p:spPr bwMode="auto">
          <a:xfrm>
            <a:off x="5943600" y="1587500"/>
            <a:ext cx="3200400" cy="359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Rectangle 2"/>
          <p:cNvSpPr>
            <a:spLocks noGrp="1" noChangeArrowheads="1"/>
          </p:cNvSpPr>
          <p:nvPr>
            <p:ph type="title"/>
          </p:nvPr>
        </p:nvSpPr>
        <p:spPr>
          <a:xfrm>
            <a:off x="-152400" y="76200"/>
            <a:ext cx="9410700" cy="685800"/>
          </a:xfrm>
        </p:spPr>
        <p:txBody>
          <a:bodyPr anchor="t"/>
          <a:lstStyle/>
          <a:p>
            <a:pPr eaLnBrk="1" hangingPunct="1"/>
            <a:r>
              <a:rPr lang="en-US" altLang="en-US" sz="3200" smtClean="0"/>
              <a:t>EBV may cause </a:t>
            </a:r>
            <a:r>
              <a:rPr lang="en-US" altLang="en-US" sz="3200" i="1" u="sng" smtClean="0"/>
              <a:t>some</a:t>
            </a:r>
            <a:r>
              <a:rPr lang="en-US" altLang="en-US" sz="3200" smtClean="0"/>
              <a:t> cases of Hodgkin Lymphoma</a:t>
            </a:r>
          </a:p>
        </p:txBody>
      </p:sp>
      <p:sp>
        <p:nvSpPr>
          <p:cNvPr id="17412" name="Rectangle 3"/>
          <p:cNvSpPr txBox="1">
            <a:spLocks noChangeArrowheads="1"/>
          </p:cNvSpPr>
          <p:nvPr/>
        </p:nvSpPr>
        <p:spPr bwMode="auto">
          <a:xfrm>
            <a:off x="0" y="914400"/>
            <a:ext cx="7467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FontTx/>
              <a:buChar char="•"/>
            </a:pPr>
            <a:r>
              <a:rPr lang="en-US" altLang="en-US" sz="2000">
                <a:solidFill>
                  <a:srgbClr val="000000"/>
                </a:solidFill>
              </a:rPr>
              <a:t>Many patients have high antibody titers against EBV</a:t>
            </a:r>
          </a:p>
          <a:p>
            <a:pPr>
              <a:spcBef>
                <a:spcPts val="1800"/>
              </a:spcBef>
              <a:buFontTx/>
              <a:buChar char="•"/>
            </a:pPr>
            <a:r>
              <a:rPr lang="en-US" altLang="en-US" sz="2000">
                <a:solidFill>
                  <a:srgbClr val="000000"/>
                </a:solidFill>
              </a:rPr>
              <a:t>EBV genome is found in and localized to Reed-Sternberg cells:</a:t>
            </a:r>
          </a:p>
          <a:p>
            <a:pPr lvl="1" eaLnBrk="1" hangingPunct="1">
              <a:spcBef>
                <a:spcPct val="0"/>
              </a:spcBef>
              <a:buFont typeface="Times New Roman" panose="02020603050405020304" pitchFamily="18" charset="0"/>
              <a:buChar char="–"/>
            </a:pPr>
            <a:r>
              <a:rPr lang="en-US" altLang="en-US" sz="2000"/>
              <a:t>Epstein-Barr Early Ribonucleoprotein 1 &amp; 2 	</a:t>
            </a:r>
          </a:p>
          <a:p>
            <a:pPr lvl="1" eaLnBrk="1" hangingPunct="1">
              <a:spcBef>
                <a:spcPct val="0"/>
              </a:spcBef>
              <a:buFont typeface="Times New Roman" panose="02020603050405020304" pitchFamily="18" charset="0"/>
              <a:buChar char="–"/>
            </a:pPr>
            <a:r>
              <a:rPr lang="en-US" altLang="en-US" sz="2000">
                <a:solidFill>
                  <a:srgbClr val="000000"/>
                </a:solidFill>
              </a:rPr>
              <a:t>Latent membrane proteins 1 &amp; 2A</a:t>
            </a:r>
          </a:p>
          <a:p>
            <a:pPr lvl="1" eaLnBrk="1" hangingPunct="1">
              <a:spcBef>
                <a:spcPct val="0"/>
              </a:spcBef>
              <a:buFont typeface="Times New Roman" panose="02020603050405020304" pitchFamily="18" charset="0"/>
              <a:buChar char="–"/>
            </a:pPr>
            <a:r>
              <a:rPr lang="en-US" altLang="en-US" sz="2000">
                <a:solidFill>
                  <a:srgbClr val="000000"/>
                </a:solidFill>
              </a:rPr>
              <a:t>Nuclear antigen  1			</a:t>
            </a:r>
          </a:p>
          <a:p>
            <a:pPr lvl="1" eaLnBrk="1" hangingPunct="1">
              <a:spcBef>
                <a:spcPct val="0"/>
              </a:spcBef>
              <a:buFont typeface="Times New Roman" panose="02020603050405020304" pitchFamily="18" charset="0"/>
              <a:buChar char="–"/>
            </a:pPr>
            <a:r>
              <a:rPr lang="en-US" altLang="en-US" sz="2000">
                <a:solidFill>
                  <a:srgbClr val="000000"/>
                </a:solidFill>
              </a:rPr>
              <a:t>“Latency type II pattern of EBV infection”</a:t>
            </a:r>
          </a:p>
          <a:p>
            <a:pPr>
              <a:spcBef>
                <a:spcPts val="1800"/>
              </a:spcBef>
              <a:buFontTx/>
              <a:buChar char="•"/>
            </a:pPr>
            <a:r>
              <a:rPr lang="en-US" altLang="en-US" sz="2000"/>
              <a:t>LMP1</a:t>
            </a:r>
          </a:p>
          <a:p>
            <a:pPr lvl="1" eaLnBrk="1" hangingPunct="1">
              <a:spcBef>
                <a:spcPct val="0"/>
              </a:spcBef>
              <a:buFont typeface="Times New Roman" panose="02020603050405020304" pitchFamily="18" charset="0"/>
              <a:buChar char="–"/>
            </a:pPr>
            <a:r>
              <a:rPr lang="en-US" altLang="en-US" sz="2000"/>
              <a:t>Resembles activated TNFR superfamily member</a:t>
            </a:r>
          </a:p>
          <a:p>
            <a:pPr lvl="1" eaLnBrk="1" hangingPunct="1">
              <a:spcBef>
                <a:spcPct val="0"/>
              </a:spcBef>
              <a:buFont typeface="Times New Roman" panose="02020603050405020304" pitchFamily="18" charset="0"/>
              <a:buChar char="–"/>
            </a:pPr>
            <a:r>
              <a:rPr lang="en-US" altLang="en-US" sz="2000"/>
              <a:t>Signaling pathways include NF</a:t>
            </a:r>
            <a:r>
              <a:rPr lang="en-US" altLang="en-US" sz="2000">
                <a:latin typeface="Symbol" panose="05050102010706020507" pitchFamily="18" charset="2"/>
              </a:rPr>
              <a:t>k</a:t>
            </a:r>
            <a:r>
              <a:rPr lang="en-US" altLang="en-US" sz="2000"/>
              <a:t>B</a:t>
            </a:r>
          </a:p>
          <a:p>
            <a:pPr lvl="1" eaLnBrk="1" hangingPunct="1">
              <a:spcBef>
                <a:spcPct val="0"/>
              </a:spcBef>
              <a:buFont typeface="Times New Roman" panose="02020603050405020304" pitchFamily="18" charset="0"/>
              <a:buChar char="–"/>
            </a:pPr>
            <a:r>
              <a:rPr lang="en-US" altLang="en-US" sz="2000"/>
              <a:t>NF</a:t>
            </a:r>
            <a:r>
              <a:rPr lang="en-US" altLang="en-US" sz="2000">
                <a:latin typeface="Symbol" panose="05050102010706020507" pitchFamily="18" charset="2"/>
              </a:rPr>
              <a:t>k</a:t>
            </a:r>
            <a:r>
              <a:rPr lang="en-US" altLang="en-US" sz="2000"/>
              <a:t>B is constitutively active in HRS</a:t>
            </a:r>
            <a:r>
              <a:rPr lang="en-US" altLang="en-US" sz="2000">
                <a:solidFill>
                  <a:srgbClr val="000000"/>
                </a:solidFill>
              </a:rPr>
              <a:t> cells</a:t>
            </a:r>
          </a:p>
          <a:p>
            <a:pPr eaLnBrk="1" hangingPunct="1">
              <a:spcBef>
                <a:spcPts val="1800"/>
              </a:spcBef>
              <a:buFontTx/>
              <a:buChar char="•"/>
            </a:pPr>
            <a:r>
              <a:rPr lang="en-US" altLang="en-US" sz="2000"/>
              <a:t>EBV expression varies by</a:t>
            </a:r>
          </a:p>
          <a:p>
            <a:pPr lvl="1" eaLnBrk="1" hangingPunct="1">
              <a:spcBef>
                <a:spcPct val="0"/>
              </a:spcBef>
              <a:buFont typeface="Times New Roman" panose="02020603050405020304" pitchFamily="18" charset="0"/>
              <a:buChar char="–"/>
            </a:pPr>
            <a:r>
              <a:rPr lang="en-US" altLang="en-US" sz="2000"/>
              <a:t>Subtype:       LD &gt; LR &gt; MC &gt; NS &gt; NLP</a:t>
            </a:r>
          </a:p>
          <a:p>
            <a:pPr lvl="1" eaLnBrk="1" hangingPunct="1">
              <a:spcBef>
                <a:spcPct val="0"/>
              </a:spcBef>
              <a:buFont typeface="Times New Roman" panose="02020603050405020304" pitchFamily="18" charset="0"/>
              <a:buChar char="–"/>
            </a:pPr>
            <a:r>
              <a:rPr lang="en-US" altLang="en-US" sz="2000"/>
              <a:t>Ethnicity:      Asian &gt; Hispanic &gt; White &gt; African American</a:t>
            </a:r>
          </a:p>
          <a:p>
            <a:pPr lvl="1" eaLnBrk="1" hangingPunct="1">
              <a:spcBef>
                <a:spcPct val="0"/>
              </a:spcBef>
              <a:buFont typeface="Times New Roman" panose="02020603050405020304" pitchFamily="18" charset="0"/>
              <a:buChar char="–"/>
            </a:pPr>
            <a:r>
              <a:rPr lang="en-US" altLang="en-US" sz="2000"/>
              <a:t>Population:  younger age, lower socioeconomic status</a:t>
            </a:r>
          </a:p>
          <a:p>
            <a:pPr>
              <a:spcBef>
                <a:spcPct val="0"/>
              </a:spcBef>
              <a:buFontTx/>
              <a:buNone/>
            </a:pPr>
            <a:endParaRPr lang="en-US" altLang="en-US" sz="2800"/>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16</a:t>
            </a:fld>
            <a:endParaRPr lang="en-US" altLang="en-US"/>
          </a:p>
        </p:txBody>
      </p:sp>
    </p:spTree>
    <p:extLst>
      <p:ext uri="{BB962C8B-B14F-4D97-AF65-F5344CB8AC3E}">
        <p14:creationId xmlns:p14="http://schemas.microsoft.com/office/powerpoint/2010/main" val="3461566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1" descr="FNA left cervical mass, 500x M-G-G "/>
          <p:cNvPicPr>
            <a:picLocks noChangeAspect="1" noChangeArrowheads="1"/>
          </p:cNvPicPr>
          <p:nvPr/>
        </p:nvPicPr>
        <p:blipFill>
          <a:blip r:embed="rId3">
            <a:extLst>
              <a:ext uri="{28A0092B-C50C-407E-A947-70E740481C1C}">
                <a14:useLocalDpi xmlns:a14="http://schemas.microsoft.com/office/drawing/2010/main" val="0"/>
              </a:ext>
            </a:extLst>
          </a:blip>
          <a:srcRect l="6129" t="13338" r="21098" b="25488"/>
          <a:stretch>
            <a:fillRect/>
          </a:stretch>
        </p:blipFill>
        <p:spPr bwMode="auto">
          <a:xfrm>
            <a:off x="76200" y="762000"/>
            <a:ext cx="43434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76200" y="6383338"/>
            <a:ext cx="6781800" cy="5374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9pPr>
          </a:lstStyle>
          <a:p>
            <a:pPr eaLnBrk="1" hangingPunct="1">
              <a:lnSpc>
                <a:spcPct val="97000"/>
              </a:lnSpc>
              <a:spcBef>
                <a:spcPct val="0"/>
              </a:spcBef>
              <a:buClr>
                <a:srgbClr val="000000"/>
              </a:buClr>
              <a:buSzPct val="45000"/>
              <a:buFontTx/>
              <a:buNone/>
            </a:pPr>
            <a:r>
              <a:rPr lang="en-GB" altLang="en-US" sz="1200" dirty="0" smtClean="0">
                <a:solidFill>
                  <a:schemeClr val="bg1">
                    <a:lumMod val="50000"/>
                  </a:schemeClr>
                </a:solidFill>
              </a:rPr>
              <a:t>Republished with permission of The American Society of Hematology, from ASH Image Bank, Kadin</a:t>
            </a:r>
            <a:r>
              <a:rPr lang="en-GB" altLang="en-US" sz="1200" dirty="0">
                <a:solidFill>
                  <a:schemeClr val="bg1">
                    <a:lumMod val="50000"/>
                  </a:schemeClr>
                </a:solidFill>
              </a:rPr>
              <a:t>, M</a:t>
            </a:r>
            <a:r>
              <a:rPr lang="en-GB" altLang="en-US" sz="1200" dirty="0" smtClean="0">
                <a:solidFill>
                  <a:schemeClr val="bg1">
                    <a:lumMod val="50000"/>
                  </a:schemeClr>
                </a:solidFill>
              </a:rPr>
              <a:t>. </a:t>
            </a:r>
            <a:r>
              <a:rPr lang="en-GB" altLang="en-US" sz="1200" dirty="0">
                <a:solidFill>
                  <a:schemeClr val="bg1">
                    <a:lumMod val="50000"/>
                  </a:schemeClr>
                </a:solidFill>
              </a:rPr>
              <a:t>Image 2-4 </a:t>
            </a:r>
            <a:r>
              <a:rPr lang="en-GB" altLang="en-US" sz="1200" dirty="0" smtClean="0">
                <a:solidFill>
                  <a:schemeClr val="bg1">
                    <a:lumMod val="50000"/>
                  </a:schemeClr>
                </a:solidFill>
              </a:rPr>
              <a:t>2002;2002:100484</a:t>
            </a:r>
            <a:r>
              <a:rPr lang="en-US" altLang="en-US" sz="1200" dirty="0" smtClean="0">
                <a:solidFill>
                  <a:schemeClr val="bg1">
                    <a:lumMod val="50000"/>
                  </a:schemeClr>
                </a:solidFill>
              </a:rPr>
              <a:t> </a:t>
            </a:r>
            <a:r>
              <a:rPr lang="en-US" altLang="en-US" sz="1200" dirty="0">
                <a:solidFill>
                  <a:schemeClr val="bg1">
                    <a:lumMod val="50000"/>
                  </a:schemeClr>
                </a:solidFill>
              </a:rPr>
              <a:t>&amp; 100525 </a:t>
            </a:r>
            <a:r>
              <a:rPr lang="en-GB" altLang="en-US" sz="1200" dirty="0">
                <a:solidFill>
                  <a:schemeClr val="bg1">
                    <a:lumMod val="50000"/>
                  </a:schemeClr>
                </a:solidFill>
              </a:rPr>
              <a:t>Copyright ©</a:t>
            </a:r>
            <a:r>
              <a:rPr lang="en-GB" altLang="en-US" sz="1200" dirty="0" smtClean="0">
                <a:solidFill>
                  <a:schemeClr val="bg1">
                    <a:lumMod val="50000"/>
                  </a:schemeClr>
                </a:solidFill>
              </a:rPr>
              <a:t>2002; permission conveyed through Copyright Clearance </a:t>
            </a:r>
            <a:r>
              <a:rPr lang="en-GB" altLang="en-US" sz="1200" dirty="0" err="1" smtClean="0">
                <a:solidFill>
                  <a:schemeClr val="bg1">
                    <a:lumMod val="50000"/>
                  </a:schemeClr>
                </a:solidFill>
              </a:rPr>
              <a:t>Center</a:t>
            </a:r>
            <a:r>
              <a:rPr lang="en-GB" altLang="en-US" sz="1200" dirty="0" smtClean="0">
                <a:solidFill>
                  <a:schemeClr val="bg1">
                    <a:lumMod val="50000"/>
                  </a:schemeClr>
                </a:solidFill>
              </a:rPr>
              <a:t>, Inc.  </a:t>
            </a:r>
            <a:endParaRPr lang="en-GB" altLang="en-US" sz="1200" dirty="0">
              <a:solidFill>
                <a:schemeClr val="bg1">
                  <a:lumMod val="50000"/>
                </a:schemeClr>
              </a:solidFill>
            </a:endParaRPr>
          </a:p>
        </p:txBody>
      </p:sp>
      <p:pic>
        <p:nvPicPr>
          <p:cNvPr id="18436" name="Picture 2"/>
          <p:cNvPicPr>
            <a:picLocks noChangeAspect="1" noChangeArrowheads="1"/>
          </p:cNvPicPr>
          <p:nvPr/>
        </p:nvPicPr>
        <p:blipFill>
          <a:blip r:embed="rId4">
            <a:extLst>
              <a:ext uri="{28A0092B-C50C-407E-A947-70E740481C1C}">
                <a14:useLocalDpi xmlns:a14="http://schemas.microsoft.com/office/drawing/2010/main" val="0"/>
              </a:ext>
            </a:extLst>
          </a:blip>
          <a:srcRect l="3497" r="294" b="18523"/>
          <a:stretch>
            <a:fillRect/>
          </a:stretch>
        </p:blipFill>
        <p:spPr bwMode="auto">
          <a:xfrm>
            <a:off x="228600" y="3640138"/>
            <a:ext cx="4191000"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 descr="http://ashimagebank.hematologylibrary.org/content/vol2002/issue1009/images/large/C39534C8_4F9B_4FBC_9716_FDC3C16AED3E.jpeg"/>
          <p:cNvPicPr>
            <a:picLocks noChangeAspect="1" noChangeArrowheads="1"/>
          </p:cNvPicPr>
          <p:nvPr/>
        </p:nvPicPr>
        <p:blipFill>
          <a:blip r:embed="rId5" cstate="print">
            <a:extLst>
              <a:ext uri="{28A0092B-C50C-407E-A947-70E740481C1C}">
                <a14:useLocalDpi xmlns:a14="http://schemas.microsoft.com/office/drawing/2010/main" val="0"/>
              </a:ext>
            </a:extLst>
          </a:blip>
          <a:srcRect l="175" t="20566" r="16872"/>
          <a:stretch>
            <a:fillRect/>
          </a:stretch>
        </p:blipFill>
        <p:spPr bwMode="auto">
          <a:xfrm>
            <a:off x="4572000" y="762000"/>
            <a:ext cx="42672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4" descr="http://ashimagebank.hematologylibrary.org/content/vol2002/issue1023/images/large/D375E007_E83C_4FEB_8AC1_0E5E89EDAB7E.jpeg"/>
          <p:cNvPicPr>
            <a:picLocks noChangeAspect="1" noChangeArrowheads="1"/>
          </p:cNvPicPr>
          <p:nvPr/>
        </p:nvPicPr>
        <p:blipFill>
          <a:blip r:embed="rId6">
            <a:extLst>
              <a:ext uri="{28A0092B-C50C-407E-A947-70E740481C1C}">
                <a14:useLocalDpi xmlns:a14="http://schemas.microsoft.com/office/drawing/2010/main" val="0"/>
              </a:ext>
            </a:extLst>
          </a:blip>
          <a:srcRect l="17410" t="50778" r="17004" b="21974"/>
          <a:stretch>
            <a:fillRect/>
          </a:stretch>
        </p:blipFill>
        <p:spPr bwMode="auto">
          <a:xfrm>
            <a:off x="4572000" y="3657600"/>
            <a:ext cx="426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2"/>
          <p:cNvSpPr>
            <a:spLocks noGrp="1" noChangeArrowheads="1"/>
          </p:cNvSpPr>
          <p:nvPr>
            <p:ph type="title"/>
          </p:nvPr>
        </p:nvSpPr>
        <p:spPr>
          <a:xfrm>
            <a:off x="0" y="0"/>
            <a:ext cx="9144000" cy="685800"/>
          </a:xfrm>
        </p:spPr>
        <p:txBody>
          <a:bodyPr anchor="t"/>
          <a:lstStyle/>
          <a:p>
            <a:pPr eaLnBrk="1" hangingPunct="1">
              <a:defRPr/>
            </a:pPr>
            <a:r>
              <a:rPr lang="en-US" sz="3200" dirty="0">
                <a:latin typeface="+mn-lt"/>
              </a:rPr>
              <a:t>The Hodgkin Reed-Sternberg Cell and Variations</a:t>
            </a:r>
          </a:p>
        </p:txBody>
      </p:sp>
      <p:sp>
        <p:nvSpPr>
          <p:cNvPr id="18440" name="Rectangle 7"/>
          <p:cNvSpPr>
            <a:spLocks noChangeArrowheads="1"/>
          </p:cNvSpPr>
          <p:nvPr/>
        </p:nvSpPr>
        <p:spPr bwMode="auto">
          <a:xfrm>
            <a:off x="4572000" y="762000"/>
            <a:ext cx="4267200" cy="369888"/>
          </a:xfrm>
          <a:prstGeom prst="rect">
            <a:avLst/>
          </a:prstGeom>
          <a:solidFill>
            <a:schemeClr val="bg1">
              <a:alpha val="8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Hodgkin cell (mononuclear variant of HRS)</a:t>
            </a:r>
          </a:p>
        </p:txBody>
      </p:sp>
      <p:sp>
        <p:nvSpPr>
          <p:cNvPr id="18441" name="Rectangle 9"/>
          <p:cNvSpPr>
            <a:spLocks noChangeArrowheads="1"/>
          </p:cNvSpPr>
          <p:nvPr/>
        </p:nvSpPr>
        <p:spPr bwMode="auto">
          <a:xfrm>
            <a:off x="228600" y="762000"/>
            <a:ext cx="4191000" cy="369888"/>
          </a:xfrm>
          <a:prstGeom prst="rect">
            <a:avLst/>
          </a:prstGeom>
          <a:solidFill>
            <a:schemeClr val="bg1">
              <a:alpha val="8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Classic HRS  cell:  binucleate, “owl’s eye”</a:t>
            </a:r>
          </a:p>
        </p:txBody>
      </p:sp>
      <p:sp>
        <p:nvSpPr>
          <p:cNvPr id="18442" name="Rectangle 10"/>
          <p:cNvSpPr>
            <a:spLocks noChangeArrowheads="1"/>
          </p:cNvSpPr>
          <p:nvPr/>
        </p:nvSpPr>
        <p:spPr bwMode="auto">
          <a:xfrm>
            <a:off x="228600" y="3581400"/>
            <a:ext cx="2209800" cy="366713"/>
          </a:xfrm>
          <a:prstGeom prst="rect">
            <a:avLst/>
          </a:prstGeom>
          <a:solidFill>
            <a:schemeClr val="bg1">
              <a:alpha val="8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Multinucleate variant</a:t>
            </a:r>
          </a:p>
        </p:txBody>
      </p:sp>
      <p:sp>
        <p:nvSpPr>
          <p:cNvPr id="18443" name="Rectangle 11"/>
          <p:cNvSpPr>
            <a:spLocks noChangeArrowheads="1"/>
          </p:cNvSpPr>
          <p:nvPr/>
        </p:nvSpPr>
        <p:spPr bwMode="auto">
          <a:xfrm>
            <a:off x="4572000" y="3592513"/>
            <a:ext cx="4267200" cy="366712"/>
          </a:xfrm>
          <a:prstGeom prst="rect">
            <a:avLst/>
          </a:prstGeom>
          <a:solidFill>
            <a:schemeClr val="bg1">
              <a:alpha val="8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Lacunar cells:  artifact of formalin fixation</a:t>
            </a:r>
          </a:p>
        </p:txBody>
      </p:sp>
    </p:spTree>
    <p:extLst>
      <p:ext uri="{BB962C8B-B14F-4D97-AF65-F5344CB8AC3E}">
        <p14:creationId xmlns:p14="http://schemas.microsoft.com/office/powerpoint/2010/main" val="3402513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idx="4294967295"/>
          </p:nvPr>
        </p:nvSpPr>
        <p:spPr>
          <a:xfrm>
            <a:off x="0" y="0"/>
            <a:ext cx="9144000" cy="838200"/>
          </a:xfrm>
        </p:spPr>
        <p:txBody>
          <a:bodyPr/>
          <a:lstStyle/>
          <a:p>
            <a:pPr algn="l" eaLnBrk="1" hangingPunct="1">
              <a:defRPr/>
            </a:pPr>
            <a:r>
              <a:rPr lang="en-US" sz="3400" dirty="0">
                <a:latin typeface="+mn-lt"/>
              </a:rPr>
              <a:t>Nodular </a:t>
            </a:r>
            <a:r>
              <a:rPr lang="en-US" sz="3400" dirty="0" err="1">
                <a:latin typeface="+mn-lt"/>
              </a:rPr>
              <a:t>Sclerosing</a:t>
            </a:r>
            <a:r>
              <a:rPr lang="en-US" sz="3400" dirty="0">
                <a:latin typeface="+mn-lt"/>
              </a:rPr>
              <a:t> is the most common histology</a:t>
            </a:r>
          </a:p>
        </p:txBody>
      </p:sp>
      <p:sp>
        <p:nvSpPr>
          <p:cNvPr id="19459" name="Rectangle 3"/>
          <p:cNvSpPr>
            <a:spLocks noGrp="1" noChangeArrowheads="1"/>
          </p:cNvSpPr>
          <p:nvPr>
            <p:ph type="body" idx="4294967295"/>
          </p:nvPr>
        </p:nvSpPr>
        <p:spPr>
          <a:xfrm>
            <a:off x="533400" y="3381375"/>
            <a:ext cx="7543800" cy="2209800"/>
          </a:xfrm>
        </p:spPr>
        <p:txBody>
          <a:bodyPr/>
          <a:lstStyle/>
          <a:p>
            <a:pPr eaLnBrk="1" hangingPunct="1">
              <a:buClr>
                <a:srgbClr val="9E001E"/>
              </a:buClr>
              <a:buFont typeface="Wingdings" panose="05000000000000000000" pitchFamily="2" charset="2"/>
              <a:buNone/>
            </a:pPr>
            <a:r>
              <a:rPr lang="en-US" altLang="en-US" sz="2000" smtClean="0"/>
              <a:t>	</a:t>
            </a:r>
            <a:r>
              <a:rPr lang="en-US" altLang="en-US" sz="2000" u="sng" smtClean="0"/>
              <a:t>Subtype</a:t>
            </a:r>
            <a:r>
              <a:rPr lang="en-US" altLang="en-US" sz="2000" smtClean="0"/>
              <a:t>			</a:t>
            </a:r>
            <a:r>
              <a:rPr lang="en-US" altLang="en-US" sz="2000" u="sng" smtClean="0"/>
              <a:t>Buzz Words</a:t>
            </a:r>
            <a:r>
              <a:rPr lang="en-US" altLang="en-US" sz="2000" smtClean="0"/>
              <a:t>		</a:t>
            </a:r>
            <a:r>
              <a:rPr lang="en-US" altLang="en-US" sz="2000" u="sng" smtClean="0"/>
              <a:t>EBV</a:t>
            </a:r>
          </a:p>
          <a:p>
            <a:pPr eaLnBrk="1" hangingPunct="1">
              <a:spcBef>
                <a:spcPct val="0"/>
              </a:spcBef>
              <a:buClr>
                <a:srgbClr val="9E001E"/>
              </a:buClr>
              <a:buFont typeface="Wingdings" panose="05000000000000000000" pitchFamily="2" charset="2"/>
              <a:buChar char="§"/>
            </a:pPr>
            <a:r>
              <a:rPr lang="en-US" altLang="en-US" sz="2000" smtClean="0"/>
              <a:t>Nodular sclerosing		Young adults 		  25%</a:t>
            </a:r>
          </a:p>
          <a:p>
            <a:pPr eaLnBrk="1" hangingPunct="1">
              <a:spcBef>
                <a:spcPct val="0"/>
              </a:spcBef>
              <a:buClr>
                <a:srgbClr val="9E001E"/>
              </a:buClr>
              <a:buFont typeface="Wingdings" panose="05000000000000000000" pitchFamily="2" charset="2"/>
              <a:buChar char="§"/>
            </a:pPr>
            <a:r>
              <a:rPr lang="en-US" altLang="en-US" sz="2000" smtClean="0"/>
              <a:t>Lymphocyte-rich		&lt;10 years		  42%</a:t>
            </a:r>
          </a:p>
          <a:p>
            <a:pPr eaLnBrk="1" hangingPunct="1">
              <a:spcBef>
                <a:spcPct val="0"/>
              </a:spcBef>
              <a:buClr>
                <a:srgbClr val="9E001E"/>
              </a:buClr>
              <a:buFont typeface="Wingdings" panose="05000000000000000000" pitchFamily="2" charset="2"/>
              <a:buChar char="§"/>
            </a:pPr>
            <a:r>
              <a:rPr lang="en-US" altLang="en-US" sz="2000" smtClean="0"/>
              <a:t>Mixed cellularity		&lt;10 years, advanced	  75%</a:t>
            </a:r>
          </a:p>
          <a:p>
            <a:pPr eaLnBrk="1" hangingPunct="1">
              <a:spcBef>
                <a:spcPct val="0"/>
              </a:spcBef>
              <a:buClr>
                <a:srgbClr val="9E001E"/>
              </a:buClr>
              <a:buFont typeface="Wingdings" panose="05000000000000000000" pitchFamily="2" charset="2"/>
              <a:buChar char="§"/>
            </a:pPr>
            <a:r>
              <a:rPr lang="en-US" altLang="en-US" sz="2000" smtClean="0">
                <a:solidFill>
                  <a:srgbClr val="000000"/>
                </a:solidFill>
              </a:rPr>
              <a:t>Lymphocyte depleted 		Adults with HIV		100%</a:t>
            </a:r>
          </a:p>
          <a:p>
            <a:pPr eaLnBrk="1" hangingPunct="1">
              <a:spcBef>
                <a:spcPts val="1200"/>
              </a:spcBef>
              <a:buClr>
                <a:srgbClr val="9E001E"/>
              </a:buClr>
              <a:buFont typeface="Wingdings" panose="05000000000000000000" pitchFamily="2" charset="2"/>
              <a:buChar char="§"/>
            </a:pPr>
            <a:r>
              <a:rPr lang="en-US" altLang="en-US" sz="1800" smtClean="0">
                <a:solidFill>
                  <a:srgbClr val="000000"/>
                </a:solidFill>
              </a:rPr>
              <a:t>Nodular lymphocyte predominant</a:t>
            </a:r>
            <a:r>
              <a:rPr lang="en-US" altLang="en-US" sz="2000" smtClean="0">
                <a:solidFill>
                  <a:srgbClr val="000000"/>
                </a:solidFill>
              </a:rPr>
              <a:t>	Young, male, localized	rarely	</a:t>
            </a:r>
          </a:p>
          <a:p>
            <a:pPr eaLnBrk="1" hangingPunct="1">
              <a:buClr>
                <a:srgbClr val="9E001E"/>
              </a:buClr>
              <a:buFont typeface="Wingdings" panose="05000000000000000000" pitchFamily="2" charset="2"/>
              <a:buChar char="§"/>
            </a:pPr>
            <a:endParaRPr lang="en-US" altLang="en-US" sz="2000" smtClean="0"/>
          </a:p>
          <a:p>
            <a:pPr eaLnBrk="1" hangingPunct="1">
              <a:buClr>
                <a:srgbClr val="9E001E"/>
              </a:buClr>
              <a:buFont typeface="Wingdings" panose="05000000000000000000" pitchFamily="2" charset="2"/>
              <a:buChar char="§"/>
            </a:pPr>
            <a:endParaRPr lang="en-US" altLang="en-US" sz="2000" smtClean="0"/>
          </a:p>
        </p:txBody>
      </p:sp>
      <p:sp>
        <p:nvSpPr>
          <p:cNvPr id="24579" name="Rectangle 3"/>
          <p:cNvSpPr>
            <a:spLocks noChangeArrowheads="1"/>
          </p:cNvSpPr>
          <p:nvPr/>
        </p:nvSpPr>
        <p:spPr bwMode="auto">
          <a:xfrm>
            <a:off x="0" y="6581775"/>
            <a:ext cx="1238250" cy="276225"/>
          </a:xfrm>
          <a:prstGeom prst="rect">
            <a:avLst/>
          </a:prstGeom>
          <a:noFill/>
          <a:ln w="9525">
            <a:noFill/>
            <a:miter lim="800000"/>
            <a:headEnd/>
            <a:tailEnd/>
          </a:ln>
        </p:spPr>
        <p:txBody>
          <a:bodyPr wrap="none">
            <a:spAutoFit/>
          </a:bodyPr>
          <a:lstStyle/>
          <a:p>
            <a:pPr eaLnBrk="1" hangingPunct="1">
              <a:defRPr/>
            </a:pPr>
            <a:r>
              <a:rPr lang="en-US" sz="1200" dirty="0">
                <a:solidFill>
                  <a:schemeClr val="bg1">
                    <a:lumMod val="50000"/>
                  </a:schemeClr>
                </a:solidFill>
                <a:latin typeface="+mn-lt"/>
                <a:cs typeface="Arial" charset="0"/>
              </a:rPr>
              <a:t>SEER, 1975-1995</a:t>
            </a:r>
          </a:p>
        </p:txBody>
      </p:sp>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l="7265" t="3456" r="7520" b="4024"/>
          <a:stretch>
            <a:fillRect/>
          </a:stretch>
        </p:blipFill>
        <p:spPr bwMode="auto">
          <a:xfrm>
            <a:off x="7938" y="1304925"/>
            <a:ext cx="28876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3"/>
          <p:cNvPicPr>
            <a:picLocks noChangeAspect="1" noChangeArrowheads="1"/>
          </p:cNvPicPr>
          <p:nvPr/>
        </p:nvPicPr>
        <p:blipFill>
          <a:blip r:embed="rId4">
            <a:extLst>
              <a:ext uri="{28A0092B-C50C-407E-A947-70E740481C1C}">
                <a14:useLocalDpi xmlns:a14="http://schemas.microsoft.com/office/drawing/2010/main" val="0"/>
              </a:ext>
            </a:extLst>
          </a:blip>
          <a:srcRect l="3923" t="2785" r="8182" b="4694"/>
          <a:stretch>
            <a:fillRect/>
          </a:stretch>
        </p:blipFill>
        <p:spPr bwMode="auto">
          <a:xfrm>
            <a:off x="2895600" y="1304925"/>
            <a:ext cx="28876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4"/>
          <p:cNvPicPr>
            <a:picLocks noChangeAspect="1" noChangeArrowheads="1"/>
          </p:cNvPicPr>
          <p:nvPr/>
        </p:nvPicPr>
        <p:blipFill>
          <a:blip r:embed="rId5">
            <a:extLst>
              <a:ext uri="{28A0092B-C50C-407E-A947-70E740481C1C}">
                <a14:useLocalDpi xmlns:a14="http://schemas.microsoft.com/office/drawing/2010/main" val="0"/>
              </a:ext>
            </a:extLst>
          </a:blip>
          <a:srcRect l="7500" t="3456" r="5000" b="4024"/>
          <a:stretch>
            <a:fillRect/>
          </a:stretch>
        </p:blipFill>
        <p:spPr bwMode="auto">
          <a:xfrm>
            <a:off x="5791200" y="1304925"/>
            <a:ext cx="2971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15"/>
          <p:cNvSpPr>
            <a:spLocks noChangeArrowheads="1"/>
          </p:cNvSpPr>
          <p:nvPr/>
        </p:nvSpPr>
        <p:spPr bwMode="auto">
          <a:xfrm>
            <a:off x="914400" y="1006475"/>
            <a:ext cx="1081088" cy="369888"/>
          </a:xfrm>
          <a:prstGeom prst="rect">
            <a:avLst/>
          </a:prstGeom>
          <a:noFill/>
          <a:ln w="9525">
            <a:noFill/>
            <a:miter lim="800000"/>
            <a:headEnd/>
            <a:tailEnd/>
          </a:ln>
        </p:spPr>
        <p:txBody>
          <a:bodyPr wrap="none">
            <a:spAutoFit/>
          </a:bodyPr>
          <a:lstStyle/>
          <a:p>
            <a:pPr algn="ctr" eaLnBrk="1" hangingPunct="1">
              <a:defRPr/>
            </a:pPr>
            <a:r>
              <a:rPr lang="en-US">
                <a:latin typeface="+mn-lt"/>
                <a:cs typeface="Arial" charset="0"/>
              </a:rPr>
              <a:t>&lt;10 years</a:t>
            </a:r>
          </a:p>
        </p:txBody>
      </p:sp>
      <p:sp>
        <p:nvSpPr>
          <p:cNvPr id="24584" name="Rectangle 16"/>
          <p:cNvSpPr>
            <a:spLocks noChangeArrowheads="1"/>
          </p:cNvSpPr>
          <p:nvPr/>
        </p:nvSpPr>
        <p:spPr bwMode="auto">
          <a:xfrm>
            <a:off x="3733800" y="990600"/>
            <a:ext cx="1270000" cy="369888"/>
          </a:xfrm>
          <a:prstGeom prst="rect">
            <a:avLst/>
          </a:prstGeom>
          <a:noFill/>
          <a:ln w="9525">
            <a:noFill/>
            <a:miter lim="800000"/>
            <a:headEnd/>
            <a:tailEnd/>
          </a:ln>
        </p:spPr>
        <p:txBody>
          <a:bodyPr wrap="none">
            <a:spAutoFit/>
          </a:bodyPr>
          <a:lstStyle/>
          <a:p>
            <a:pPr algn="ctr" eaLnBrk="1" hangingPunct="1">
              <a:defRPr/>
            </a:pPr>
            <a:r>
              <a:rPr lang="en-US">
                <a:latin typeface="+mn-lt"/>
                <a:cs typeface="Arial" charset="0"/>
              </a:rPr>
              <a:t>10-14 years</a:t>
            </a:r>
          </a:p>
        </p:txBody>
      </p:sp>
      <p:sp>
        <p:nvSpPr>
          <p:cNvPr id="24585" name="Rectangle 17"/>
          <p:cNvSpPr>
            <a:spLocks noChangeArrowheads="1"/>
          </p:cNvSpPr>
          <p:nvPr/>
        </p:nvSpPr>
        <p:spPr bwMode="auto">
          <a:xfrm>
            <a:off x="6546850" y="990600"/>
            <a:ext cx="1270000" cy="369888"/>
          </a:xfrm>
          <a:prstGeom prst="rect">
            <a:avLst/>
          </a:prstGeom>
          <a:noFill/>
          <a:ln w="9525">
            <a:noFill/>
            <a:miter lim="800000"/>
            <a:headEnd/>
            <a:tailEnd/>
          </a:ln>
        </p:spPr>
        <p:txBody>
          <a:bodyPr wrap="none">
            <a:spAutoFit/>
          </a:bodyPr>
          <a:lstStyle/>
          <a:p>
            <a:pPr algn="ctr" eaLnBrk="1" hangingPunct="1">
              <a:defRPr/>
            </a:pPr>
            <a:r>
              <a:rPr lang="en-US">
                <a:latin typeface="+mn-lt"/>
                <a:cs typeface="Arial" charset="0"/>
              </a:rPr>
              <a:t>15-19 years</a:t>
            </a:r>
          </a:p>
        </p:txBody>
      </p:sp>
      <p:sp>
        <p:nvSpPr>
          <p:cNvPr id="24586" name="Rectangle 18"/>
          <p:cNvSpPr>
            <a:spLocks noChangeArrowheads="1"/>
          </p:cNvSpPr>
          <p:nvPr/>
        </p:nvSpPr>
        <p:spPr bwMode="auto">
          <a:xfrm>
            <a:off x="1689100" y="1773238"/>
            <a:ext cx="766763" cy="369887"/>
          </a:xfrm>
          <a:prstGeom prst="rect">
            <a:avLst/>
          </a:prstGeom>
          <a:noFill/>
          <a:ln w="9525">
            <a:noFill/>
            <a:miter lim="800000"/>
            <a:headEnd/>
            <a:tailEnd/>
          </a:ln>
        </p:spPr>
        <p:txBody>
          <a:bodyPr>
            <a:spAutoFit/>
          </a:bodyPr>
          <a:lstStyle/>
          <a:p>
            <a:pPr eaLnBrk="1" hangingPunct="1">
              <a:defRPr/>
            </a:pPr>
            <a:r>
              <a:rPr lang="en-US">
                <a:latin typeface="+mn-lt"/>
                <a:cs typeface="Arial" charset="0"/>
              </a:rPr>
              <a:t>46%</a:t>
            </a:r>
          </a:p>
        </p:txBody>
      </p:sp>
      <p:sp>
        <p:nvSpPr>
          <p:cNvPr id="24587" name="Rectangle 19"/>
          <p:cNvSpPr>
            <a:spLocks noChangeArrowheads="1"/>
          </p:cNvSpPr>
          <p:nvPr/>
        </p:nvSpPr>
        <p:spPr bwMode="auto">
          <a:xfrm>
            <a:off x="7310438" y="2078038"/>
            <a:ext cx="766762" cy="369887"/>
          </a:xfrm>
          <a:prstGeom prst="rect">
            <a:avLst/>
          </a:prstGeom>
          <a:noFill/>
          <a:ln w="9525">
            <a:noFill/>
            <a:miter lim="800000"/>
            <a:headEnd/>
            <a:tailEnd/>
          </a:ln>
        </p:spPr>
        <p:txBody>
          <a:bodyPr>
            <a:spAutoFit/>
          </a:bodyPr>
          <a:lstStyle/>
          <a:p>
            <a:pPr eaLnBrk="1" hangingPunct="1">
              <a:defRPr/>
            </a:pPr>
            <a:r>
              <a:rPr lang="en-US">
                <a:latin typeface="+mn-lt"/>
                <a:cs typeface="Arial" charset="0"/>
              </a:rPr>
              <a:t>74%</a:t>
            </a:r>
          </a:p>
        </p:txBody>
      </p:sp>
      <p:sp>
        <p:nvSpPr>
          <p:cNvPr id="24588" name="Rectangle 20"/>
          <p:cNvSpPr>
            <a:spLocks noChangeArrowheads="1"/>
          </p:cNvSpPr>
          <p:nvPr/>
        </p:nvSpPr>
        <p:spPr bwMode="auto">
          <a:xfrm>
            <a:off x="4495800" y="2073275"/>
            <a:ext cx="766763" cy="369888"/>
          </a:xfrm>
          <a:prstGeom prst="rect">
            <a:avLst/>
          </a:prstGeom>
          <a:noFill/>
          <a:ln w="9525">
            <a:noFill/>
            <a:miter lim="800000"/>
            <a:headEnd/>
            <a:tailEnd/>
          </a:ln>
        </p:spPr>
        <p:txBody>
          <a:bodyPr>
            <a:spAutoFit/>
          </a:bodyPr>
          <a:lstStyle/>
          <a:p>
            <a:pPr eaLnBrk="1" hangingPunct="1">
              <a:defRPr/>
            </a:pPr>
            <a:r>
              <a:rPr lang="en-US">
                <a:latin typeface="+mn-lt"/>
                <a:cs typeface="Arial" charset="0"/>
              </a:rPr>
              <a:t>69%</a:t>
            </a:r>
          </a:p>
        </p:txBody>
      </p:sp>
      <p:sp>
        <p:nvSpPr>
          <p:cNvPr id="24589" name="Rectangle 21"/>
          <p:cNvSpPr>
            <a:spLocks noChangeArrowheads="1"/>
          </p:cNvSpPr>
          <p:nvPr/>
        </p:nvSpPr>
        <p:spPr bwMode="auto">
          <a:xfrm>
            <a:off x="609600" y="2225675"/>
            <a:ext cx="766763" cy="369888"/>
          </a:xfrm>
          <a:prstGeom prst="rect">
            <a:avLst/>
          </a:prstGeom>
          <a:noFill/>
          <a:ln w="9525">
            <a:noFill/>
            <a:miter lim="800000"/>
            <a:headEnd/>
            <a:tailEnd/>
          </a:ln>
        </p:spPr>
        <p:txBody>
          <a:bodyPr>
            <a:spAutoFit/>
          </a:bodyPr>
          <a:lstStyle/>
          <a:p>
            <a:pPr eaLnBrk="1" hangingPunct="1">
              <a:defRPr/>
            </a:pPr>
            <a:r>
              <a:rPr lang="en-US">
                <a:latin typeface="+mn-lt"/>
                <a:cs typeface="Arial" charset="0"/>
              </a:rPr>
              <a:t>32%</a:t>
            </a:r>
          </a:p>
        </p:txBody>
      </p:sp>
      <p:sp>
        <p:nvSpPr>
          <p:cNvPr id="24590" name="Rectangle 22"/>
          <p:cNvSpPr>
            <a:spLocks noChangeArrowheads="1"/>
          </p:cNvSpPr>
          <p:nvPr/>
        </p:nvSpPr>
        <p:spPr bwMode="auto">
          <a:xfrm>
            <a:off x="6091238" y="1704975"/>
            <a:ext cx="766762" cy="368300"/>
          </a:xfrm>
          <a:prstGeom prst="rect">
            <a:avLst/>
          </a:prstGeom>
          <a:noFill/>
          <a:ln w="9525">
            <a:noFill/>
            <a:miter lim="800000"/>
            <a:headEnd/>
            <a:tailEnd/>
          </a:ln>
        </p:spPr>
        <p:txBody>
          <a:bodyPr>
            <a:spAutoFit/>
          </a:bodyPr>
          <a:lstStyle/>
          <a:p>
            <a:pPr eaLnBrk="1" hangingPunct="1">
              <a:defRPr/>
            </a:pPr>
            <a:r>
              <a:rPr lang="en-US">
                <a:latin typeface="+mn-lt"/>
                <a:cs typeface="Arial" charset="0"/>
              </a:rPr>
              <a:t>13%</a:t>
            </a:r>
          </a:p>
        </p:txBody>
      </p:sp>
      <p:sp>
        <p:nvSpPr>
          <p:cNvPr id="24591" name="Rectangle 23"/>
          <p:cNvSpPr>
            <a:spLocks noChangeArrowheads="1"/>
          </p:cNvSpPr>
          <p:nvPr/>
        </p:nvSpPr>
        <p:spPr bwMode="auto">
          <a:xfrm>
            <a:off x="3048000" y="1773238"/>
            <a:ext cx="766763" cy="369887"/>
          </a:xfrm>
          <a:prstGeom prst="rect">
            <a:avLst/>
          </a:prstGeom>
          <a:noFill/>
          <a:ln w="9525">
            <a:noFill/>
            <a:miter lim="800000"/>
            <a:headEnd/>
            <a:tailEnd/>
          </a:ln>
        </p:spPr>
        <p:txBody>
          <a:bodyPr>
            <a:spAutoFit/>
          </a:bodyPr>
          <a:lstStyle/>
          <a:p>
            <a:pPr eaLnBrk="1" hangingPunct="1">
              <a:defRPr/>
            </a:pPr>
            <a:r>
              <a:rPr lang="en-US">
                <a:latin typeface="+mn-lt"/>
                <a:cs typeface="Arial" charset="0"/>
              </a:rPr>
              <a:t>15%</a:t>
            </a:r>
          </a:p>
        </p:txBody>
      </p:sp>
      <p:sp>
        <p:nvSpPr>
          <p:cNvPr id="24592" name="Rectangle 24"/>
          <p:cNvSpPr>
            <a:spLocks noChangeArrowheads="1"/>
          </p:cNvSpPr>
          <p:nvPr/>
        </p:nvSpPr>
        <p:spPr bwMode="auto">
          <a:xfrm>
            <a:off x="469900" y="1587500"/>
            <a:ext cx="576263" cy="338138"/>
          </a:xfrm>
          <a:prstGeom prst="rect">
            <a:avLst/>
          </a:prstGeom>
          <a:noFill/>
          <a:ln w="9525">
            <a:noFill/>
            <a:miter lim="800000"/>
            <a:headEnd/>
            <a:tailEnd/>
          </a:ln>
        </p:spPr>
        <p:txBody>
          <a:bodyPr>
            <a:spAutoFit/>
          </a:bodyPr>
          <a:lstStyle/>
          <a:p>
            <a:pPr eaLnBrk="1" hangingPunct="1">
              <a:defRPr/>
            </a:pPr>
            <a:r>
              <a:rPr lang="en-US" sz="1600">
                <a:latin typeface="+mn-lt"/>
                <a:cs typeface="Arial" charset="0"/>
              </a:rPr>
              <a:t>14%</a:t>
            </a:r>
          </a:p>
        </p:txBody>
      </p:sp>
      <p:sp>
        <p:nvSpPr>
          <p:cNvPr id="24593" name="Rectangle 25"/>
          <p:cNvSpPr>
            <a:spLocks noChangeArrowheads="1"/>
          </p:cNvSpPr>
          <p:nvPr/>
        </p:nvSpPr>
        <p:spPr bwMode="auto">
          <a:xfrm>
            <a:off x="6486525" y="1435100"/>
            <a:ext cx="469900" cy="338138"/>
          </a:xfrm>
          <a:prstGeom prst="rect">
            <a:avLst/>
          </a:prstGeom>
          <a:noFill/>
          <a:ln w="9525">
            <a:noFill/>
            <a:miter lim="800000"/>
            <a:headEnd/>
            <a:tailEnd/>
          </a:ln>
        </p:spPr>
        <p:txBody>
          <a:bodyPr>
            <a:spAutoFit/>
          </a:bodyPr>
          <a:lstStyle/>
          <a:p>
            <a:pPr eaLnBrk="1" hangingPunct="1">
              <a:defRPr/>
            </a:pPr>
            <a:r>
              <a:rPr lang="en-US" sz="1600">
                <a:latin typeface="+mn-lt"/>
                <a:cs typeface="Arial" charset="0"/>
              </a:rPr>
              <a:t>5%</a:t>
            </a:r>
          </a:p>
        </p:txBody>
      </p:sp>
      <p:sp>
        <p:nvSpPr>
          <p:cNvPr id="24594" name="Rectangle 26"/>
          <p:cNvSpPr>
            <a:spLocks noChangeArrowheads="1"/>
          </p:cNvSpPr>
          <p:nvPr/>
        </p:nvSpPr>
        <p:spPr bwMode="auto">
          <a:xfrm>
            <a:off x="3505200" y="1511300"/>
            <a:ext cx="469900" cy="338138"/>
          </a:xfrm>
          <a:prstGeom prst="rect">
            <a:avLst/>
          </a:prstGeom>
          <a:noFill/>
          <a:ln w="9525">
            <a:noFill/>
            <a:miter lim="800000"/>
            <a:headEnd/>
            <a:tailEnd/>
          </a:ln>
        </p:spPr>
        <p:txBody>
          <a:bodyPr>
            <a:spAutoFit/>
          </a:bodyPr>
          <a:lstStyle/>
          <a:p>
            <a:pPr eaLnBrk="1" hangingPunct="1">
              <a:defRPr/>
            </a:pPr>
            <a:r>
              <a:rPr lang="en-US" sz="1600">
                <a:latin typeface="+mn-lt"/>
                <a:cs typeface="Arial" charset="0"/>
              </a:rPr>
              <a:t>7%</a:t>
            </a:r>
          </a:p>
        </p:txBody>
      </p:sp>
      <p:pic>
        <p:nvPicPr>
          <p:cNvPr id="19476" name="Picture 6"/>
          <p:cNvPicPr>
            <a:picLocks noChangeAspect="1" noChangeArrowheads="1"/>
          </p:cNvPicPr>
          <p:nvPr/>
        </p:nvPicPr>
        <p:blipFill>
          <a:blip r:embed="rId6">
            <a:extLst>
              <a:ext uri="{28A0092B-C50C-407E-A947-70E740481C1C}">
                <a14:useLocalDpi xmlns:a14="http://schemas.microsoft.com/office/drawing/2010/main" val="0"/>
              </a:ext>
            </a:extLst>
          </a:blip>
          <a:srcRect l="65303" t="37883" r="32272" b="52113"/>
          <a:stretch>
            <a:fillRect/>
          </a:stretch>
        </p:blipFill>
        <p:spPr bwMode="auto">
          <a:xfrm>
            <a:off x="533400" y="4371975"/>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6"/>
          <p:cNvPicPr>
            <a:picLocks noChangeAspect="1" noChangeArrowheads="1"/>
          </p:cNvPicPr>
          <p:nvPr/>
        </p:nvPicPr>
        <p:blipFill>
          <a:blip r:embed="rId6">
            <a:extLst>
              <a:ext uri="{28A0092B-C50C-407E-A947-70E740481C1C}">
                <a14:useLocalDpi xmlns:a14="http://schemas.microsoft.com/office/drawing/2010/main" val="0"/>
              </a:ext>
            </a:extLst>
          </a:blip>
          <a:srcRect l="64494" t="27254" r="32272" b="64618"/>
          <a:stretch>
            <a:fillRect/>
          </a:stretch>
        </p:blipFill>
        <p:spPr bwMode="auto">
          <a:xfrm>
            <a:off x="457200" y="3743325"/>
            <a:ext cx="304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6"/>
          <p:cNvPicPr>
            <a:picLocks noChangeAspect="1" noChangeArrowheads="1"/>
          </p:cNvPicPr>
          <p:nvPr/>
        </p:nvPicPr>
        <p:blipFill>
          <a:blip r:embed="rId6">
            <a:extLst>
              <a:ext uri="{28A0092B-C50C-407E-A947-70E740481C1C}">
                <a14:useLocalDpi xmlns:a14="http://schemas.microsoft.com/office/drawing/2010/main" val="0"/>
              </a:ext>
            </a:extLst>
          </a:blip>
          <a:srcRect l="64494" t="46687" r="32272" b="45184"/>
          <a:stretch>
            <a:fillRect/>
          </a:stretch>
        </p:blipFill>
        <p:spPr bwMode="auto">
          <a:xfrm>
            <a:off x="457200" y="4048125"/>
            <a:ext cx="304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6"/>
          <p:cNvPicPr>
            <a:picLocks noChangeAspect="1" noChangeArrowheads="1"/>
          </p:cNvPicPr>
          <p:nvPr/>
        </p:nvPicPr>
        <p:blipFill>
          <a:blip r:embed="rId6">
            <a:extLst>
              <a:ext uri="{28A0092B-C50C-407E-A947-70E740481C1C}">
                <a14:useLocalDpi xmlns:a14="http://schemas.microsoft.com/office/drawing/2010/main" val="0"/>
              </a:ext>
            </a:extLst>
          </a:blip>
          <a:srcRect l="64494" t="57317" r="32272" b="32887"/>
          <a:stretch>
            <a:fillRect/>
          </a:stretch>
        </p:blipFill>
        <p:spPr bwMode="auto">
          <a:xfrm>
            <a:off x="457200" y="5140325"/>
            <a:ext cx="3048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0" name="Rectangle 28"/>
          <p:cNvSpPr>
            <a:spLocks noChangeArrowheads="1"/>
          </p:cNvSpPr>
          <p:nvPr/>
        </p:nvSpPr>
        <p:spPr bwMode="auto">
          <a:xfrm>
            <a:off x="304800" y="5486400"/>
            <a:ext cx="8077200" cy="769938"/>
          </a:xfrm>
          <a:prstGeom prst="rect">
            <a:avLst/>
          </a:prstGeom>
          <a:noFill/>
          <a:ln w="9525">
            <a:noFill/>
            <a:miter lim="800000"/>
            <a:headEnd/>
            <a:tailEnd/>
          </a:ln>
        </p:spPr>
        <p:txBody>
          <a:bodyPr>
            <a:spAutoFit/>
          </a:bodyPr>
          <a:lstStyle/>
          <a:p>
            <a:pPr algn="ctr" eaLnBrk="1" hangingPunct="1">
              <a:buClr>
                <a:schemeClr val="tx1"/>
              </a:buClr>
              <a:buSzPct val="150000"/>
              <a:defRPr/>
            </a:pPr>
            <a:r>
              <a:rPr lang="en-US" sz="2400" dirty="0">
                <a:latin typeface="+mn-lt"/>
                <a:cs typeface="Arial" charset="0"/>
              </a:rPr>
              <a:t>    </a:t>
            </a:r>
            <a:r>
              <a:rPr lang="en-US" sz="2000" i="1" dirty="0">
                <a:latin typeface="+mn-lt"/>
                <a:cs typeface="Arial" charset="0"/>
              </a:rPr>
              <a:t>Histologic subtypes of </a:t>
            </a:r>
            <a:r>
              <a:rPr lang="en-US" sz="2000" i="1" dirty="0" err="1">
                <a:latin typeface="+mn-lt"/>
                <a:cs typeface="Arial" charset="0"/>
              </a:rPr>
              <a:t>cHL</a:t>
            </a:r>
            <a:r>
              <a:rPr lang="en-US" sz="2000" i="1" dirty="0">
                <a:latin typeface="+mn-lt"/>
                <a:cs typeface="Arial" charset="0"/>
              </a:rPr>
              <a:t> are based on tissue architecture, fibrosis, and inflammatory infiltrate.  They are not used in risk stratification </a:t>
            </a:r>
            <a:r>
              <a:rPr lang="en-US" sz="2000" i="1" dirty="0">
                <a:solidFill>
                  <a:prstClr val="black"/>
                </a:solidFill>
                <a:latin typeface="Calibri"/>
                <a:cs typeface="Arial" charset="0"/>
              </a:rPr>
              <a:t>(yet)</a:t>
            </a:r>
            <a:endParaRPr lang="en-US" sz="2400" dirty="0">
              <a:latin typeface="+mn-lt"/>
              <a:cs typeface="Arial" charset="0"/>
            </a:endParaRPr>
          </a:p>
        </p:txBody>
      </p:sp>
      <p:sp>
        <p:nvSpPr>
          <p:cNvPr id="24601" name="Line 29"/>
          <p:cNvSpPr>
            <a:spLocks noChangeShapeType="1"/>
          </p:cNvSpPr>
          <p:nvPr/>
        </p:nvSpPr>
        <p:spPr bwMode="auto">
          <a:xfrm>
            <a:off x="0" y="5514975"/>
            <a:ext cx="8610600" cy="0"/>
          </a:xfrm>
          <a:prstGeom prst="line">
            <a:avLst/>
          </a:prstGeom>
          <a:noFill/>
          <a:ln w="15875">
            <a:solidFill>
              <a:srgbClr val="800000"/>
            </a:solidFill>
            <a:round/>
            <a:headEnd/>
            <a:tailEnd/>
          </a:ln>
        </p:spPr>
        <p:txBody>
          <a:bodyPr/>
          <a:lstStyle/>
          <a:p>
            <a:pPr eaLnBrk="1" hangingPunct="1">
              <a:defRPr/>
            </a:pPr>
            <a:endParaRPr lang="en-US">
              <a:latin typeface="+mn-lt"/>
              <a:cs typeface="Arial" charset="0"/>
            </a:endParaRPr>
          </a:p>
        </p:txBody>
      </p:sp>
      <p:sp>
        <p:nvSpPr>
          <p:cNvPr id="24602" name="AutoShape 30"/>
          <p:cNvSpPr>
            <a:spLocks/>
          </p:cNvSpPr>
          <p:nvPr/>
        </p:nvSpPr>
        <p:spPr bwMode="auto">
          <a:xfrm>
            <a:off x="7696200" y="3762375"/>
            <a:ext cx="152400" cy="1219200"/>
          </a:xfrm>
          <a:prstGeom prst="rightBrace">
            <a:avLst>
              <a:gd name="adj1" fmla="val 66667"/>
              <a:gd name="adj2" fmla="val 50000"/>
            </a:avLst>
          </a:prstGeom>
          <a:noFill/>
          <a:ln w="9525">
            <a:solidFill>
              <a:schemeClr val="tx1"/>
            </a:solidFill>
            <a:round/>
            <a:headEnd/>
            <a:tailEnd/>
          </a:ln>
        </p:spPr>
        <p:txBody>
          <a:bodyPr wrap="none" anchor="ctr"/>
          <a:lstStyle/>
          <a:p>
            <a:pPr eaLnBrk="1" hangingPunct="1">
              <a:defRPr/>
            </a:pPr>
            <a:endParaRPr lang="en-US" b="1">
              <a:latin typeface="+mn-lt"/>
              <a:cs typeface="Arial" charset="0"/>
            </a:endParaRPr>
          </a:p>
        </p:txBody>
      </p:sp>
      <p:sp>
        <p:nvSpPr>
          <p:cNvPr id="24603" name="Rectangle 31"/>
          <p:cNvSpPr>
            <a:spLocks noChangeArrowheads="1"/>
          </p:cNvSpPr>
          <p:nvPr/>
        </p:nvSpPr>
        <p:spPr bwMode="auto">
          <a:xfrm>
            <a:off x="7924800" y="4157663"/>
            <a:ext cx="522288" cy="369887"/>
          </a:xfrm>
          <a:prstGeom prst="rect">
            <a:avLst/>
          </a:prstGeom>
          <a:noFill/>
          <a:ln w="9525">
            <a:noFill/>
            <a:miter lim="800000"/>
            <a:headEnd/>
            <a:tailEnd/>
          </a:ln>
        </p:spPr>
        <p:txBody>
          <a:bodyPr wrap="none">
            <a:spAutoFit/>
          </a:bodyPr>
          <a:lstStyle/>
          <a:p>
            <a:pPr eaLnBrk="1" hangingPunct="1">
              <a:defRPr/>
            </a:pPr>
            <a:r>
              <a:rPr lang="en-US" b="1" i="1">
                <a:latin typeface="+mn-lt"/>
                <a:cs typeface="Arial" charset="0"/>
              </a:rPr>
              <a:t>cHL</a:t>
            </a:r>
          </a:p>
        </p:txBody>
      </p:sp>
      <p:sp>
        <p:nvSpPr>
          <p:cNvPr id="2" name="Rectangle 1"/>
          <p:cNvSpPr/>
          <p:nvPr/>
        </p:nvSpPr>
        <p:spPr>
          <a:xfrm>
            <a:off x="533400" y="4676775"/>
            <a:ext cx="228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2776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067800" cy="685800"/>
          </a:xfrm>
        </p:spPr>
        <p:txBody>
          <a:bodyPr anchor="t"/>
          <a:lstStyle/>
          <a:p>
            <a:pPr eaLnBrk="1" hangingPunct="1"/>
            <a:r>
              <a:rPr lang="en-US" altLang="en-US" sz="3000" dirty="0" smtClean="0"/>
              <a:t>Nodular </a:t>
            </a:r>
            <a:r>
              <a:rPr lang="en-US" altLang="en-US" sz="3000" dirty="0" err="1" smtClean="0"/>
              <a:t>Sclerosing</a:t>
            </a:r>
            <a:r>
              <a:rPr lang="en-US" altLang="en-US" sz="3000" dirty="0" smtClean="0"/>
              <a:t> Hodgkin Lymphoma</a:t>
            </a:r>
          </a:p>
        </p:txBody>
      </p:sp>
      <p:sp>
        <p:nvSpPr>
          <p:cNvPr id="15" name="Rectangle 14"/>
          <p:cNvSpPr/>
          <p:nvPr/>
        </p:nvSpPr>
        <p:spPr>
          <a:xfrm>
            <a:off x="714375" y="6115050"/>
            <a:ext cx="6248400" cy="769938"/>
          </a:xfrm>
          <a:prstGeom prst="rect">
            <a:avLst/>
          </a:prstGeom>
        </p:spPr>
        <p:txBody>
          <a:bodyPr>
            <a:spAutoFit/>
          </a:bodyPr>
          <a:lstStyle/>
          <a:p>
            <a:pPr algn="ctr" eaLnBrk="1" hangingPunct="1">
              <a:buClr>
                <a:srgbClr val="993300"/>
              </a:buClr>
              <a:defRPr/>
            </a:pPr>
            <a:r>
              <a:rPr lang="en-US" sz="2200" dirty="0">
                <a:solidFill>
                  <a:prstClr val="black"/>
                </a:solidFill>
                <a:latin typeface="+mn-lt"/>
                <a:cs typeface="+mn-cs"/>
              </a:rPr>
              <a:t> Thick capsule with thick, sclerotic collagenous bands (can be visualized grossly) </a:t>
            </a: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l="42632" t="19141" r="25372" b="46783"/>
          <a:stretch>
            <a:fillRect/>
          </a:stretch>
        </p:blipFill>
        <p:spPr bwMode="auto">
          <a:xfrm>
            <a:off x="685800" y="611188"/>
            <a:ext cx="7772400"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19</a:t>
            </a:fld>
            <a:endParaRPr lang="en-US" altLang="en-US"/>
          </a:p>
        </p:txBody>
      </p:sp>
    </p:spTree>
    <p:extLst>
      <p:ext uri="{BB962C8B-B14F-4D97-AF65-F5344CB8AC3E}">
        <p14:creationId xmlns:p14="http://schemas.microsoft.com/office/powerpoint/2010/main" val="12359038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838200"/>
          </a:xfrm>
        </p:spPr>
        <p:txBody>
          <a:bodyPr anchor="t"/>
          <a:lstStyle/>
          <a:p>
            <a:pPr eaLnBrk="1" hangingPunct="1"/>
            <a:r>
              <a:rPr lang="en-US" altLang="en-US" smtClean="0"/>
              <a:t>Overview</a:t>
            </a:r>
          </a:p>
        </p:txBody>
      </p:sp>
      <p:sp>
        <p:nvSpPr>
          <p:cNvPr id="3075" name="Rectangle 3"/>
          <p:cNvSpPr>
            <a:spLocks noGrp="1" noChangeArrowheads="1"/>
          </p:cNvSpPr>
          <p:nvPr>
            <p:ph type="body" idx="1"/>
          </p:nvPr>
        </p:nvSpPr>
        <p:spPr>
          <a:xfrm>
            <a:off x="152400" y="914400"/>
            <a:ext cx="8763000" cy="3886200"/>
          </a:xfrm>
        </p:spPr>
        <p:txBody>
          <a:bodyPr/>
          <a:lstStyle/>
          <a:p>
            <a:pPr eaLnBrk="1" hangingPunct="1">
              <a:buFont typeface="Arial" charset="0"/>
              <a:buChar char="•"/>
              <a:defRPr/>
            </a:pPr>
            <a:r>
              <a:rPr lang="en-US" altLang="en-US" sz="2800" dirty="0">
                <a:solidFill>
                  <a:srgbClr val="000000"/>
                </a:solidFill>
              </a:rPr>
              <a:t>Review Pediatric Hodgkin and Non-Hodgkin </a:t>
            </a:r>
            <a:r>
              <a:rPr lang="en-US" altLang="en-US" sz="2800" dirty="0" smtClean="0">
                <a:solidFill>
                  <a:srgbClr val="000000"/>
                </a:solidFill>
              </a:rPr>
              <a:t>lymphoma</a:t>
            </a:r>
            <a:endParaRPr lang="en-US" altLang="en-US" sz="2800" dirty="0">
              <a:solidFill>
                <a:srgbClr val="000000"/>
              </a:solidFill>
            </a:endParaRPr>
          </a:p>
          <a:p>
            <a:pPr lvl="1" eaLnBrk="1" hangingPunct="1">
              <a:buFontTx/>
              <a:buChar char="-"/>
              <a:defRPr/>
            </a:pPr>
            <a:r>
              <a:rPr lang="en-US" altLang="en-US" sz="2400" dirty="0" smtClean="0">
                <a:solidFill>
                  <a:srgbClr val="000000"/>
                </a:solidFill>
              </a:rPr>
              <a:t>Epidemiology</a:t>
            </a:r>
            <a:r>
              <a:rPr lang="en-US" altLang="en-US" sz="2400" dirty="0">
                <a:solidFill>
                  <a:srgbClr val="000000"/>
                </a:solidFill>
              </a:rPr>
              <a:t>, Etiology, Pathology &amp; </a:t>
            </a:r>
            <a:r>
              <a:rPr lang="en-US" altLang="en-US" sz="2400" dirty="0" smtClean="0">
                <a:solidFill>
                  <a:srgbClr val="000000"/>
                </a:solidFill>
              </a:rPr>
              <a:t>Biology</a:t>
            </a:r>
          </a:p>
          <a:p>
            <a:pPr lvl="1" eaLnBrk="1" hangingPunct="1">
              <a:buFontTx/>
              <a:buChar char="-"/>
              <a:defRPr/>
            </a:pPr>
            <a:r>
              <a:rPr lang="en-US" altLang="en-US" sz="2400" dirty="0" smtClean="0">
                <a:solidFill>
                  <a:srgbClr val="000000"/>
                </a:solidFill>
              </a:rPr>
              <a:t>Presentation</a:t>
            </a:r>
            <a:r>
              <a:rPr lang="en-US" altLang="en-US" sz="2400" dirty="0">
                <a:solidFill>
                  <a:srgbClr val="000000"/>
                </a:solidFill>
              </a:rPr>
              <a:t>, Diagnosis and </a:t>
            </a:r>
            <a:r>
              <a:rPr lang="en-US" altLang="en-US" sz="2400" dirty="0" smtClean="0">
                <a:solidFill>
                  <a:srgbClr val="000000"/>
                </a:solidFill>
              </a:rPr>
              <a:t>Staging</a:t>
            </a:r>
          </a:p>
          <a:p>
            <a:pPr lvl="1" eaLnBrk="1" hangingPunct="1">
              <a:buFontTx/>
              <a:buChar char="-"/>
              <a:defRPr/>
            </a:pPr>
            <a:r>
              <a:rPr lang="en-US" altLang="en-US" sz="2400" dirty="0" smtClean="0">
                <a:solidFill>
                  <a:srgbClr val="000000"/>
                </a:solidFill>
              </a:rPr>
              <a:t>Principles </a:t>
            </a:r>
            <a:r>
              <a:rPr lang="en-US" altLang="en-US" sz="2400" dirty="0">
                <a:solidFill>
                  <a:srgbClr val="000000"/>
                </a:solidFill>
              </a:rPr>
              <a:t>of therapy, Outcomes, &amp; Late Effects</a:t>
            </a:r>
            <a:endParaRPr lang="en-US" altLang="en-US" sz="2000" dirty="0">
              <a:solidFill>
                <a:srgbClr val="000000"/>
              </a:solidFill>
            </a:endParaRPr>
          </a:p>
          <a:p>
            <a:pPr eaLnBrk="1" hangingPunct="1">
              <a:spcBef>
                <a:spcPts val="1800"/>
              </a:spcBef>
              <a:buFont typeface="Arial" charset="0"/>
              <a:buChar char="•"/>
              <a:defRPr/>
            </a:pPr>
            <a:r>
              <a:rPr lang="en-US" altLang="en-US" sz="2800" dirty="0">
                <a:solidFill>
                  <a:srgbClr val="000000"/>
                </a:solidFill>
              </a:rPr>
              <a:t>Highlight </a:t>
            </a:r>
            <a:r>
              <a:rPr lang="en-US" altLang="en-US" sz="2800" b="1" u="sng" dirty="0">
                <a:solidFill>
                  <a:srgbClr val="000000"/>
                </a:solidFill>
              </a:rPr>
              <a:t>differences</a:t>
            </a:r>
            <a:r>
              <a:rPr lang="en-US" altLang="en-US" sz="2800" dirty="0">
                <a:solidFill>
                  <a:srgbClr val="000000"/>
                </a:solidFill>
              </a:rPr>
              <a:t> between the various lymphomas </a:t>
            </a:r>
          </a:p>
          <a:p>
            <a:pPr eaLnBrk="1" hangingPunct="1">
              <a:spcBef>
                <a:spcPts val="1800"/>
              </a:spcBef>
              <a:buFont typeface="Arial" charset="0"/>
              <a:buChar char="•"/>
              <a:defRPr/>
            </a:pPr>
            <a:r>
              <a:rPr lang="en-US" altLang="en-US" sz="2800" dirty="0">
                <a:solidFill>
                  <a:srgbClr val="000000"/>
                </a:solidFill>
              </a:rPr>
              <a:t>Emphasis on the ABP content outline for the Pediatric Hematology-Oncology Subspecialty Examination </a:t>
            </a:r>
          </a:p>
          <a:p>
            <a:pPr marL="0" indent="0" eaLnBrk="1" hangingPunct="1">
              <a:buFont typeface="Arial" charset="0"/>
              <a:buNone/>
              <a:defRPr/>
            </a:pPr>
            <a:r>
              <a:rPr lang="en-US" altLang="en-US" sz="2800" dirty="0">
                <a:solidFill>
                  <a:srgbClr val="000000"/>
                </a:solidFill>
              </a:rPr>
              <a:t>	</a:t>
            </a:r>
            <a:r>
              <a:rPr lang="en-US" altLang="en-US" sz="2800" i="1" dirty="0" smtClean="0">
                <a:solidFill>
                  <a:srgbClr val="000000"/>
                </a:solidFill>
              </a:rPr>
              <a:t>(indexed </a:t>
            </a:r>
            <a:r>
              <a:rPr lang="en-US" altLang="en-US" sz="2800" i="1" dirty="0">
                <a:solidFill>
                  <a:srgbClr val="000000"/>
                </a:solidFill>
              </a:rPr>
              <a:t>at the end of the of the presentation)</a:t>
            </a:r>
          </a:p>
        </p:txBody>
      </p:sp>
      <p:grpSp>
        <p:nvGrpSpPr>
          <p:cNvPr id="7" name="Group 6"/>
          <p:cNvGrpSpPr>
            <a:grpSpLocks/>
          </p:cNvGrpSpPr>
          <p:nvPr/>
        </p:nvGrpSpPr>
        <p:grpSpPr bwMode="auto">
          <a:xfrm>
            <a:off x="533400" y="4648200"/>
            <a:ext cx="1600200" cy="2646363"/>
            <a:chOff x="304800" y="4648200"/>
            <a:chExt cx="1600200" cy="2646878"/>
          </a:xfrm>
        </p:grpSpPr>
        <p:sp>
          <p:nvSpPr>
            <p:cNvPr id="4" name="Isosceles Triangle 3"/>
            <p:cNvSpPr/>
            <p:nvPr/>
          </p:nvSpPr>
          <p:spPr>
            <a:xfrm>
              <a:off x="304800" y="5181704"/>
              <a:ext cx="1600200" cy="1371867"/>
            </a:xfrm>
            <a:prstGeom prst="triangle">
              <a:avLst/>
            </a:prstGeom>
            <a:solidFill>
              <a:srgbClr val="FFFF00"/>
            </a:solid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600" b="1" dirty="0">
                <a:solidFill>
                  <a:schemeClr val="tx1"/>
                </a:solidFill>
                <a:latin typeface="AngsanaUPC" panose="02020603050405020304" pitchFamily="18" charset="-34"/>
                <a:cs typeface="AngsanaUPC" panose="02020603050405020304" pitchFamily="18" charset="-34"/>
              </a:endParaRPr>
            </a:p>
          </p:txBody>
        </p:sp>
        <p:sp>
          <p:nvSpPr>
            <p:cNvPr id="3084" name="Rectangle 5"/>
            <p:cNvSpPr>
              <a:spLocks noChangeArrowheads="1"/>
            </p:cNvSpPr>
            <p:nvPr/>
          </p:nvSpPr>
          <p:spPr bwMode="auto">
            <a:xfrm>
              <a:off x="778528" y="4648200"/>
              <a:ext cx="65274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600" b="1">
                  <a:solidFill>
                    <a:srgbClr val="000000"/>
                  </a:solidFill>
                  <a:latin typeface="AngsanaUPC" panose="02020603050405020304" pitchFamily="18" charset="-34"/>
                  <a:cs typeface="AngsanaUPC" panose="02020603050405020304" pitchFamily="18" charset="-34"/>
                </a:rPr>
                <a:t>!</a:t>
              </a:r>
            </a:p>
          </p:txBody>
        </p:sp>
      </p:grpSp>
      <p:sp>
        <p:nvSpPr>
          <p:cNvPr id="12" name="Rectangle 11"/>
          <p:cNvSpPr/>
          <p:nvPr/>
        </p:nvSpPr>
        <p:spPr>
          <a:xfrm>
            <a:off x="2133600" y="5334000"/>
            <a:ext cx="4876800" cy="1077913"/>
          </a:xfrm>
          <a:prstGeom prst="rect">
            <a:avLst/>
          </a:prstGeom>
        </p:spPr>
        <p:txBody>
          <a:bodyPr>
            <a:spAutoFit/>
          </a:bodyPr>
          <a:lstStyle/>
          <a:p>
            <a:pPr>
              <a:defRPr/>
            </a:pPr>
            <a:r>
              <a:rPr lang="en-US" altLang="en-US" sz="3200" dirty="0">
                <a:solidFill>
                  <a:srgbClr val="000000"/>
                </a:solidFill>
                <a:latin typeface="+mn-lt"/>
                <a:cs typeface="Arial" charset="0"/>
              </a:rPr>
              <a:t>The ABP content has not changed since 2007</a:t>
            </a:r>
          </a:p>
        </p:txBody>
      </p:sp>
      <p:grpSp>
        <p:nvGrpSpPr>
          <p:cNvPr id="13" name="Group 12"/>
          <p:cNvGrpSpPr>
            <a:grpSpLocks/>
          </p:cNvGrpSpPr>
          <p:nvPr/>
        </p:nvGrpSpPr>
        <p:grpSpPr bwMode="auto">
          <a:xfrm>
            <a:off x="533400" y="4648200"/>
            <a:ext cx="1600200" cy="2646363"/>
            <a:chOff x="304800" y="4648200"/>
            <a:chExt cx="1600200" cy="2646878"/>
          </a:xfrm>
        </p:grpSpPr>
        <p:sp>
          <p:nvSpPr>
            <p:cNvPr id="14" name="Isosceles Triangle 13"/>
            <p:cNvSpPr/>
            <p:nvPr/>
          </p:nvSpPr>
          <p:spPr>
            <a:xfrm>
              <a:off x="304800" y="5181704"/>
              <a:ext cx="1600200" cy="1371867"/>
            </a:xfrm>
            <a:prstGeom prst="triangle">
              <a:avLst/>
            </a:prstGeom>
            <a:solidFill>
              <a:srgbClr val="FFFF00"/>
            </a:solid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600" b="1" dirty="0">
                <a:solidFill>
                  <a:schemeClr val="tx1"/>
                </a:solidFill>
                <a:latin typeface="AngsanaUPC" panose="02020603050405020304" pitchFamily="18" charset="-34"/>
                <a:cs typeface="AngsanaUPC" panose="02020603050405020304" pitchFamily="18" charset="-34"/>
              </a:endParaRPr>
            </a:p>
          </p:txBody>
        </p:sp>
        <p:sp>
          <p:nvSpPr>
            <p:cNvPr id="3082" name="Rectangle 14"/>
            <p:cNvSpPr>
              <a:spLocks noChangeArrowheads="1"/>
            </p:cNvSpPr>
            <p:nvPr/>
          </p:nvSpPr>
          <p:spPr bwMode="auto">
            <a:xfrm>
              <a:off x="778528" y="4648200"/>
              <a:ext cx="65274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6600" b="1">
                  <a:solidFill>
                    <a:srgbClr val="000000"/>
                  </a:solidFill>
                  <a:latin typeface="AngsanaUPC" panose="02020603050405020304" pitchFamily="18" charset="-34"/>
                  <a:cs typeface="AngsanaUPC" panose="02020603050405020304" pitchFamily="18" charset="-34"/>
                </a:rPr>
                <a:t>!</a:t>
              </a:r>
            </a:p>
          </p:txBody>
        </p:sp>
      </p:grpSp>
      <p:sp>
        <p:nvSpPr>
          <p:cNvPr id="17" name="Isosceles Triangle 16"/>
          <p:cNvSpPr/>
          <p:nvPr/>
        </p:nvSpPr>
        <p:spPr>
          <a:xfrm>
            <a:off x="457200" y="4953000"/>
            <a:ext cx="1828800" cy="1600200"/>
          </a:xfrm>
          <a:prstGeom prst="triangle">
            <a:avLst/>
          </a:prstGeom>
          <a:solidFill>
            <a:schemeClr val="bg1"/>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600" b="1" dirty="0">
              <a:solidFill>
                <a:schemeClr val="tx1"/>
              </a:solidFill>
              <a:latin typeface="AngsanaUPC" panose="02020603050405020304" pitchFamily="18" charset="-34"/>
              <a:cs typeface="AngsanaUPC" panose="02020603050405020304" pitchFamily="18" charset="-34"/>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2</a:t>
            </a:fld>
            <a:endParaRPr lang="en-US" altLang="en-US"/>
          </a:p>
        </p:txBody>
      </p:sp>
    </p:spTree>
    <p:extLst>
      <p:ext uri="{BB962C8B-B14F-4D97-AF65-F5344CB8AC3E}">
        <p14:creationId xmlns:p14="http://schemas.microsoft.com/office/powerpoint/2010/main" val="1949366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nodeType="afterGroup">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childTnLst>
                          </p:cTn>
                        </p:par>
                        <p:par>
                          <p:cTn id="20" fill="hold" nodeType="afterGroup">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childTnLst>
                          </p:cTn>
                        </p:par>
                        <p:par>
                          <p:cTn id="24" fill="hold" nodeType="afterGroup">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childTnLst>
                          </p:cTn>
                        </p:par>
                        <p:par>
                          <p:cTn id="28" fill="hold" nodeType="afterGroup">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13"/>
                                        </p:tgtEl>
                                      </p:cBhvr>
                                    </p:animEffect>
                                    <p:animScale>
                                      <p:cBhvr>
                                        <p:cTn id="31" dur="250" autoRev="1" fill="hold"/>
                                        <p:tgtEl>
                                          <p:spTgt spid="13"/>
                                        </p:tgtEl>
                                      </p:cBhvr>
                                      <p:by x="105000" y="105000"/>
                                    </p:animScale>
                                  </p:childTnLst>
                                </p:cTn>
                              </p:par>
                            </p:childTnLst>
                          </p:cTn>
                        </p:par>
                        <p:par>
                          <p:cTn id="32" fill="hold" nodeType="afterGroup">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childTnLst>
                          </p:cTn>
                        </p:par>
                        <p:par>
                          <p:cTn id="36" fill="hold" nodeType="afterGroup">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13"/>
                                        </p:tgtEl>
                                      </p:cBhvr>
                                    </p:animEffect>
                                    <p:animScale>
                                      <p:cBhvr>
                                        <p:cTn id="39" dur="250" autoRev="1" fill="hold"/>
                                        <p:tgtEl>
                                          <p:spTgt spid="13"/>
                                        </p:tgtEl>
                                      </p:cBhvr>
                                      <p:by x="105000" y="105000"/>
                                    </p:animScale>
                                  </p:childTnLst>
                                </p:cTn>
                              </p:par>
                            </p:childTnLst>
                          </p:cTn>
                        </p:par>
                        <p:par>
                          <p:cTn id="40" fill="hold" nodeType="afterGroup">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13"/>
                                        </p:tgtEl>
                                      </p:cBhvr>
                                    </p:animEffect>
                                    <p:animScale>
                                      <p:cBhvr>
                                        <p:cTn id="43"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0" y="0"/>
            <a:ext cx="9067800" cy="685800"/>
          </a:xfrm>
        </p:spPr>
        <p:txBody>
          <a:bodyPr anchor="t"/>
          <a:lstStyle/>
          <a:p>
            <a:pPr eaLnBrk="1" hangingPunct="1"/>
            <a:r>
              <a:rPr lang="en-US" altLang="en-US" sz="3000" dirty="0" smtClean="0"/>
              <a:t>Nodular </a:t>
            </a:r>
            <a:r>
              <a:rPr lang="en-US" altLang="en-US" sz="3000" dirty="0" err="1" smtClean="0"/>
              <a:t>Sclerosing</a:t>
            </a:r>
            <a:r>
              <a:rPr lang="en-US" altLang="en-US" sz="3000" dirty="0" smtClean="0"/>
              <a:t> Hodgkin Lymphoma</a:t>
            </a:r>
          </a:p>
        </p:txBody>
      </p:sp>
      <p:pic>
        <p:nvPicPr>
          <p:cNvPr id="21508" name="Picture 2" descr="http://ashimagebank.hematologylibrary.org/content/vol2002/issue1009/images/large/F8DBC928_6C30_4B96_8269_16C39E6DAA16.jpeg"/>
          <p:cNvPicPr>
            <a:picLocks noChangeAspect="1" noChangeArrowheads="1"/>
          </p:cNvPicPr>
          <p:nvPr/>
        </p:nvPicPr>
        <p:blipFill>
          <a:blip r:embed="rId3">
            <a:extLst>
              <a:ext uri="{28A0092B-C50C-407E-A947-70E740481C1C}">
                <a14:useLocalDpi xmlns:a14="http://schemas.microsoft.com/office/drawing/2010/main" val="0"/>
              </a:ext>
            </a:extLst>
          </a:blip>
          <a:srcRect b="15689"/>
          <a:stretch>
            <a:fillRect/>
          </a:stretch>
        </p:blipFill>
        <p:spPr bwMode="auto">
          <a:xfrm>
            <a:off x="152400" y="609600"/>
            <a:ext cx="86868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0" y="5486400"/>
            <a:ext cx="7996238" cy="769938"/>
          </a:xfrm>
          <a:prstGeom prst="rect">
            <a:avLst/>
          </a:prstGeom>
        </p:spPr>
        <p:txBody>
          <a:bodyPr wrap="none">
            <a:spAutoFit/>
          </a:bodyPr>
          <a:lstStyle/>
          <a:p>
            <a:pPr eaLnBrk="1" hangingPunct="1">
              <a:buClr>
                <a:srgbClr val="993300"/>
              </a:buClr>
              <a:buFont typeface="Wingdings" pitchFamily="2" charset="2"/>
              <a:buChar char="§"/>
              <a:defRPr/>
            </a:pPr>
            <a:r>
              <a:rPr lang="en-US" sz="2200" dirty="0">
                <a:solidFill>
                  <a:prstClr val="black"/>
                </a:solidFill>
                <a:latin typeface="+mn-lt"/>
                <a:cs typeface="+mn-cs"/>
              </a:rPr>
              <a:t> Thick capsule with thick, sclerotic collagenous bands  </a:t>
            </a:r>
          </a:p>
          <a:p>
            <a:pPr eaLnBrk="1" hangingPunct="1">
              <a:buClr>
                <a:srgbClr val="993300"/>
              </a:buClr>
              <a:buFont typeface="Wingdings" pitchFamily="2" charset="2"/>
              <a:buChar char="§"/>
              <a:defRPr/>
            </a:pPr>
            <a:r>
              <a:rPr lang="en-US" sz="2200" dirty="0">
                <a:solidFill>
                  <a:prstClr val="black"/>
                </a:solidFill>
                <a:latin typeface="+mn-lt"/>
                <a:cs typeface="+mn-cs"/>
              </a:rPr>
              <a:t> Most common </a:t>
            </a:r>
            <a:r>
              <a:rPr lang="en-US" sz="2200" dirty="0" err="1">
                <a:solidFill>
                  <a:prstClr val="black"/>
                </a:solidFill>
                <a:latin typeface="+mn-lt"/>
                <a:cs typeface="+mn-cs"/>
              </a:rPr>
              <a:t>cHL</a:t>
            </a:r>
            <a:r>
              <a:rPr lang="en-US" sz="2200" dirty="0">
                <a:solidFill>
                  <a:prstClr val="black"/>
                </a:solidFill>
                <a:latin typeface="+mn-lt"/>
                <a:cs typeface="+mn-cs"/>
              </a:rPr>
              <a:t> histology, often involves neck and </a:t>
            </a:r>
            <a:r>
              <a:rPr lang="en-US" sz="2200" dirty="0" err="1">
                <a:solidFill>
                  <a:prstClr val="black"/>
                </a:solidFill>
                <a:latin typeface="+mn-lt"/>
                <a:cs typeface="+mn-cs"/>
              </a:rPr>
              <a:t>mediastinum</a:t>
            </a:r>
            <a:endParaRPr lang="en-US" dirty="0">
              <a:latin typeface="+mn-lt"/>
              <a:cs typeface="Arial" charset="0"/>
            </a:endParaRPr>
          </a:p>
        </p:txBody>
      </p:sp>
      <p:sp>
        <p:nvSpPr>
          <p:cNvPr id="6" name="Text Box 3"/>
          <p:cNvSpPr txBox="1">
            <a:spLocks noChangeArrowheads="1"/>
          </p:cNvSpPr>
          <p:nvPr/>
        </p:nvSpPr>
        <p:spPr bwMode="auto">
          <a:xfrm>
            <a:off x="141514" y="6292624"/>
            <a:ext cx="6781800" cy="3583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9pPr>
          </a:lstStyle>
          <a:p>
            <a:pPr eaLnBrk="1" hangingPunct="1">
              <a:lnSpc>
                <a:spcPct val="97000"/>
              </a:lnSpc>
              <a:spcBef>
                <a:spcPct val="0"/>
              </a:spcBef>
              <a:buClr>
                <a:srgbClr val="000000"/>
              </a:buClr>
              <a:buSzPct val="45000"/>
              <a:buFontTx/>
              <a:buNone/>
            </a:pPr>
            <a:r>
              <a:rPr lang="en-GB" altLang="en-US" sz="1200" dirty="0" smtClean="0">
                <a:solidFill>
                  <a:schemeClr val="bg1">
                    <a:lumMod val="50000"/>
                  </a:schemeClr>
                </a:solidFill>
              </a:rPr>
              <a:t>Republished with permission of The American Society of Hematology, from ASH Image Bank, Kadin</a:t>
            </a:r>
            <a:r>
              <a:rPr lang="en-GB" altLang="en-US" sz="1200" dirty="0">
                <a:solidFill>
                  <a:schemeClr val="bg1">
                    <a:lumMod val="50000"/>
                  </a:schemeClr>
                </a:solidFill>
              </a:rPr>
              <a:t>, M</a:t>
            </a:r>
            <a:r>
              <a:rPr lang="en-GB" altLang="en-US" sz="1200" smtClean="0">
                <a:solidFill>
                  <a:schemeClr val="bg1">
                    <a:lumMod val="50000"/>
                  </a:schemeClr>
                </a:solidFill>
              </a:rPr>
              <a:t>. 2002;2002:100484</a:t>
            </a:r>
            <a:r>
              <a:rPr lang="en-US" altLang="en-US" sz="1200" dirty="0" smtClean="0">
                <a:solidFill>
                  <a:schemeClr val="bg1">
                    <a:lumMod val="50000"/>
                  </a:schemeClr>
                </a:solidFill>
              </a:rPr>
              <a:t> </a:t>
            </a:r>
            <a:r>
              <a:rPr lang="en-GB" altLang="en-US" sz="1200" dirty="0" smtClean="0">
                <a:solidFill>
                  <a:schemeClr val="bg1">
                    <a:lumMod val="50000"/>
                  </a:schemeClr>
                </a:solidFill>
              </a:rPr>
              <a:t>Copyright </a:t>
            </a:r>
            <a:r>
              <a:rPr lang="en-GB" altLang="en-US" sz="1200" dirty="0">
                <a:solidFill>
                  <a:schemeClr val="bg1">
                    <a:lumMod val="50000"/>
                  </a:schemeClr>
                </a:solidFill>
              </a:rPr>
              <a:t>©</a:t>
            </a:r>
            <a:r>
              <a:rPr lang="en-GB" altLang="en-US" sz="1200" dirty="0" smtClean="0">
                <a:solidFill>
                  <a:schemeClr val="bg1">
                    <a:lumMod val="50000"/>
                  </a:schemeClr>
                </a:solidFill>
              </a:rPr>
              <a:t>2002; permission conveyed through Copyright Clearance </a:t>
            </a:r>
            <a:r>
              <a:rPr lang="en-GB" altLang="en-US" sz="1200" dirty="0" err="1" smtClean="0">
                <a:solidFill>
                  <a:schemeClr val="bg1">
                    <a:lumMod val="50000"/>
                  </a:schemeClr>
                </a:solidFill>
              </a:rPr>
              <a:t>Center</a:t>
            </a:r>
            <a:r>
              <a:rPr lang="en-GB" altLang="en-US" sz="1200" dirty="0" smtClean="0">
                <a:solidFill>
                  <a:schemeClr val="bg1">
                    <a:lumMod val="50000"/>
                  </a:schemeClr>
                </a:solidFill>
              </a:rPr>
              <a:t>, Inc.  </a:t>
            </a:r>
            <a:endParaRPr lang="en-GB" altLang="en-US" sz="1200" dirty="0">
              <a:solidFill>
                <a:schemeClr val="bg1">
                  <a:lumMod val="50000"/>
                </a:schemeClr>
              </a:solidFill>
            </a:endParaRPr>
          </a:p>
        </p:txBody>
      </p:sp>
    </p:spTree>
    <p:extLst>
      <p:ext uri="{BB962C8B-B14F-4D97-AF65-F5344CB8AC3E}">
        <p14:creationId xmlns:p14="http://schemas.microsoft.com/office/powerpoint/2010/main" val="571166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l="2174" b="5435"/>
          <a:stretch>
            <a:fillRect/>
          </a:stretch>
        </p:blipFill>
        <p:spPr bwMode="auto">
          <a:xfrm>
            <a:off x="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Grp="1" noChangeArrowheads="1"/>
          </p:cNvSpPr>
          <p:nvPr>
            <p:ph type="title"/>
          </p:nvPr>
        </p:nvSpPr>
        <p:spPr>
          <a:xfrm>
            <a:off x="0" y="0"/>
            <a:ext cx="9144000" cy="533400"/>
          </a:xfrm>
          <a:solidFill>
            <a:schemeClr val="bg1"/>
          </a:solidFill>
        </p:spPr>
        <p:txBody>
          <a:bodyPr anchor="t"/>
          <a:lstStyle/>
          <a:p>
            <a:pPr eaLnBrk="1" hangingPunct="1"/>
            <a:r>
              <a:rPr lang="en-US" altLang="en-US" sz="3000" dirty="0" smtClean="0"/>
              <a:t>Nodular </a:t>
            </a:r>
            <a:r>
              <a:rPr lang="en-US" altLang="en-US" sz="3000" dirty="0" err="1" smtClean="0"/>
              <a:t>Sclerosing</a:t>
            </a:r>
            <a:r>
              <a:rPr lang="en-US" altLang="en-US" sz="3000" dirty="0" smtClean="0"/>
              <a:t> Hodgkin Lymphoma</a:t>
            </a:r>
          </a:p>
        </p:txBody>
      </p:sp>
      <p:sp>
        <p:nvSpPr>
          <p:cNvPr id="15" name="Rectangle 14"/>
          <p:cNvSpPr/>
          <p:nvPr/>
        </p:nvSpPr>
        <p:spPr>
          <a:xfrm>
            <a:off x="0" y="6457950"/>
            <a:ext cx="9144000" cy="400050"/>
          </a:xfrm>
          <a:prstGeom prst="rect">
            <a:avLst/>
          </a:prstGeom>
          <a:solidFill>
            <a:schemeClr val="bg1"/>
          </a:solidFill>
        </p:spPr>
        <p:txBody>
          <a:bodyPr>
            <a:spAutoFit/>
          </a:bodyPr>
          <a:lstStyle/>
          <a:p>
            <a:pPr algn="ctr" eaLnBrk="1" hangingPunct="1">
              <a:buClr>
                <a:srgbClr val="993300"/>
              </a:buClr>
              <a:defRPr/>
            </a:pPr>
            <a:r>
              <a:rPr lang="en-US" sz="2000" dirty="0">
                <a:solidFill>
                  <a:prstClr val="black"/>
                </a:solidFill>
                <a:latin typeface="+mn-lt"/>
                <a:cs typeface="+mn-cs"/>
              </a:rPr>
              <a:t> Thick capsule with thick, sclerotic collagenous bands</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21</a:t>
            </a:fld>
            <a:endParaRPr lang="en-US" altLang="en-US"/>
          </a:p>
        </p:txBody>
      </p:sp>
    </p:spTree>
    <p:extLst>
      <p:ext uri="{BB962C8B-B14F-4D97-AF65-F5344CB8AC3E}">
        <p14:creationId xmlns:p14="http://schemas.microsoft.com/office/powerpoint/2010/main" val="3178856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SU14-2805 4.jpg"/>
          <p:cNvPicPr>
            <a:picLocks noGrp="1" noChangeAspect="1"/>
          </p:cNvPicPr>
          <p:nvPr isPhoto="1"/>
        </p:nvPicPr>
        <p:blipFill>
          <a:blip r:embed="rId3">
            <a:lum contrast="20000"/>
            <a:extLst>
              <a:ext uri="{28A0092B-C50C-407E-A947-70E740481C1C}">
                <a14:useLocalDpi xmlns:a14="http://schemas.microsoft.com/office/drawing/2010/main" val="0"/>
              </a:ext>
            </a:extLst>
          </a:blip>
          <a:srcRect t="11301" r="11130"/>
          <a:stretch>
            <a:fillRect/>
          </a:stretch>
        </p:blipFill>
        <p:spPr bwMode="auto">
          <a:xfrm>
            <a:off x="0"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p:nvPr>
        </p:nvSpPr>
        <p:spPr>
          <a:xfrm>
            <a:off x="0" y="0"/>
            <a:ext cx="9144000" cy="533400"/>
          </a:xfrm>
          <a:solidFill>
            <a:schemeClr val="bg1"/>
          </a:solidFill>
        </p:spPr>
        <p:txBody>
          <a:bodyPr anchor="t"/>
          <a:lstStyle/>
          <a:p>
            <a:pPr eaLnBrk="1" hangingPunct="1"/>
            <a:r>
              <a:rPr lang="en-US" altLang="en-US" sz="3000" dirty="0" smtClean="0"/>
              <a:t>Nodular </a:t>
            </a:r>
            <a:r>
              <a:rPr lang="en-US" altLang="en-US" sz="3000" dirty="0" err="1" smtClean="0"/>
              <a:t>Sclerosing</a:t>
            </a:r>
            <a:r>
              <a:rPr lang="en-US" altLang="en-US" sz="3000" dirty="0" smtClean="0"/>
              <a:t> Hodgkin Lymphoma</a:t>
            </a:r>
          </a:p>
        </p:txBody>
      </p:sp>
      <p:sp>
        <p:nvSpPr>
          <p:cNvPr id="23556" name="Rectangle 14"/>
          <p:cNvSpPr>
            <a:spLocks noChangeArrowheads="1"/>
          </p:cNvSpPr>
          <p:nvPr/>
        </p:nvSpPr>
        <p:spPr bwMode="auto">
          <a:xfrm>
            <a:off x="0" y="6477000"/>
            <a:ext cx="91440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a:t>HRS cell in a background containing lymphocytes, macropahges, eosinophils &amp; rare plasma cells</a:t>
            </a:r>
          </a:p>
        </p:txBody>
      </p:sp>
    </p:spTree>
    <p:extLst>
      <p:ext uri="{BB962C8B-B14F-4D97-AF65-F5344CB8AC3E}">
        <p14:creationId xmlns:p14="http://schemas.microsoft.com/office/powerpoint/2010/main" val="1199970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371600" y="0"/>
            <a:ext cx="6400800" cy="685800"/>
          </a:xfrm>
        </p:spPr>
        <p:txBody>
          <a:bodyPr anchor="t"/>
          <a:lstStyle/>
          <a:p>
            <a:pPr eaLnBrk="1" hangingPunct="1"/>
            <a:r>
              <a:rPr lang="en-US" altLang="en-US" sz="3200" dirty="0" smtClean="0"/>
              <a:t>Mixed Cellularity Hodgkin Lymphoma</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b="23483"/>
          <a:stretch>
            <a:fillRect/>
          </a:stretch>
        </p:blipFill>
        <p:spPr bwMode="auto">
          <a:xfrm>
            <a:off x="0" y="5429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8"/>
          <p:cNvSpPr>
            <a:spLocks noChangeArrowheads="1"/>
          </p:cNvSpPr>
          <p:nvPr/>
        </p:nvSpPr>
        <p:spPr bwMode="auto">
          <a:xfrm>
            <a:off x="0" y="5791200"/>
            <a:ext cx="876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993300"/>
              </a:buClr>
              <a:buFont typeface="Wingdings" panose="05000000000000000000" pitchFamily="2" charset="2"/>
              <a:buChar char="§"/>
            </a:pPr>
            <a:r>
              <a:rPr lang="en-US" altLang="en-US" sz="2000">
                <a:solidFill>
                  <a:srgbClr val="000000"/>
                </a:solidFill>
                <a:latin typeface="Arial Narrow" panose="020B0606020202030204" pitchFamily="34" charset="0"/>
              </a:rPr>
              <a:t> Many HRS cells, multiple others (lymphocytes, eosinophils, plasma cells, histiocytes)</a:t>
            </a:r>
          </a:p>
          <a:p>
            <a:pPr eaLnBrk="1" hangingPunct="1">
              <a:spcBef>
                <a:spcPct val="0"/>
              </a:spcBef>
              <a:buClr>
                <a:srgbClr val="993300"/>
              </a:buClr>
              <a:buFont typeface="Wingdings" panose="05000000000000000000" pitchFamily="2" charset="2"/>
              <a:buChar char="§"/>
            </a:pPr>
            <a:r>
              <a:rPr lang="en-US" altLang="en-US" sz="2000">
                <a:solidFill>
                  <a:srgbClr val="000000"/>
                </a:solidFill>
                <a:latin typeface="Arial Narrow" panose="020B0606020202030204" pitchFamily="34" charset="0"/>
              </a:rPr>
              <a:t> 2</a:t>
            </a:r>
            <a:r>
              <a:rPr lang="en-US" altLang="en-US" sz="2000" baseline="30000">
                <a:solidFill>
                  <a:srgbClr val="000000"/>
                </a:solidFill>
                <a:latin typeface="Arial Narrow" panose="020B0606020202030204" pitchFamily="34" charset="0"/>
              </a:rPr>
              <a:t>nd</a:t>
            </a:r>
            <a:r>
              <a:rPr lang="en-US" altLang="en-US" sz="2000">
                <a:solidFill>
                  <a:srgbClr val="000000"/>
                </a:solidFill>
                <a:latin typeface="Arial Narrow" panose="020B0606020202030204" pitchFamily="34" charset="0"/>
              </a:rPr>
              <a:t> most common cHL, patients &lt;10 years old, EBV frequently involved </a:t>
            </a:r>
          </a:p>
          <a:p>
            <a:pPr eaLnBrk="1" hangingPunct="1">
              <a:spcBef>
                <a:spcPct val="0"/>
              </a:spcBef>
              <a:buClr>
                <a:srgbClr val="993300"/>
              </a:buClr>
              <a:buFont typeface="Arial" panose="020B0604020202020204" pitchFamily="34" charset="0"/>
              <a:buNone/>
            </a:pPr>
            <a:r>
              <a:rPr lang="en-US" altLang="en-US" sz="2000">
                <a:solidFill>
                  <a:srgbClr val="000000"/>
                </a:solidFill>
                <a:latin typeface="Arial Narrow" panose="020B0606020202030204" pitchFamily="34" charset="0"/>
              </a:rPr>
              <a:t>       Often advanced disease at presentation</a:t>
            </a:r>
            <a:endParaRPr lang="en-US" altLang="en-US" sz="1600">
              <a:solidFill>
                <a:srgbClr val="000000"/>
              </a:solidFill>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23</a:t>
            </a:fld>
            <a:endParaRPr lang="en-US" altLang="en-US"/>
          </a:p>
        </p:txBody>
      </p:sp>
    </p:spTree>
    <p:extLst>
      <p:ext uri="{BB962C8B-B14F-4D97-AF65-F5344CB8AC3E}">
        <p14:creationId xmlns:p14="http://schemas.microsoft.com/office/powerpoint/2010/main" val="18196748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p:cNvPicPr>
            <a:picLocks noChangeAspect="1" noChangeArrowheads="1"/>
          </p:cNvPicPr>
          <p:nvPr/>
        </p:nvPicPr>
        <p:blipFill>
          <a:blip r:embed="rId3">
            <a:extLst>
              <a:ext uri="{28A0092B-C50C-407E-A947-70E740481C1C}">
                <a14:useLocalDpi xmlns:a14="http://schemas.microsoft.com/office/drawing/2010/main" val="0"/>
              </a:ext>
            </a:extLst>
          </a:blip>
          <a:srcRect l="1410"/>
          <a:stretch>
            <a:fillRect/>
          </a:stretch>
        </p:blipFill>
        <p:spPr bwMode="auto">
          <a:xfrm>
            <a:off x="-20638" y="342900"/>
            <a:ext cx="9164638" cy="671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2"/>
          <p:cNvSpPr>
            <a:spLocks noGrp="1" noChangeArrowheads="1"/>
          </p:cNvSpPr>
          <p:nvPr>
            <p:ph type="title"/>
          </p:nvPr>
        </p:nvSpPr>
        <p:spPr>
          <a:xfrm>
            <a:off x="-19050" y="0"/>
            <a:ext cx="9163050" cy="533400"/>
          </a:xfrm>
          <a:solidFill>
            <a:schemeClr val="bg1"/>
          </a:solidFill>
        </p:spPr>
        <p:txBody>
          <a:bodyPr anchor="t"/>
          <a:lstStyle/>
          <a:p>
            <a:pPr eaLnBrk="1" hangingPunct="1">
              <a:defRPr/>
            </a:pPr>
            <a:r>
              <a:rPr lang="en-US" sz="3200" dirty="0">
                <a:latin typeface="+mn-lt"/>
              </a:rPr>
              <a:t>Lymphocyte Rich Hodgkin Lymphoma</a:t>
            </a:r>
          </a:p>
        </p:txBody>
      </p:sp>
      <p:sp>
        <p:nvSpPr>
          <p:cNvPr id="6" name="Rectangle 5"/>
          <p:cNvSpPr/>
          <p:nvPr/>
        </p:nvSpPr>
        <p:spPr>
          <a:xfrm>
            <a:off x="-20638" y="6686550"/>
            <a:ext cx="9164638" cy="400050"/>
          </a:xfrm>
          <a:prstGeom prst="rect">
            <a:avLst/>
          </a:prstGeom>
          <a:solidFill>
            <a:schemeClr val="bg1"/>
          </a:solidFill>
        </p:spPr>
        <p:txBody>
          <a:bodyPr>
            <a:spAutoFit/>
          </a:bodyPr>
          <a:lstStyle/>
          <a:p>
            <a:pPr algn="ctr" eaLnBrk="1" hangingPunct="1">
              <a:buClr>
                <a:srgbClr val="993300"/>
              </a:buClr>
              <a:defRPr/>
            </a:pPr>
            <a:r>
              <a:rPr lang="en-US" sz="2000" dirty="0">
                <a:solidFill>
                  <a:prstClr val="black"/>
                </a:solidFill>
                <a:latin typeface="+mn-lt"/>
                <a:cs typeface="Arial" charset="0"/>
              </a:rPr>
              <a:t> ~5% of cHL, background of small B lymphocytes, may be nodular or diffuse </a:t>
            </a:r>
          </a:p>
        </p:txBody>
      </p:sp>
      <p:sp>
        <p:nvSpPr>
          <p:cNvPr id="2" name="Slide Number Placeholder 1"/>
          <p:cNvSpPr>
            <a:spLocks noGrp="1"/>
          </p:cNvSpPr>
          <p:nvPr>
            <p:ph type="sldNum" sz="quarter" idx="12"/>
          </p:nvPr>
        </p:nvSpPr>
        <p:spPr>
          <a:xfrm>
            <a:off x="-20638" y="6675437"/>
            <a:ext cx="2133600" cy="365125"/>
          </a:xfrm>
        </p:spPr>
        <p:txBody>
          <a:bodyPr/>
          <a:lstStyle/>
          <a:p>
            <a:pPr>
              <a:defRPr/>
            </a:pPr>
            <a:fld id="{EE686F56-AB52-428D-839C-21E848E8E2B4}" type="slidenum">
              <a:rPr lang="en-US" altLang="en-US" smtClean="0"/>
              <a:pPr>
                <a:defRPr/>
              </a:pPr>
              <a:t>24</a:t>
            </a:fld>
            <a:endParaRPr lang="en-US" altLang="en-US" dirty="0"/>
          </a:p>
        </p:txBody>
      </p:sp>
    </p:spTree>
    <p:extLst>
      <p:ext uri="{BB962C8B-B14F-4D97-AF65-F5344CB8AC3E}">
        <p14:creationId xmlns:p14="http://schemas.microsoft.com/office/powerpoint/2010/main" val="4961230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2"/>
          <p:cNvSpPr>
            <a:spLocks noGrp="1" noChangeArrowheads="1"/>
          </p:cNvSpPr>
          <p:nvPr>
            <p:ph type="title"/>
          </p:nvPr>
        </p:nvSpPr>
        <p:spPr>
          <a:xfrm>
            <a:off x="0" y="0"/>
            <a:ext cx="9144000" cy="533400"/>
          </a:xfrm>
          <a:solidFill>
            <a:schemeClr val="bg1"/>
          </a:solidFill>
        </p:spPr>
        <p:txBody>
          <a:bodyPr anchor="t"/>
          <a:lstStyle/>
          <a:p>
            <a:pPr eaLnBrk="1" hangingPunct="1">
              <a:defRPr/>
            </a:pPr>
            <a:r>
              <a:rPr lang="en-US" sz="2800" dirty="0">
                <a:latin typeface="+mn-lt"/>
              </a:rPr>
              <a:t>Lymphocyte Depleted Hodgkin Lymphoma</a:t>
            </a:r>
          </a:p>
        </p:txBody>
      </p:sp>
      <p:sp>
        <p:nvSpPr>
          <p:cNvPr id="9" name="Rectangle 8"/>
          <p:cNvSpPr/>
          <p:nvPr/>
        </p:nvSpPr>
        <p:spPr>
          <a:xfrm>
            <a:off x="0" y="6145213"/>
            <a:ext cx="9144000" cy="708025"/>
          </a:xfrm>
          <a:prstGeom prst="rect">
            <a:avLst/>
          </a:prstGeom>
          <a:solidFill>
            <a:schemeClr val="bg1"/>
          </a:solidFill>
        </p:spPr>
        <p:txBody>
          <a:bodyPr>
            <a:spAutoFit/>
          </a:bodyPr>
          <a:lstStyle/>
          <a:p>
            <a:pPr eaLnBrk="1" hangingPunct="1">
              <a:buClr>
                <a:srgbClr val="993300"/>
              </a:buClr>
              <a:buFont typeface="Wingdings" pitchFamily="2" charset="2"/>
              <a:buChar char="§"/>
              <a:defRPr/>
            </a:pPr>
            <a:r>
              <a:rPr lang="en-US" sz="2000" dirty="0">
                <a:solidFill>
                  <a:prstClr val="black"/>
                </a:solidFill>
                <a:latin typeface="+mn-lt"/>
                <a:cs typeface="Arial" charset="0"/>
              </a:rPr>
              <a:t> Large, bizarre malignant cells.  Few lymphocytes, disorganized fibrosis.</a:t>
            </a:r>
          </a:p>
          <a:p>
            <a:pPr eaLnBrk="1" hangingPunct="1">
              <a:buClr>
                <a:srgbClr val="993300"/>
              </a:buClr>
              <a:buFont typeface="Wingdings" pitchFamily="2" charset="2"/>
              <a:buChar char="§"/>
              <a:defRPr/>
            </a:pPr>
            <a:r>
              <a:rPr lang="en-US" sz="2000" dirty="0">
                <a:solidFill>
                  <a:prstClr val="black"/>
                </a:solidFill>
                <a:latin typeface="+mn-lt"/>
                <a:cs typeface="Arial" charset="0"/>
              </a:rPr>
              <a:t> Very rare in children, common in adults with HIV+, nearly always associated with EBV </a:t>
            </a:r>
            <a:endParaRPr lang="en-US" sz="1600" dirty="0">
              <a:solidFill>
                <a:prstClr val="black"/>
              </a:solidFill>
              <a:latin typeface="+mn-lt"/>
              <a:cs typeface="Arial" charset="0"/>
            </a:endParaRPr>
          </a:p>
        </p:txBody>
      </p:sp>
    </p:spTree>
    <p:extLst>
      <p:ext uri="{BB962C8B-B14F-4D97-AF65-F5344CB8AC3E}">
        <p14:creationId xmlns:p14="http://schemas.microsoft.com/office/powerpoint/2010/main" val="1064890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76200"/>
            <a:ext cx="9144000" cy="685800"/>
          </a:xfrm>
        </p:spPr>
        <p:txBody>
          <a:bodyPr/>
          <a:lstStyle/>
          <a:p>
            <a:pPr algn="l" eaLnBrk="1" hangingPunct="1"/>
            <a:r>
              <a:rPr lang="en-US" altLang="en-US" sz="3600" smtClean="0">
                <a:latin typeface="Arial" panose="020B0604020202020204" pitchFamily="34" charset="0"/>
                <a:cs typeface="Arial" panose="020B0604020202020204" pitchFamily="34" charset="0"/>
              </a:rPr>
              <a:t>The Malignant Cells of cHL and NLPHL</a:t>
            </a:r>
          </a:p>
        </p:txBody>
      </p:sp>
      <p:sp>
        <p:nvSpPr>
          <p:cNvPr id="27651" name="Rectangle 7"/>
          <p:cNvSpPr>
            <a:spLocks noChangeArrowheads="1"/>
          </p:cNvSpPr>
          <p:nvPr/>
        </p:nvSpPr>
        <p:spPr bwMode="auto">
          <a:xfrm>
            <a:off x="4648200" y="4295775"/>
            <a:ext cx="4343400" cy="1898981"/>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ts val="600"/>
              </a:spcBef>
              <a:buClr>
                <a:srgbClr val="9E001E"/>
              </a:buClr>
              <a:buFont typeface="Wingdings" panose="05000000000000000000" pitchFamily="2" charset="2"/>
              <a:buNone/>
            </a:pPr>
            <a:r>
              <a:rPr lang="en-US" altLang="en-US" sz="1650" dirty="0">
                <a:latin typeface="Arial" panose="020B0604020202020204" pitchFamily="34" charset="0"/>
              </a:rPr>
              <a:t>LP Cell</a:t>
            </a:r>
          </a:p>
          <a:p>
            <a:pPr marL="285750" indent="-285750" eaLnBrk="1" hangingPunct="1">
              <a:lnSpc>
                <a:spcPct val="80000"/>
              </a:lnSpc>
              <a:spcBef>
                <a:spcPts val="600"/>
              </a:spcBef>
            </a:pPr>
            <a:r>
              <a:rPr lang="en-US" altLang="en-US" sz="1650" dirty="0">
                <a:latin typeface="Arial" panose="020B0604020202020204" pitchFamily="34" charset="0"/>
              </a:rPr>
              <a:t> Formerly Lymphocytic &amp; Histiocytic (L&amp;H)</a:t>
            </a:r>
          </a:p>
          <a:p>
            <a:pPr marL="285750" indent="-285750" eaLnBrk="1" hangingPunct="1">
              <a:lnSpc>
                <a:spcPct val="80000"/>
              </a:lnSpc>
              <a:spcBef>
                <a:spcPts val="600"/>
              </a:spcBef>
            </a:pPr>
            <a:r>
              <a:rPr lang="en-US" altLang="en-US" sz="1650" dirty="0">
                <a:latin typeface="Arial" panose="020B0604020202020204" pitchFamily="34" charset="0"/>
              </a:rPr>
              <a:t> Malignant Cell of NLPHD</a:t>
            </a:r>
          </a:p>
          <a:p>
            <a:pPr marL="285750" indent="-285750" eaLnBrk="1" hangingPunct="1">
              <a:lnSpc>
                <a:spcPct val="80000"/>
              </a:lnSpc>
              <a:spcBef>
                <a:spcPts val="600"/>
              </a:spcBef>
            </a:pPr>
            <a:r>
              <a:rPr lang="en-US" altLang="en-US" sz="1650" dirty="0">
                <a:latin typeface="Arial" panose="020B0604020202020204" pitchFamily="34" charset="0"/>
              </a:rPr>
              <a:t> Mononuclear variant of HRS cell, </a:t>
            </a:r>
          </a:p>
          <a:p>
            <a:pPr marL="285750" indent="-285750" eaLnBrk="1" hangingPunct="1">
              <a:lnSpc>
                <a:spcPct val="80000"/>
              </a:lnSpc>
              <a:spcBef>
                <a:spcPts val="600"/>
              </a:spcBef>
            </a:pPr>
            <a:r>
              <a:rPr lang="en-US" altLang="en-US" sz="1650" dirty="0">
                <a:latin typeface="Arial" panose="020B0604020202020204" pitchFamily="34" charset="0"/>
              </a:rPr>
              <a:t> Convoluted irregular nucleus (“popcorn”)</a:t>
            </a:r>
          </a:p>
          <a:p>
            <a:pPr marL="285750" indent="-285750" eaLnBrk="1" hangingPunct="1">
              <a:lnSpc>
                <a:spcPct val="80000"/>
              </a:lnSpc>
              <a:spcBef>
                <a:spcPts val="600"/>
              </a:spcBef>
            </a:pPr>
            <a:r>
              <a:rPr lang="en-US" altLang="en-US" sz="1650" dirty="0">
                <a:latin typeface="Arial" panose="020B0604020202020204" pitchFamily="34" charset="0"/>
              </a:rPr>
              <a:t> May have several small </a:t>
            </a:r>
            <a:r>
              <a:rPr lang="en-US" altLang="en-US" sz="1650" dirty="0" smtClean="0">
                <a:latin typeface="Arial" panose="020B0604020202020204" pitchFamily="34" charset="0"/>
              </a:rPr>
              <a:t>nucleoli</a:t>
            </a:r>
            <a:endParaRPr lang="en-US" altLang="en-US" sz="1650" dirty="0">
              <a:latin typeface="Arial" panose="020B0604020202020204" pitchFamily="34" charset="0"/>
            </a:endParaRPr>
          </a:p>
        </p:txBody>
      </p:sp>
      <p:sp>
        <p:nvSpPr>
          <p:cNvPr id="27652" name="Rectangle 9"/>
          <p:cNvSpPr>
            <a:spLocks noChangeArrowheads="1"/>
          </p:cNvSpPr>
          <p:nvPr/>
        </p:nvSpPr>
        <p:spPr bwMode="auto">
          <a:xfrm>
            <a:off x="228600" y="4295775"/>
            <a:ext cx="4191000" cy="210502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spcBef>
                <a:spcPts val="600"/>
              </a:spcBef>
              <a:buClr>
                <a:srgbClr val="9E001E"/>
              </a:buClr>
              <a:buFont typeface="Wingdings" panose="05000000000000000000" pitchFamily="2" charset="2"/>
              <a:buNone/>
            </a:pPr>
            <a:r>
              <a:rPr lang="en-US" altLang="en-US" sz="1700" dirty="0">
                <a:latin typeface="Arial" panose="020B0604020202020204" pitchFamily="34" charset="0"/>
              </a:rPr>
              <a:t>Hodgkin Reed Sternberg (HRS)</a:t>
            </a:r>
          </a:p>
          <a:p>
            <a:pPr marL="285750" indent="-285750" eaLnBrk="1" hangingPunct="1">
              <a:lnSpc>
                <a:spcPct val="80000"/>
              </a:lnSpc>
              <a:spcBef>
                <a:spcPts val="600"/>
              </a:spcBef>
            </a:pPr>
            <a:r>
              <a:rPr lang="en-US" altLang="en-US" sz="1700" dirty="0">
                <a:latin typeface="Arial" panose="020B0604020202020204" pitchFamily="34" charset="0"/>
              </a:rPr>
              <a:t> Malignant cell of classic HL</a:t>
            </a:r>
          </a:p>
          <a:p>
            <a:pPr marL="285750" indent="-285750" eaLnBrk="1" hangingPunct="1">
              <a:lnSpc>
                <a:spcPct val="80000"/>
              </a:lnSpc>
              <a:spcBef>
                <a:spcPts val="600"/>
              </a:spcBef>
            </a:pPr>
            <a:r>
              <a:rPr lang="en-US" altLang="en-US" sz="1700" dirty="0">
                <a:latin typeface="Arial" panose="020B0604020202020204" pitchFamily="34" charset="0"/>
              </a:rPr>
              <a:t> Binuclear</a:t>
            </a:r>
          </a:p>
          <a:p>
            <a:pPr marL="285750" indent="-285750" eaLnBrk="1" hangingPunct="1">
              <a:lnSpc>
                <a:spcPct val="80000"/>
              </a:lnSpc>
              <a:spcBef>
                <a:spcPts val="600"/>
              </a:spcBef>
            </a:pPr>
            <a:r>
              <a:rPr lang="en-US" altLang="en-US" sz="1700" dirty="0">
                <a:latin typeface="Arial" panose="020B0604020202020204" pitchFamily="34" charset="0"/>
              </a:rPr>
              <a:t> Thick nuclear membrane</a:t>
            </a:r>
          </a:p>
          <a:p>
            <a:pPr marL="285750" indent="-285750" eaLnBrk="1" hangingPunct="1">
              <a:lnSpc>
                <a:spcPct val="80000"/>
              </a:lnSpc>
              <a:spcBef>
                <a:spcPts val="600"/>
              </a:spcBef>
            </a:pPr>
            <a:r>
              <a:rPr lang="en-US" altLang="en-US" sz="1700" dirty="0">
                <a:latin typeface="Arial" panose="020B0604020202020204" pitchFamily="34" charset="0"/>
              </a:rPr>
              <a:t> Pale chromatin </a:t>
            </a:r>
          </a:p>
          <a:p>
            <a:pPr marL="285750" indent="-285750" eaLnBrk="1" hangingPunct="1">
              <a:lnSpc>
                <a:spcPct val="80000"/>
              </a:lnSpc>
              <a:spcBef>
                <a:spcPts val="600"/>
              </a:spcBef>
            </a:pPr>
            <a:r>
              <a:rPr lang="en-US" altLang="en-US" sz="1700" dirty="0">
                <a:latin typeface="Arial" panose="020B0604020202020204" pitchFamily="34" charset="0"/>
              </a:rPr>
              <a:t> Large eosinophilic nucleoli</a:t>
            </a:r>
          </a:p>
          <a:p>
            <a:pPr eaLnBrk="1" hangingPunct="1">
              <a:lnSpc>
                <a:spcPct val="80000"/>
              </a:lnSpc>
              <a:spcBef>
                <a:spcPts val="600"/>
              </a:spcBef>
              <a:buClr>
                <a:srgbClr val="9E001E"/>
              </a:buClr>
              <a:buFont typeface="Wingdings" panose="05000000000000000000" pitchFamily="2" charset="2"/>
              <a:buChar char="§"/>
            </a:pPr>
            <a:endParaRPr lang="en-US" altLang="en-US" sz="1800" dirty="0">
              <a:latin typeface="Arial" panose="020B0604020202020204" pitchFamily="34" charset="0"/>
            </a:endParaRPr>
          </a:p>
        </p:txBody>
      </p:sp>
      <p:pic>
        <p:nvPicPr>
          <p:cNvPr id="27653" name="Picture 10" descr="SC-10-0025_A-1_H&amp;E, 40X.JPEG"/>
          <p:cNvPicPr>
            <a:picLocks noChangeAspect="1"/>
          </p:cNvPicPr>
          <p:nvPr/>
        </p:nvPicPr>
        <p:blipFill>
          <a:blip r:embed="rId3">
            <a:extLst>
              <a:ext uri="{28A0092B-C50C-407E-A947-70E740481C1C}">
                <a14:useLocalDpi xmlns:a14="http://schemas.microsoft.com/office/drawing/2010/main" val="0"/>
              </a:ext>
            </a:extLst>
          </a:blip>
          <a:srcRect l="36195" t="27293" r="35387" b="44106"/>
          <a:stretch>
            <a:fillRect/>
          </a:stretch>
        </p:blipFill>
        <p:spPr bwMode="auto">
          <a:xfrm>
            <a:off x="4691063" y="973138"/>
            <a:ext cx="4376737"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1" descr="FNA left cervical mass, 500x M-G-G "/>
          <p:cNvPicPr>
            <a:picLocks noChangeAspect="1" noChangeArrowheads="1"/>
          </p:cNvPicPr>
          <p:nvPr/>
        </p:nvPicPr>
        <p:blipFill>
          <a:blip r:embed="rId4">
            <a:extLst>
              <a:ext uri="{28A0092B-C50C-407E-A947-70E740481C1C}">
                <a14:useLocalDpi xmlns:a14="http://schemas.microsoft.com/office/drawing/2010/main" val="0"/>
              </a:ext>
            </a:extLst>
          </a:blip>
          <a:srcRect l="6129" t="11635" r="18546" b="14778"/>
          <a:stretch>
            <a:fillRect/>
          </a:stretch>
        </p:blipFill>
        <p:spPr bwMode="auto">
          <a:xfrm>
            <a:off x="76200" y="973138"/>
            <a:ext cx="44958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26</a:t>
            </a:fld>
            <a:endParaRPr lang="en-US" altLang="en-US"/>
          </a:p>
        </p:txBody>
      </p:sp>
    </p:spTree>
    <p:extLst>
      <p:ext uri="{BB962C8B-B14F-4D97-AF65-F5344CB8AC3E}">
        <p14:creationId xmlns:p14="http://schemas.microsoft.com/office/powerpoint/2010/main" val="2175098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4725" y="228600"/>
            <a:ext cx="7194550" cy="546100"/>
          </a:xfrm>
          <a:prstGeom prst="rect">
            <a:avLst/>
          </a:prstGeom>
        </p:spPr>
        <p:txBody>
          <a:bodyPr wrap="none">
            <a:spAutoFit/>
          </a:bodyPr>
          <a:lstStyle/>
          <a:p>
            <a:pPr algn="ctr" eaLnBrk="1" hangingPunct="1">
              <a:lnSpc>
                <a:spcPct val="80000"/>
              </a:lnSpc>
              <a:defRPr/>
            </a:pPr>
            <a:r>
              <a:rPr lang="en-US" sz="3600" dirty="0">
                <a:latin typeface="+mn-lt"/>
              </a:rPr>
              <a:t>Nodular Lymphocyte Predominant HL</a:t>
            </a:r>
          </a:p>
        </p:txBody>
      </p:sp>
      <p:pic>
        <p:nvPicPr>
          <p:cNvPr id="28675" name="Picture 5"/>
          <p:cNvPicPr>
            <a:picLocks noChangeAspect="1" noChangeArrowheads="1"/>
          </p:cNvPicPr>
          <p:nvPr/>
        </p:nvPicPr>
        <p:blipFill>
          <a:blip r:embed="rId3">
            <a:extLst>
              <a:ext uri="{28A0092B-C50C-407E-A947-70E740481C1C}">
                <a14:useLocalDpi xmlns:a14="http://schemas.microsoft.com/office/drawing/2010/main" val="0"/>
              </a:ext>
            </a:extLst>
          </a:blip>
          <a:srcRect t="16199" r="12315" b="2707"/>
          <a:stretch>
            <a:fillRect/>
          </a:stretch>
        </p:blipFill>
        <p:spPr bwMode="auto">
          <a:xfrm>
            <a:off x="0" y="935038"/>
            <a:ext cx="9144000"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27</a:t>
            </a:fld>
            <a:endParaRPr lang="en-US" altLang="en-US"/>
          </a:p>
        </p:txBody>
      </p:sp>
    </p:spTree>
    <p:extLst>
      <p:ext uri="{BB962C8B-B14F-4D97-AF65-F5344CB8AC3E}">
        <p14:creationId xmlns:p14="http://schemas.microsoft.com/office/powerpoint/2010/main" val="6208404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4725" y="109220"/>
            <a:ext cx="7194550" cy="546100"/>
          </a:xfrm>
          <a:prstGeom prst="rect">
            <a:avLst/>
          </a:prstGeom>
        </p:spPr>
        <p:txBody>
          <a:bodyPr wrap="none">
            <a:spAutoFit/>
          </a:bodyPr>
          <a:lstStyle/>
          <a:p>
            <a:pPr algn="ctr" eaLnBrk="1" hangingPunct="1">
              <a:lnSpc>
                <a:spcPct val="80000"/>
              </a:lnSpc>
              <a:defRPr/>
            </a:pPr>
            <a:r>
              <a:rPr lang="en-US" sz="3600" dirty="0">
                <a:latin typeface="+mn-lt"/>
              </a:rPr>
              <a:t>Nodular Lymphocyte Predominant HL</a:t>
            </a:r>
          </a:p>
        </p:txBody>
      </p:sp>
      <p:sp>
        <p:nvSpPr>
          <p:cNvPr id="29699" name="Line 6"/>
          <p:cNvSpPr>
            <a:spLocks noChangeShapeType="1"/>
          </p:cNvSpPr>
          <p:nvPr/>
        </p:nvSpPr>
        <p:spPr bwMode="auto">
          <a:xfrm>
            <a:off x="304800" y="838200"/>
            <a:ext cx="8077200" cy="0"/>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9700" name="Picture 10" descr="SC-10-0025_A-1_H&amp;E, 40X.JPEG"/>
          <p:cNvPicPr>
            <a:picLocks noChangeAspect="1"/>
          </p:cNvPicPr>
          <p:nvPr/>
        </p:nvPicPr>
        <p:blipFill>
          <a:blip r:embed="rId3">
            <a:extLst>
              <a:ext uri="{28A0092B-C50C-407E-A947-70E740481C1C}">
                <a14:useLocalDpi xmlns:a14="http://schemas.microsoft.com/office/drawing/2010/main" val="0"/>
              </a:ext>
            </a:extLst>
          </a:blip>
          <a:srcRect l="28404" t="14430" r="7054" b="30135"/>
          <a:stretch>
            <a:fillRect/>
          </a:stretch>
        </p:blipFill>
        <p:spPr bwMode="auto">
          <a:xfrm>
            <a:off x="0" y="6858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2694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152400" y="76200"/>
            <a:ext cx="9144000" cy="838200"/>
          </a:xfrm>
        </p:spPr>
        <p:txBody>
          <a:bodyPr/>
          <a:lstStyle/>
          <a:p>
            <a:pPr eaLnBrk="1" hangingPunct="1">
              <a:lnSpc>
                <a:spcPct val="80000"/>
              </a:lnSpc>
              <a:buFont typeface="Wingdings" panose="05000000000000000000" pitchFamily="2" charset="2"/>
              <a:buNone/>
              <a:tabLst>
                <a:tab pos="1376363" algn="l"/>
              </a:tabLst>
            </a:pPr>
            <a:r>
              <a:rPr lang="en-US" altLang="en-US" sz="3600" b="1" smtClean="0"/>
              <a:t>Classic Hodgkin		Nodular Lymphocyte </a:t>
            </a:r>
          </a:p>
          <a:p>
            <a:pPr eaLnBrk="1" hangingPunct="1">
              <a:lnSpc>
                <a:spcPct val="80000"/>
              </a:lnSpc>
              <a:spcAft>
                <a:spcPts val="1200"/>
              </a:spcAft>
              <a:buFont typeface="Wingdings" panose="05000000000000000000" pitchFamily="2" charset="2"/>
              <a:buNone/>
              <a:tabLst>
                <a:tab pos="1376363" algn="l"/>
              </a:tabLst>
            </a:pPr>
            <a:r>
              <a:rPr lang="en-US" altLang="en-US" sz="3600" b="1" smtClean="0"/>
              <a:t>Lymphoma	 		Predominant HL</a:t>
            </a:r>
          </a:p>
        </p:txBody>
      </p:sp>
      <p:sp>
        <p:nvSpPr>
          <p:cNvPr id="2" name="Rectangle 4"/>
          <p:cNvSpPr>
            <a:spLocks noChangeArrowheads="1"/>
          </p:cNvSpPr>
          <p:nvPr/>
        </p:nvSpPr>
        <p:spPr bwMode="auto">
          <a:xfrm>
            <a:off x="0" y="4114800"/>
            <a:ext cx="9144000" cy="2695575"/>
          </a:xfrm>
          <a:prstGeom prst="rect">
            <a:avLst/>
          </a:prstGeom>
          <a:noFill/>
          <a:ln w="9525">
            <a:noFill/>
            <a:miter lim="800000"/>
            <a:headEnd/>
            <a:tailEnd/>
          </a:ln>
        </p:spPr>
        <p:txBody>
          <a:bodyPr/>
          <a:lstStyle/>
          <a:p>
            <a:pPr marL="342900" indent="-342900" eaLnBrk="1" hangingPunct="1">
              <a:spcBef>
                <a:spcPct val="20000"/>
              </a:spcBef>
              <a:buFontTx/>
              <a:buChar char="•"/>
              <a:defRPr/>
            </a:pPr>
            <a:endParaRPr lang="en-US" sz="2000">
              <a:latin typeface="+mn-lt"/>
              <a:cs typeface="Arial" charset="0"/>
            </a:endParaRPr>
          </a:p>
        </p:txBody>
      </p:sp>
      <p:pic>
        <p:nvPicPr>
          <p:cNvPr id="30724" name="Picture 6" descr="SU14-2805 13 CD30.jpg"/>
          <p:cNvPicPr>
            <a:picLocks noGrp="1" noChangeAspect="1"/>
          </p:cNvPicPr>
          <p:nvPr isPhoto="1"/>
        </p:nvPicPr>
        <p:blipFill>
          <a:blip r:embed="rId3">
            <a:extLst>
              <a:ext uri="{28A0092B-C50C-407E-A947-70E740481C1C}">
                <a14:useLocalDpi xmlns:a14="http://schemas.microsoft.com/office/drawing/2010/main" val="0"/>
              </a:ext>
            </a:extLst>
          </a:blip>
          <a:srcRect l="27296" t="7748" r="19759" b="21576"/>
          <a:stretch>
            <a:fillRect/>
          </a:stretch>
        </p:blipFill>
        <p:spPr bwMode="auto">
          <a:xfrm>
            <a:off x="0" y="1219200"/>
            <a:ext cx="4419600"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SC-10-0025_A-1_CD30, 40X_001.JPEG"/>
          <p:cNvPicPr>
            <a:picLocks noChangeAspect="1"/>
          </p:cNvPicPr>
          <p:nvPr/>
        </p:nvPicPr>
        <p:blipFill>
          <a:blip r:embed="rId4">
            <a:extLst>
              <a:ext uri="{28A0092B-C50C-407E-A947-70E740481C1C}">
                <a14:useLocalDpi xmlns:a14="http://schemas.microsoft.com/office/drawing/2010/main" val="0"/>
              </a:ext>
            </a:extLst>
          </a:blip>
          <a:srcRect l="12296" t="8286" r="34590" b="21706"/>
          <a:stretch>
            <a:fillRect/>
          </a:stretch>
        </p:blipFill>
        <p:spPr bwMode="auto">
          <a:xfrm>
            <a:off x="4572000" y="1219200"/>
            <a:ext cx="4572000"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Rectangle 2"/>
          <p:cNvSpPr>
            <a:spLocks noChangeArrowheads="1"/>
          </p:cNvSpPr>
          <p:nvPr/>
        </p:nvSpPr>
        <p:spPr bwMode="auto">
          <a:xfrm>
            <a:off x="508000" y="5597525"/>
            <a:ext cx="3613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a:t>CD15</a:t>
            </a:r>
            <a:r>
              <a:rPr lang="en-US" altLang="en-US" b="1" baseline="30000"/>
              <a:t>+</a:t>
            </a:r>
            <a:r>
              <a:rPr lang="en-US" altLang="en-US" b="1"/>
              <a:t>, CD30</a:t>
            </a:r>
            <a:r>
              <a:rPr lang="en-US" altLang="en-US" b="1" baseline="30000"/>
              <a:t>+</a:t>
            </a:r>
            <a:r>
              <a:rPr lang="en-US" altLang="en-US" b="1"/>
              <a:t>, </a:t>
            </a:r>
            <a:r>
              <a:rPr lang="en-US" altLang="en-US"/>
              <a:t>CD45</a:t>
            </a:r>
            <a:r>
              <a:rPr lang="en-US" altLang="en-US" b="1" baseline="30000"/>
              <a:t>-</a:t>
            </a:r>
            <a:endParaRPr lang="en-US" altLang="en-US"/>
          </a:p>
        </p:txBody>
      </p:sp>
      <p:sp>
        <p:nvSpPr>
          <p:cNvPr id="30727" name="Rectangle 9"/>
          <p:cNvSpPr>
            <a:spLocks noChangeArrowheads="1"/>
          </p:cNvSpPr>
          <p:nvPr/>
        </p:nvSpPr>
        <p:spPr bwMode="auto">
          <a:xfrm>
            <a:off x="5103813" y="5597525"/>
            <a:ext cx="35480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a:t>CD15</a:t>
            </a:r>
            <a:r>
              <a:rPr lang="en-US" altLang="en-US" baseline="30000"/>
              <a:t>-</a:t>
            </a:r>
            <a:r>
              <a:rPr lang="en-US" altLang="en-US"/>
              <a:t>, CD30</a:t>
            </a:r>
            <a:r>
              <a:rPr lang="en-US" altLang="en-US" baseline="30000"/>
              <a:t>-</a:t>
            </a:r>
            <a:r>
              <a:rPr lang="en-US" altLang="en-US"/>
              <a:t>, </a:t>
            </a:r>
            <a:r>
              <a:rPr lang="en-US" altLang="en-US" b="1"/>
              <a:t>CD45</a:t>
            </a:r>
            <a:r>
              <a:rPr lang="en-US" altLang="en-US" b="1" baseline="30000"/>
              <a:t>+</a:t>
            </a:r>
            <a:endParaRPr lang="en-US" altLang="en-US" b="1"/>
          </a:p>
        </p:txBody>
      </p:sp>
      <p:sp>
        <p:nvSpPr>
          <p:cNvPr id="30728" name="Rectangle 11"/>
          <p:cNvSpPr>
            <a:spLocks noChangeArrowheads="1"/>
          </p:cNvSpPr>
          <p:nvPr/>
        </p:nvSpPr>
        <p:spPr bwMode="auto">
          <a:xfrm>
            <a:off x="2362200" y="6400800"/>
            <a:ext cx="4251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i="1"/>
              <a:t>Spoiler:  PMBCL:  </a:t>
            </a:r>
            <a:r>
              <a:rPr lang="en-US" altLang="en-US" sz="2000" i="1"/>
              <a:t>CD15</a:t>
            </a:r>
            <a:r>
              <a:rPr lang="en-US" altLang="en-US" sz="2000" i="1" baseline="30000"/>
              <a:t>-</a:t>
            </a:r>
            <a:r>
              <a:rPr lang="en-US" altLang="en-US" sz="2000" i="1"/>
              <a:t>, </a:t>
            </a:r>
            <a:r>
              <a:rPr lang="en-US" altLang="en-US" sz="2000" b="1" i="1"/>
              <a:t>CD30</a:t>
            </a:r>
            <a:r>
              <a:rPr lang="en-US" altLang="en-US" sz="2000" b="1" i="1" baseline="30000"/>
              <a:t>+</a:t>
            </a:r>
            <a:r>
              <a:rPr lang="en-US" altLang="en-US" sz="2000" b="1" i="1"/>
              <a:t>, CD45</a:t>
            </a:r>
            <a:r>
              <a:rPr lang="en-US" altLang="en-US" sz="2000" b="1" i="1" baseline="30000"/>
              <a:t>+</a:t>
            </a:r>
            <a:endParaRPr lang="en-US" altLang="en-US" sz="2000" b="1" i="1"/>
          </a:p>
        </p:txBody>
      </p:sp>
      <p:sp>
        <p:nvSpPr>
          <p:cNvPr id="30729" name="Rectangle 3"/>
          <p:cNvSpPr>
            <a:spLocks noChangeArrowheads="1"/>
          </p:cNvSpPr>
          <p:nvPr/>
        </p:nvSpPr>
        <p:spPr bwMode="auto">
          <a:xfrm>
            <a:off x="3719513" y="1219200"/>
            <a:ext cx="68738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CD30</a:t>
            </a:r>
          </a:p>
        </p:txBody>
      </p:sp>
      <p:sp>
        <p:nvSpPr>
          <p:cNvPr id="30730" name="Rectangle 13"/>
          <p:cNvSpPr>
            <a:spLocks noChangeArrowheads="1"/>
          </p:cNvSpPr>
          <p:nvPr/>
        </p:nvSpPr>
        <p:spPr bwMode="auto">
          <a:xfrm>
            <a:off x="8458200" y="1219200"/>
            <a:ext cx="685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CD30</a:t>
            </a:r>
          </a:p>
        </p:txBody>
      </p:sp>
      <p:sp>
        <p:nvSpPr>
          <p:cNvPr id="3" name="Slide Number Placeholder 2"/>
          <p:cNvSpPr>
            <a:spLocks noGrp="1"/>
          </p:cNvSpPr>
          <p:nvPr>
            <p:ph type="sldNum" sz="quarter" idx="12"/>
          </p:nvPr>
        </p:nvSpPr>
        <p:spPr/>
        <p:txBody>
          <a:bodyPr/>
          <a:lstStyle/>
          <a:p>
            <a:pPr>
              <a:defRPr/>
            </a:pPr>
            <a:fld id="{EE686F56-AB52-428D-839C-21E848E8E2B4}" type="slidenum">
              <a:rPr lang="en-US" altLang="en-US" smtClean="0"/>
              <a:pPr>
                <a:defRPr/>
              </a:pPr>
              <a:t>29</a:t>
            </a:fld>
            <a:endParaRPr lang="en-US" altLang="en-US"/>
          </a:p>
        </p:txBody>
      </p:sp>
    </p:spTree>
    <p:extLst>
      <p:ext uri="{BB962C8B-B14F-4D97-AF65-F5344CB8AC3E}">
        <p14:creationId xmlns:p14="http://schemas.microsoft.com/office/powerpoint/2010/main" val="4073238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838200"/>
          </a:xfrm>
        </p:spPr>
        <p:txBody>
          <a:bodyPr anchor="t"/>
          <a:lstStyle/>
          <a:p>
            <a:pPr eaLnBrk="1" hangingPunct="1"/>
            <a:r>
              <a:rPr lang="en-US" altLang="en-US" smtClean="0"/>
              <a:t>Organization of slides</a:t>
            </a:r>
          </a:p>
        </p:txBody>
      </p:sp>
      <p:sp>
        <p:nvSpPr>
          <p:cNvPr id="4099" name="Rectangle 3"/>
          <p:cNvSpPr>
            <a:spLocks noGrp="1" noChangeArrowheads="1"/>
          </p:cNvSpPr>
          <p:nvPr>
            <p:ph type="body" idx="1"/>
          </p:nvPr>
        </p:nvSpPr>
        <p:spPr>
          <a:xfrm>
            <a:off x="-381000" y="1371600"/>
            <a:ext cx="3352800" cy="4648200"/>
          </a:xfrm>
        </p:spPr>
        <p:txBody>
          <a:bodyPr/>
          <a:lstStyle/>
          <a:p>
            <a:pPr lvl="1" eaLnBrk="1" hangingPunct="1"/>
            <a:r>
              <a:rPr lang="en-US" altLang="en-US" sz="2000" smtClean="0">
                <a:sym typeface="Symbol" panose="05050102010706020507" pitchFamily="18" charset="2"/>
              </a:rPr>
              <a:t>Epidemiology</a:t>
            </a:r>
          </a:p>
          <a:p>
            <a:pPr lvl="1" eaLnBrk="1" hangingPunct="1"/>
            <a:r>
              <a:rPr lang="en-US" altLang="en-US" sz="2000" smtClean="0">
                <a:sym typeface="Symbol" panose="05050102010706020507" pitchFamily="18" charset="2"/>
              </a:rPr>
              <a:t>HL etiology</a:t>
            </a:r>
          </a:p>
          <a:p>
            <a:pPr lvl="2" eaLnBrk="1" hangingPunct="1"/>
            <a:r>
              <a:rPr lang="en-US" altLang="en-US" sz="2000" smtClean="0">
                <a:sym typeface="Symbol" panose="05050102010706020507" pitchFamily="18" charset="2"/>
              </a:rPr>
              <a:t>Genetics </a:t>
            </a:r>
          </a:p>
          <a:p>
            <a:pPr lvl="2" eaLnBrk="1" hangingPunct="1"/>
            <a:r>
              <a:rPr lang="en-US" altLang="en-US" sz="2000" smtClean="0">
                <a:sym typeface="Symbol" panose="05050102010706020507" pitchFamily="18" charset="2"/>
              </a:rPr>
              <a:t>Infection</a:t>
            </a:r>
          </a:p>
          <a:p>
            <a:pPr lvl="2" eaLnBrk="1" hangingPunct="1"/>
            <a:r>
              <a:rPr lang="en-US" altLang="en-US" sz="2000" smtClean="0">
                <a:sym typeface="Symbol" panose="05050102010706020507" pitchFamily="18" charset="2"/>
              </a:rPr>
              <a:t>Immune dysregulation</a:t>
            </a:r>
          </a:p>
          <a:p>
            <a:pPr lvl="2" eaLnBrk="1" hangingPunct="1"/>
            <a:r>
              <a:rPr lang="en-US" altLang="en-US" sz="2000" smtClean="0">
                <a:sym typeface="Symbol" panose="05050102010706020507" pitchFamily="18" charset="2"/>
              </a:rPr>
              <a:t>EBV</a:t>
            </a:r>
          </a:p>
          <a:p>
            <a:pPr lvl="1" eaLnBrk="1" hangingPunct="1"/>
            <a:r>
              <a:rPr lang="en-US" altLang="en-US" sz="2000" smtClean="0">
                <a:sym typeface="Symbol" panose="05050102010706020507" pitchFamily="18" charset="2"/>
              </a:rPr>
              <a:t>Histology</a:t>
            </a:r>
          </a:p>
          <a:p>
            <a:pPr lvl="2" eaLnBrk="1" hangingPunct="1"/>
            <a:r>
              <a:rPr lang="en-US" altLang="en-US" sz="2000" smtClean="0">
                <a:sym typeface="Symbol" panose="05050102010706020507" pitchFamily="18" charset="2"/>
              </a:rPr>
              <a:t>HRS &amp; L&amp;H</a:t>
            </a:r>
          </a:p>
          <a:p>
            <a:pPr lvl="2" eaLnBrk="1" hangingPunct="1"/>
            <a:r>
              <a:rPr lang="en-US" altLang="en-US" sz="2000" smtClean="0">
                <a:sym typeface="Symbol" panose="05050102010706020507" pitchFamily="18" charset="2"/>
              </a:rPr>
              <a:t>HL subsets</a:t>
            </a:r>
          </a:p>
          <a:p>
            <a:pPr lvl="1" eaLnBrk="1" hangingPunct="1"/>
            <a:r>
              <a:rPr lang="en-US" altLang="en-US" sz="2000" smtClean="0">
                <a:sym typeface="Symbol" panose="05050102010706020507" pitchFamily="18" charset="2"/>
              </a:rPr>
              <a:t>NLPHL vs cHL</a:t>
            </a:r>
          </a:p>
        </p:txBody>
      </p:sp>
      <p:sp>
        <p:nvSpPr>
          <p:cNvPr id="6" name="Rectangle 3"/>
          <p:cNvSpPr txBox="1">
            <a:spLocks noChangeArrowheads="1"/>
          </p:cNvSpPr>
          <p:nvPr/>
        </p:nvSpPr>
        <p:spPr bwMode="auto">
          <a:xfrm>
            <a:off x="5181600" y="914400"/>
            <a:ext cx="3962400" cy="5943600"/>
          </a:xfrm>
          <a:prstGeom prst="rect">
            <a:avLst/>
          </a:prstGeom>
          <a:solidFill>
            <a:schemeClr val="bg1"/>
          </a:solidFill>
          <a:ln w="9525">
            <a:noFill/>
            <a:miter lim="800000"/>
            <a:headEnd/>
            <a:tailEnd/>
          </a:ln>
        </p:spPr>
        <p:txBody>
          <a:bodyPr/>
          <a:lstStyle/>
          <a:p>
            <a:pPr eaLnBrk="1" hangingPunct="1">
              <a:spcBef>
                <a:spcPct val="20000"/>
              </a:spcBef>
              <a:defRPr/>
            </a:pPr>
            <a:r>
              <a:rPr lang="en-US" altLang="en-US" sz="2400" b="1" u="sng" dirty="0">
                <a:latin typeface="+mn-lt"/>
                <a:cs typeface="+mn-cs"/>
              </a:rPr>
              <a:t>Non-Hodgkin lymphoma</a:t>
            </a:r>
          </a:p>
          <a:p>
            <a:pPr marL="742950" lvl="1" indent="-285750" eaLnBrk="1" hangingPunct="1">
              <a:spcBef>
                <a:spcPct val="20000"/>
              </a:spcBef>
              <a:buFont typeface="Arial" charset="0"/>
              <a:buChar char="–"/>
              <a:defRPr/>
            </a:pPr>
            <a:r>
              <a:rPr lang="en-US" altLang="en-US" sz="2000" dirty="0">
                <a:latin typeface="+mn-lt"/>
                <a:cs typeface="+mn-cs"/>
                <a:sym typeface="Symbol" pitchFamily="18" charset="2"/>
              </a:rPr>
              <a:t>Epidemiology</a:t>
            </a:r>
          </a:p>
          <a:p>
            <a:pPr marL="742950" lvl="1" indent="-285750" eaLnBrk="1" hangingPunct="1">
              <a:spcBef>
                <a:spcPct val="20000"/>
              </a:spcBef>
              <a:buFont typeface="Arial" charset="0"/>
              <a:buChar char="–"/>
              <a:defRPr/>
            </a:pPr>
            <a:r>
              <a:rPr lang="en-US" altLang="en-US" sz="2000" dirty="0">
                <a:latin typeface="+mn-lt"/>
                <a:cs typeface="+mn-cs"/>
                <a:sym typeface="Symbol" pitchFamily="18" charset="2"/>
              </a:rPr>
              <a:t>Subtypes</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Histology</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Phenotype</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Genetics</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Subsets</a:t>
            </a:r>
          </a:p>
          <a:p>
            <a:pPr marL="742950" lvl="1" indent="-285750" eaLnBrk="1" hangingPunct="1">
              <a:spcBef>
                <a:spcPct val="20000"/>
              </a:spcBef>
              <a:buFont typeface="Arial" charset="0"/>
              <a:buChar char="–"/>
              <a:defRPr/>
            </a:pPr>
            <a:r>
              <a:rPr lang="en-US" altLang="en-US" sz="2000" dirty="0">
                <a:latin typeface="+mn-lt"/>
                <a:cs typeface="+mn-cs"/>
                <a:sym typeface="Symbol" pitchFamily="18" charset="2"/>
              </a:rPr>
              <a:t>Presentation</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Emergencies</a:t>
            </a:r>
          </a:p>
          <a:p>
            <a:pPr marL="742950" lvl="1" indent="-285750" eaLnBrk="1" hangingPunct="1">
              <a:spcBef>
                <a:spcPct val="20000"/>
              </a:spcBef>
              <a:buFont typeface="Arial" charset="0"/>
              <a:buChar char="–"/>
              <a:defRPr/>
            </a:pPr>
            <a:r>
              <a:rPr lang="en-US" altLang="en-US" sz="2000" dirty="0">
                <a:latin typeface="+mn-lt"/>
                <a:cs typeface="+mn-cs"/>
                <a:sym typeface="Symbol" pitchFamily="18" charset="2"/>
              </a:rPr>
              <a:t>Evaluation</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Staging</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Risk stratification</a:t>
            </a:r>
          </a:p>
          <a:p>
            <a:pPr marL="742950" lvl="1" indent="-285750" eaLnBrk="1" hangingPunct="1">
              <a:spcBef>
                <a:spcPct val="20000"/>
              </a:spcBef>
              <a:buFont typeface="Arial" charset="0"/>
              <a:buChar char="–"/>
              <a:defRPr/>
            </a:pPr>
            <a:r>
              <a:rPr lang="en-US" altLang="en-US" sz="2000" dirty="0">
                <a:latin typeface="+mn-lt"/>
                <a:cs typeface="+mn-cs"/>
                <a:sym typeface="Symbol" pitchFamily="18" charset="2"/>
              </a:rPr>
              <a:t>Treatment</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Late effects</a:t>
            </a:r>
          </a:p>
        </p:txBody>
      </p:sp>
      <p:sp>
        <p:nvSpPr>
          <p:cNvPr id="7" name="Rectangle 3"/>
          <p:cNvSpPr txBox="1">
            <a:spLocks noChangeArrowheads="1"/>
          </p:cNvSpPr>
          <p:nvPr/>
        </p:nvSpPr>
        <p:spPr bwMode="auto">
          <a:xfrm>
            <a:off x="1905000" y="1371600"/>
            <a:ext cx="3276600" cy="4648200"/>
          </a:xfrm>
          <a:prstGeom prst="rect">
            <a:avLst/>
          </a:prstGeom>
          <a:noFill/>
          <a:ln w="9525">
            <a:noFill/>
            <a:miter lim="800000"/>
            <a:headEnd/>
            <a:tailEnd/>
          </a:ln>
        </p:spPr>
        <p:txBody>
          <a:bodyPr/>
          <a:lstStyle/>
          <a:p>
            <a:pPr marL="742950" lvl="1" indent="-285750" eaLnBrk="1" hangingPunct="1">
              <a:spcBef>
                <a:spcPct val="20000"/>
              </a:spcBef>
              <a:buFont typeface="Arial" charset="0"/>
              <a:buChar char="–"/>
              <a:defRPr/>
            </a:pPr>
            <a:r>
              <a:rPr lang="en-US" altLang="en-US" sz="2000" dirty="0">
                <a:latin typeface="+mn-lt"/>
                <a:cs typeface="+mn-cs"/>
                <a:sym typeface="Symbol" pitchFamily="18" charset="2"/>
              </a:rPr>
              <a:t>Presentation</a:t>
            </a:r>
          </a:p>
          <a:p>
            <a:pPr marL="742950" lvl="1" indent="-285750" eaLnBrk="1" hangingPunct="1">
              <a:spcBef>
                <a:spcPct val="20000"/>
              </a:spcBef>
              <a:buFont typeface="Arial" charset="0"/>
              <a:buChar char="–"/>
              <a:defRPr/>
            </a:pPr>
            <a:r>
              <a:rPr lang="en-US" altLang="en-US" sz="2000" dirty="0">
                <a:latin typeface="+mn-lt"/>
                <a:cs typeface="+mn-cs"/>
                <a:sym typeface="Symbol" pitchFamily="18" charset="2"/>
              </a:rPr>
              <a:t>DDX</a:t>
            </a:r>
          </a:p>
          <a:p>
            <a:pPr marL="742950" lvl="1" indent="-285750" eaLnBrk="1" hangingPunct="1">
              <a:spcBef>
                <a:spcPct val="20000"/>
              </a:spcBef>
              <a:buFont typeface="Arial" charset="0"/>
              <a:buChar char="–"/>
              <a:defRPr/>
            </a:pPr>
            <a:r>
              <a:rPr lang="en-US" altLang="en-US" sz="2000" dirty="0">
                <a:latin typeface="+mn-lt"/>
                <a:cs typeface="+mn-cs"/>
                <a:sym typeface="Symbol" pitchFamily="18" charset="2"/>
              </a:rPr>
              <a:t>Evaluation</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Staging</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Prognostic Factors</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Risk Stratification</a:t>
            </a:r>
          </a:p>
          <a:p>
            <a:pPr marL="742950" lvl="1" indent="-285750" eaLnBrk="1" hangingPunct="1">
              <a:spcBef>
                <a:spcPct val="20000"/>
              </a:spcBef>
              <a:buFont typeface="Arial" charset="0"/>
              <a:buChar char="–"/>
              <a:defRPr/>
            </a:pPr>
            <a:r>
              <a:rPr lang="en-US" altLang="en-US" sz="2000" dirty="0">
                <a:latin typeface="+mn-lt"/>
                <a:cs typeface="+mn-cs"/>
                <a:sym typeface="Symbol" pitchFamily="18" charset="2"/>
              </a:rPr>
              <a:t>Treatment </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Radiation</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Late effects</a:t>
            </a:r>
          </a:p>
          <a:p>
            <a:pPr marL="1200150" lvl="2" indent="-285750" eaLnBrk="1" hangingPunct="1">
              <a:spcBef>
                <a:spcPct val="20000"/>
              </a:spcBef>
              <a:buFont typeface="Arial" pitchFamily="34" charset="0"/>
              <a:buChar char="•"/>
              <a:defRPr/>
            </a:pPr>
            <a:r>
              <a:rPr lang="en-US" altLang="en-US" sz="2000" dirty="0">
                <a:latin typeface="+mn-lt"/>
                <a:cs typeface="+mn-cs"/>
                <a:sym typeface="Symbol" pitchFamily="18" charset="2"/>
              </a:rPr>
              <a:t>Relapse</a:t>
            </a:r>
          </a:p>
          <a:p>
            <a:pPr marL="342900" indent="-342900" eaLnBrk="1" hangingPunct="1">
              <a:spcBef>
                <a:spcPct val="20000"/>
              </a:spcBef>
              <a:buFont typeface="Arial" charset="0"/>
              <a:buChar char="•"/>
              <a:defRPr/>
            </a:pPr>
            <a:endParaRPr lang="en-US" altLang="en-US" sz="2400" dirty="0">
              <a:latin typeface="+mn-lt"/>
              <a:cs typeface="+mn-cs"/>
              <a:sym typeface="Symbol" pitchFamily="18" charset="2"/>
            </a:endParaRPr>
          </a:p>
        </p:txBody>
      </p:sp>
      <p:sp>
        <p:nvSpPr>
          <p:cNvPr id="4102" name="Rectangle 8"/>
          <p:cNvSpPr>
            <a:spLocks noChangeArrowheads="1"/>
          </p:cNvSpPr>
          <p:nvPr/>
        </p:nvSpPr>
        <p:spPr bwMode="auto">
          <a:xfrm>
            <a:off x="5180013" y="6248400"/>
            <a:ext cx="3963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2400" b="1" u="sng"/>
              <a:t>Summarize Major Differences</a:t>
            </a:r>
          </a:p>
        </p:txBody>
      </p:sp>
      <p:sp>
        <p:nvSpPr>
          <p:cNvPr id="10" name="Rectangle 9"/>
          <p:cNvSpPr/>
          <p:nvPr/>
        </p:nvSpPr>
        <p:spPr>
          <a:xfrm>
            <a:off x="76200" y="914400"/>
            <a:ext cx="2681288" cy="461963"/>
          </a:xfrm>
          <a:prstGeom prst="rect">
            <a:avLst/>
          </a:prstGeom>
        </p:spPr>
        <p:txBody>
          <a:bodyPr wrap="none">
            <a:spAutoFit/>
          </a:bodyPr>
          <a:lstStyle/>
          <a:p>
            <a:pPr eaLnBrk="1" hangingPunct="1">
              <a:spcBef>
                <a:spcPct val="20000"/>
              </a:spcBef>
              <a:defRPr/>
            </a:pPr>
            <a:r>
              <a:rPr lang="en-US" altLang="en-US" sz="2400" b="1" u="sng" dirty="0">
                <a:solidFill>
                  <a:prstClr val="black"/>
                </a:solidFill>
                <a:latin typeface="Calibri"/>
                <a:cs typeface="+mn-cs"/>
                <a:sym typeface="Symbol" pitchFamily="18" charset="2"/>
              </a:rPr>
              <a:t>Hodgkin lymphoma</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3</a:t>
            </a:fld>
            <a:endParaRPr lang="en-US" altLang="en-US"/>
          </a:p>
        </p:txBody>
      </p:sp>
    </p:spTree>
    <p:extLst>
      <p:ext uri="{BB962C8B-B14F-4D97-AF65-F5344CB8AC3E}">
        <p14:creationId xmlns:p14="http://schemas.microsoft.com/office/powerpoint/2010/main" val="3533224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0" y="4267200"/>
            <a:ext cx="9144000" cy="2209800"/>
          </a:xfrm>
          <a:prstGeom prst="rect">
            <a:avLst/>
          </a:prstGeom>
          <a:noFill/>
          <a:ln w="9525">
            <a:noFill/>
            <a:miter lim="800000"/>
            <a:headEnd/>
            <a:tailEnd/>
          </a:ln>
        </p:spPr>
        <p:txBody>
          <a:bodyPr/>
          <a:lstStyle/>
          <a:p>
            <a:pPr marL="342900" indent="-342900" eaLnBrk="1" hangingPunct="1">
              <a:spcBef>
                <a:spcPct val="20000"/>
              </a:spcBef>
              <a:buFontTx/>
              <a:buChar char="•"/>
              <a:defRPr/>
            </a:pPr>
            <a:endParaRPr lang="en-US" sz="2000">
              <a:latin typeface="+mn-lt"/>
            </a:endParaRPr>
          </a:p>
        </p:txBody>
      </p:sp>
      <p:sp>
        <p:nvSpPr>
          <p:cNvPr id="6" name="Rectangle 3"/>
          <p:cNvSpPr txBox="1">
            <a:spLocks noChangeArrowheads="1"/>
          </p:cNvSpPr>
          <p:nvPr/>
        </p:nvSpPr>
        <p:spPr bwMode="auto">
          <a:xfrm>
            <a:off x="152400" y="1143000"/>
            <a:ext cx="4225925" cy="4533900"/>
          </a:xfrm>
          <a:prstGeom prst="rect">
            <a:avLst/>
          </a:prstGeom>
          <a:noFill/>
          <a:ln>
            <a:miter lim="800000"/>
            <a:headEnd/>
            <a:tailEnd/>
          </a:ln>
        </p:spPr>
        <p:txBody>
          <a:bodyPr/>
          <a:lstStyle>
            <a:lvl1pPr marL="342900" indent="-342900" algn="l" rtl="0" eaLnBrk="0" fontAlgn="base" hangingPunct="0">
              <a:spcBef>
                <a:spcPct val="20000"/>
              </a:spcBef>
              <a:spcAft>
                <a:spcPct val="0"/>
              </a:spcAft>
              <a:buClr>
                <a:srgbClr val="9E001E"/>
              </a:buClr>
              <a:buFont typeface="Wingdings" pitchFamily="2" charset="2"/>
              <a:buChar char="§"/>
              <a:defRPr sz="3600" kern="1200">
                <a:solidFill>
                  <a:schemeClr val="tx1"/>
                </a:solidFill>
                <a:latin typeface="Arial Narrow" pitchFamily="34" charset="0"/>
                <a:ea typeface="+mn-ea"/>
                <a:cs typeface="+mn-cs"/>
              </a:defRPr>
            </a:lvl1pPr>
            <a:lvl2pPr marL="688975" indent="-350838" algn="l" rtl="0" eaLnBrk="0" fontAlgn="base" hangingPunct="0">
              <a:spcBef>
                <a:spcPct val="20000"/>
              </a:spcBef>
              <a:spcAft>
                <a:spcPct val="0"/>
              </a:spcAft>
              <a:buFont typeface="Arial" pitchFamily="34" charset="0"/>
              <a:buChar char="•"/>
              <a:defRPr lang="en-US" sz="3200" kern="1200" dirty="0" smtClean="0">
                <a:solidFill>
                  <a:schemeClr val="tx1"/>
                </a:solidFill>
                <a:latin typeface="Arial Narrow" pitchFamily="34" charset="0"/>
                <a:ea typeface="+mn-ea"/>
                <a:cs typeface="+mn-cs"/>
              </a:defRPr>
            </a:lvl2pPr>
            <a:lvl3pPr marL="914400"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3pPr>
            <a:lvl4pPr marL="1139825"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4pPr>
            <a:lvl5pPr marL="1377950" indent="-2381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buFont typeface="Wingdings" pitchFamily="2" charset="2"/>
              <a:buNone/>
              <a:defRPr/>
            </a:pPr>
            <a:r>
              <a:rPr lang="en-US" sz="3200" dirty="0">
                <a:latin typeface="+mn-lt"/>
                <a:cs typeface="Arial" panose="020B0604020202020204" pitchFamily="34" charset="0"/>
              </a:rPr>
              <a:t>Presentation</a:t>
            </a:r>
            <a:endParaRPr lang="en-US" sz="2400" dirty="0">
              <a:latin typeface="+mn-lt"/>
              <a:cs typeface="Arial" panose="020B0604020202020204" pitchFamily="34" charset="0"/>
            </a:endParaRPr>
          </a:p>
          <a:p>
            <a:pPr eaLnBrk="1" hangingPunct="1">
              <a:lnSpc>
                <a:spcPct val="80000"/>
              </a:lnSpc>
              <a:buClrTx/>
              <a:buFont typeface="Arial" panose="020B0604020202020204" pitchFamily="34" charset="0"/>
              <a:buChar char="•"/>
              <a:defRPr/>
            </a:pPr>
            <a:r>
              <a:rPr lang="en-US" sz="2400" dirty="0" smtClean="0">
                <a:latin typeface="+mn-lt"/>
                <a:cs typeface="Arial" panose="020B0604020202020204" pitchFamily="34" charset="0"/>
              </a:rPr>
              <a:t>5-8% </a:t>
            </a:r>
            <a:r>
              <a:rPr lang="en-US" sz="2400" dirty="0">
                <a:latin typeface="+mn-lt"/>
                <a:cs typeface="Arial" panose="020B0604020202020204" pitchFamily="34" charset="0"/>
              </a:rPr>
              <a:t>of HL </a:t>
            </a:r>
          </a:p>
          <a:p>
            <a:pPr eaLnBrk="1" hangingPunct="1">
              <a:lnSpc>
                <a:spcPct val="80000"/>
              </a:lnSpc>
              <a:buClrTx/>
              <a:buFont typeface="Arial" panose="020B0604020202020204" pitchFamily="34" charset="0"/>
              <a:buChar char="•"/>
              <a:defRPr/>
            </a:pPr>
            <a:r>
              <a:rPr lang="en-US" sz="2400" dirty="0" smtClean="0">
                <a:latin typeface="+mn-lt"/>
                <a:cs typeface="Arial" panose="020B0604020202020204" pitchFamily="34" charset="0"/>
              </a:rPr>
              <a:t>10-20% of HL in pre-pubertal</a:t>
            </a:r>
            <a:endParaRPr lang="en-US" sz="2400" dirty="0">
              <a:latin typeface="+mn-lt"/>
              <a:cs typeface="Arial" panose="020B0604020202020204" pitchFamily="34" charset="0"/>
            </a:endParaRPr>
          </a:p>
          <a:p>
            <a:pPr eaLnBrk="1" hangingPunct="1">
              <a:lnSpc>
                <a:spcPct val="80000"/>
              </a:lnSpc>
              <a:buClrTx/>
              <a:buFont typeface="Arial" panose="020B0604020202020204" pitchFamily="34" charset="0"/>
              <a:buChar char="•"/>
              <a:defRPr/>
            </a:pPr>
            <a:r>
              <a:rPr lang="en-US" sz="2400" dirty="0" smtClean="0">
                <a:latin typeface="+mn-lt"/>
                <a:cs typeface="Arial" panose="020B0604020202020204" pitchFamily="34" charset="0"/>
              </a:rPr>
              <a:t>75% </a:t>
            </a:r>
            <a:r>
              <a:rPr lang="en-US" sz="2400" dirty="0">
                <a:latin typeface="+mn-lt"/>
                <a:cs typeface="Arial" panose="020B0604020202020204" pitchFamily="34" charset="0"/>
              </a:rPr>
              <a:t>of NLPHL are males</a:t>
            </a:r>
          </a:p>
          <a:p>
            <a:pPr eaLnBrk="1" hangingPunct="1">
              <a:lnSpc>
                <a:spcPct val="80000"/>
              </a:lnSpc>
              <a:buClrTx/>
              <a:buFont typeface="Arial" panose="020B0604020202020204" pitchFamily="34" charset="0"/>
              <a:buChar char="•"/>
              <a:defRPr/>
            </a:pPr>
            <a:r>
              <a:rPr lang="en-US" sz="2400" dirty="0">
                <a:latin typeface="+mn-lt"/>
                <a:cs typeface="Arial" panose="020B0604020202020204" pitchFamily="34" charset="0"/>
              </a:rPr>
              <a:t>Localized disease</a:t>
            </a:r>
          </a:p>
          <a:p>
            <a:pPr eaLnBrk="1" hangingPunct="1">
              <a:lnSpc>
                <a:spcPct val="80000"/>
              </a:lnSpc>
              <a:buClrTx/>
              <a:buFont typeface="Arial" panose="020B0604020202020204" pitchFamily="34" charset="0"/>
              <a:buChar char="•"/>
              <a:defRPr/>
            </a:pPr>
            <a:r>
              <a:rPr lang="en-US" sz="2400" dirty="0">
                <a:latin typeface="+mn-lt"/>
                <a:cs typeface="Arial" panose="020B0604020202020204" pitchFamily="34" charset="0"/>
              </a:rPr>
              <a:t>No “B” symptoms</a:t>
            </a:r>
          </a:p>
          <a:p>
            <a:pPr eaLnBrk="1" hangingPunct="1">
              <a:lnSpc>
                <a:spcPct val="80000"/>
              </a:lnSpc>
              <a:buClrTx/>
              <a:buFont typeface="Arial" panose="020B0604020202020204" pitchFamily="34" charset="0"/>
              <a:buChar char="•"/>
              <a:defRPr/>
            </a:pPr>
            <a:r>
              <a:rPr lang="en-US" sz="2400" dirty="0">
                <a:latin typeface="+mn-lt"/>
                <a:cs typeface="Arial" panose="020B0604020202020204" pitchFamily="34" charset="0"/>
              </a:rPr>
              <a:t>Not bulky</a:t>
            </a:r>
          </a:p>
          <a:p>
            <a:pPr eaLnBrk="1" hangingPunct="1">
              <a:lnSpc>
                <a:spcPct val="80000"/>
              </a:lnSpc>
              <a:buClrTx/>
              <a:buFont typeface="Arial" panose="020B0604020202020204" pitchFamily="34" charset="0"/>
              <a:buChar char="•"/>
              <a:defRPr/>
            </a:pPr>
            <a:r>
              <a:rPr lang="en-US" sz="2400" dirty="0">
                <a:latin typeface="+mn-lt"/>
                <a:cs typeface="Arial" panose="020B0604020202020204" pitchFamily="34" charset="0"/>
              </a:rPr>
              <a:t>Not systemic</a:t>
            </a:r>
          </a:p>
          <a:p>
            <a:pPr eaLnBrk="1" hangingPunct="1">
              <a:lnSpc>
                <a:spcPct val="80000"/>
              </a:lnSpc>
              <a:buClrTx/>
              <a:buFont typeface="Arial" panose="020B0604020202020204" pitchFamily="34" charset="0"/>
              <a:buChar char="•"/>
              <a:defRPr/>
            </a:pPr>
            <a:r>
              <a:rPr lang="en-US" sz="2400" dirty="0">
                <a:latin typeface="+mn-lt"/>
                <a:cs typeface="Arial" panose="020B0604020202020204" pitchFamily="34" charset="0"/>
              </a:rPr>
              <a:t>EBV </a:t>
            </a:r>
            <a:r>
              <a:rPr lang="en-US" sz="2400" dirty="0" smtClean="0">
                <a:latin typeface="+mn-lt"/>
                <a:cs typeface="Arial" panose="020B0604020202020204" pitchFamily="34" charset="0"/>
              </a:rPr>
              <a:t>negative</a:t>
            </a:r>
          </a:p>
          <a:p>
            <a:pPr eaLnBrk="1" hangingPunct="1">
              <a:lnSpc>
                <a:spcPct val="80000"/>
              </a:lnSpc>
              <a:buClrTx/>
              <a:buFont typeface="Arial" panose="020B0604020202020204" pitchFamily="34" charset="0"/>
              <a:buChar char="•"/>
              <a:defRPr/>
            </a:pPr>
            <a:endParaRPr lang="en-US" sz="2400" dirty="0">
              <a:latin typeface="+mn-lt"/>
              <a:cs typeface="Arial" panose="020B0604020202020204" pitchFamily="34" charset="0"/>
            </a:endParaRPr>
          </a:p>
          <a:p>
            <a:pPr eaLnBrk="1" hangingPunct="1">
              <a:lnSpc>
                <a:spcPct val="80000"/>
              </a:lnSpc>
              <a:buClrTx/>
              <a:buFont typeface="Arial" panose="020B0604020202020204" pitchFamily="34" charset="0"/>
              <a:buChar char="•"/>
              <a:defRPr/>
            </a:pPr>
            <a:r>
              <a:rPr lang="en-US" sz="2400" i="1" dirty="0" smtClean="0">
                <a:latin typeface="+mn-lt"/>
                <a:cs typeface="Arial" panose="020B0604020202020204" pitchFamily="34" charset="0"/>
              </a:rPr>
              <a:t>Good:  </a:t>
            </a:r>
          </a:p>
          <a:p>
            <a:pPr lvl="1" eaLnBrk="1" hangingPunct="1">
              <a:lnSpc>
                <a:spcPct val="80000"/>
              </a:lnSpc>
              <a:defRPr/>
            </a:pPr>
            <a:r>
              <a:rPr sz="2000" i="1" dirty="0">
                <a:latin typeface="+mn-lt"/>
                <a:cs typeface="Arial" panose="020B0604020202020204" pitchFamily="34" charset="0"/>
              </a:rPr>
              <a:t>Surgery only may be appropriate for stage IA</a:t>
            </a:r>
          </a:p>
          <a:p>
            <a:pPr eaLnBrk="1" hangingPunct="1">
              <a:lnSpc>
                <a:spcPct val="80000"/>
              </a:lnSpc>
              <a:buClrTx/>
              <a:buFont typeface="Arial" panose="020B0604020202020204" pitchFamily="34" charset="0"/>
              <a:buChar char="•"/>
              <a:defRPr/>
            </a:pPr>
            <a:r>
              <a:rPr lang="en-US" sz="2400" i="1" dirty="0" smtClean="0">
                <a:latin typeface="+mn-lt"/>
                <a:cs typeface="Arial" panose="020B0604020202020204" pitchFamily="34" charset="0"/>
              </a:rPr>
              <a:t>Bad:</a:t>
            </a:r>
          </a:p>
          <a:p>
            <a:pPr lvl="1" eaLnBrk="1" hangingPunct="1">
              <a:lnSpc>
                <a:spcPct val="80000"/>
              </a:lnSpc>
              <a:defRPr/>
            </a:pPr>
            <a:r>
              <a:rPr sz="2000" i="1" dirty="0">
                <a:latin typeface="+mn-lt"/>
                <a:cs typeface="Arial" panose="020B0604020202020204" pitchFamily="34" charset="0"/>
              </a:rPr>
              <a:t>10-14% transform to DLBCL</a:t>
            </a:r>
          </a:p>
          <a:p>
            <a:pPr eaLnBrk="1" hangingPunct="1">
              <a:lnSpc>
                <a:spcPct val="80000"/>
              </a:lnSpc>
              <a:defRPr/>
            </a:pPr>
            <a:endParaRPr lang="en-US" sz="2400" dirty="0">
              <a:latin typeface="+mn-lt"/>
              <a:cs typeface="Arial" panose="020B0604020202020204" pitchFamily="34" charset="0"/>
            </a:endParaRPr>
          </a:p>
          <a:p>
            <a:pPr eaLnBrk="1" hangingPunct="1">
              <a:lnSpc>
                <a:spcPct val="80000"/>
              </a:lnSpc>
              <a:defRPr/>
            </a:pPr>
            <a:endParaRPr lang="en-US" sz="2400" dirty="0">
              <a:latin typeface="+mn-lt"/>
              <a:cs typeface="Arial" panose="020B0604020202020204" pitchFamily="34" charset="0"/>
            </a:endParaRPr>
          </a:p>
        </p:txBody>
      </p:sp>
      <p:sp>
        <p:nvSpPr>
          <p:cNvPr id="3" name="Rectangle 2"/>
          <p:cNvSpPr/>
          <p:nvPr/>
        </p:nvSpPr>
        <p:spPr>
          <a:xfrm>
            <a:off x="152400" y="150813"/>
            <a:ext cx="7194550" cy="546100"/>
          </a:xfrm>
          <a:prstGeom prst="rect">
            <a:avLst/>
          </a:prstGeom>
        </p:spPr>
        <p:txBody>
          <a:bodyPr wrap="none">
            <a:spAutoFit/>
          </a:bodyPr>
          <a:lstStyle/>
          <a:p>
            <a:pPr eaLnBrk="1" hangingPunct="1">
              <a:lnSpc>
                <a:spcPct val="80000"/>
              </a:lnSpc>
              <a:defRPr/>
            </a:pPr>
            <a:r>
              <a:rPr lang="en-US" sz="3600" dirty="0">
                <a:latin typeface="+mn-lt"/>
              </a:rPr>
              <a:t>Nodular Lymphocyte Predominant HL</a:t>
            </a:r>
          </a:p>
        </p:txBody>
      </p:sp>
      <p:sp>
        <p:nvSpPr>
          <p:cNvPr id="9" name="Rectangle 3"/>
          <p:cNvSpPr txBox="1">
            <a:spLocks noChangeArrowheads="1"/>
          </p:cNvSpPr>
          <p:nvPr/>
        </p:nvSpPr>
        <p:spPr bwMode="auto">
          <a:xfrm>
            <a:off x="4572000" y="4191000"/>
            <a:ext cx="4114800" cy="1943100"/>
          </a:xfrm>
          <a:prstGeom prst="rect">
            <a:avLst/>
          </a:prstGeom>
          <a:noFill/>
          <a:ln w="38100">
            <a:solidFill>
              <a:schemeClr val="tx1"/>
            </a:solidFill>
            <a:miter lim="800000"/>
            <a:headEnd/>
            <a:tailEnd/>
          </a:ln>
        </p:spPr>
        <p:txBody>
          <a:bodyPr/>
          <a:lstStyle>
            <a:lvl1pPr marL="342900" indent="-342900" algn="l" rtl="0" eaLnBrk="0" fontAlgn="base" hangingPunct="0">
              <a:spcBef>
                <a:spcPct val="20000"/>
              </a:spcBef>
              <a:spcAft>
                <a:spcPct val="0"/>
              </a:spcAft>
              <a:buClr>
                <a:srgbClr val="9E001E"/>
              </a:buClr>
              <a:buFont typeface="Wingdings" pitchFamily="2" charset="2"/>
              <a:buChar char="§"/>
              <a:defRPr sz="3600" kern="1200">
                <a:solidFill>
                  <a:schemeClr val="tx1"/>
                </a:solidFill>
                <a:latin typeface="Arial Narrow" pitchFamily="34" charset="0"/>
                <a:ea typeface="+mn-ea"/>
                <a:cs typeface="+mn-cs"/>
              </a:defRPr>
            </a:lvl1pPr>
            <a:lvl2pPr marL="688975" indent="-350838" algn="l" rtl="0" eaLnBrk="0" fontAlgn="base" hangingPunct="0">
              <a:spcBef>
                <a:spcPct val="20000"/>
              </a:spcBef>
              <a:spcAft>
                <a:spcPct val="0"/>
              </a:spcAft>
              <a:buFont typeface="Arial" pitchFamily="34" charset="0"/>
              <a:buChar char="•"/>
              <a:defRPr lang="en-US" sz="3200" kern="1200" dirty="0" smtClean="0">
                <a:solidFill>
                  <a:schemeClr val="tx1"/>
                </a:solidFill>
                <a:latin typeface="Arial Narrow" pitchFamily="34" charset="0"/>
                <a:ea typeface="+mn-ea"/>
                <a:cs typeface="+mn-cs"/>
              </a:defRPr>
            </a:lvl2pPr>
            <a:lvl3pPr marL="914400"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3pPr>
            <a:lvl4pPr marL="1139825"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4pPr>
            <a:lvl5pPr marL="1377950" indent="-2381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80000"/>
              </a:lnSpc>
              <a:spcBef>
                <a:spcPct val="0"/>
              </a:spcBef>
              <a:buClrTx/>
              <a:buFont typeface="Wingdings" pitchFamily="2" charset="2"/>
              <a:buNone/>
              <a:defRPr/>
            </a:pPr>
            <a:r>
              <a:rPr lang="en-US" dirty="0">
                <a:solidFill>
                  <a:prstClr val="black"/>
                </a:solidFill>
                <a:latin typeface="+mn-lt"/>
                <a:cs typeface="Arial" panose="020B0604020202020204" pitchFamily="34" charset="0"/>
              </a:rPr>
              <a:t>Buzzwords:</a:t>
            </a:r>
          </a:p>
          <a:p>
            <a:pPr eaLnBrk="1" hangingPunct="1">
              <a:lnSpc>
                <a:spcPct val="80000"/>
              </a:lnSpc>
              <a:spcBef>
                <a:spcPct val="0"/>
              </a:spcBef>
              <a:buClrTx/>
              <a:buFont typeface="Arial" panose="020B0604020202020204" pitchFamily="34" charset="0"/>
              <a:buChar char="•"/>
              <a:defRPr/>
            </a:pPr>
            <a:r>
              <a:rPr lang="en-US" sz="2800" dirty="0">
                <a:solidFill>
                  <a:prstClr val="black"/>
                </a:solidFill>
                <a:latin typeface="+mn-lt"/>
                <a:cs typeface="Arial" panose="020B0604020202020204" pitchFamily="34" charset="0"/>
              </a:rPr>
              <a:t>Young </a:t>
            </a:r>
          </a:p>
          <a:p>
            <a:pPr eaLnBrk="1" hangingPunct="1">
              <a:lnSpc>
                <a:spcPct val="80000"/>
              </a:lnSpc>
              <a:spcBef>
                <a:spcPct val="0"/>
              </a:spcBef>
              <a:buClrTx/>
              <a:buFont typeface="Arial" panose="020B0604020202020204" pitchFamily="34" charset="0"/>
              <a:buChar char="•"/>
              <a:defRPr/>
            </a:pPr>
            <a:r>
              <a:rPr lang="en-US" sz="2800" dirty="0">
                <a:solidFill>
                  <a:prstClr val="black"/>
                </a:solidFill>
                <a:latin typeface="+mn-lt"/>
                <a:cs typeface="Arial" panose="020B0604020202020204" pitchFamily="34" charset="0"/>
              </a:rPr>
              <a:t>Male </a:t>
            </a:r>
          </a:p>
          <a:p>
            <a:pPr eaLnBrk="1" hangingPunct="1">
              <a:lnSpc>
                <a:spcPct val="80000"/>
              </a:lnSpc>
              <a:spcBef>
                <a:spcPct val="0"/>
              </a:spcBef>
              <a:buClrTx/>
              <a:buFont typeface="Arial" panose="020B0604020202020204" pitchFamily="34" charset="0"/>
              <a:buChar char="•"/>
              <a:defRPr/>
            </a:pPr>
            <a:r>
              <a:rPr lang="en-US" sz="2800" dirty="0">
                <a:solidFill>
                  <a:prstClr val="black"/>
                </a:solidFill>
                <a:latin typeface="+mn-lt"/>
                <a:cs typeface="Arial" panose="020B0604020202020204" pitchFamily="34" charset="0"/>
              </a:rPr>
              <a:t>Contained (localized)</a:t>
            </a:r>
          </a:p>
          <a:p>
            <a:pPr eaLnBrk="1" hangingPunct="1">
              <a:lnSpc>
                <a:spcPct val="80000"/>
              </a:lnSpc>
              <a:spcBef>
                <a:spcPct val="0"/>
              </a:spcBef>
              <a:buClrTx/>
              <a:buFont typeface="Arial" panose="020B0604020202020204" pitchFamily="34" charset="0"/>
              <a:buChar char="•"/>
              <a:defRPr/>
            </a:pPr>
            <a:r>
              <a:rPr lang="en-US" sz="2800" dirty="0">
                <a:solidFill>
                  <a:prstClr val="black"/>
                </a:solidFill>
                <a:latin typeface="+mn-lt"/>
                <a:cs typeface="Arial" panose="020B0604020202020204" pitchFamily="34" charset="0"/>
              </a:rPr>
              <a:t>Asymptomatic</a:t>
            </a:r>
          </a:p>
          <a:p>
            <a:pPr eaLnBrk="1" hangingPunct="1">
              <a:lnSpc>
                <a:spcPct val="80000"/>
              </a:lnSpc>
              <a:spcBef>
                <a:spcPct val="0"/>
              </a:spcBef>
              <a:buClr>
                <a:srgbClr val="993300"/>
              </a:buClr>
              <a:defRPr/>
            </a:pPr>
            <a:endParaRPr lang="en-US" sz="2800" dirty="0">
              <a:solidFill>
                <a:prstClr val="black"/>
              </a:solidFill>
              <a:latin typeface="+mn-lt"/>
              <a:cs typeface="Arial" panose="020B0604020202020204" pitchFamily="34" charset="0"/>
            </a:endParaRPr>
          </a:p>
          <a:p>
            <a:pPr eaLnBrk="1" hangingPunct="1">
              <a:lnSpc>
                <a:spcPct val="80000"/>
              </a:lnSpc>
              <a:defRPr/>
            </a:pPr>
            <a:endParaRPr lang="en-US" sz="2800" dirty="0">
              <a:latin typeface="+mn-lt"/>
              <a:cs typeface="Arial" panose="020B0604020202020204" pitchFamily="34" charset="0"/>
            </a:endParaRPr>
          </a:p>
          <a:p>
            <a:pPr eaLnBrk="1" hangingPunct="1">
              <a:lnSpc>
                <a:spcPct val="80000"/>
              </a:lnSpc>
              <a:defRPr/>
            </a:pPr>
            <a:endParaRPr lang="en-US" sz="2800" dirty="0">
              <a:latin typeface="+mn-lt"/>
              <a:cs typeface="Arial" panose="020B0604020202020204" pitchFamily="34" charset="0"/>
            </a:endParaRPr>
          </a:p>
          <a:p>
            <a:pPr eaLnBrk="1" hangingPunct="1">
              <a:lnSpc>
                <a:spcPct val="80000"/>
              </a:lnSpc>
              <a:defRPr/>
            </a:pPr>
            <a:endParaRPr lang="en-US" sz="2800" dirty="0">
              <a:latin typeface="+mn-lt"/>
              <a:cs typeface="Arial" panose="020B0604020202020204" pitchFamily="34" charset="0"/>
            </a:endParaRPr>
          </a:p>
          <a:p>
            <a:pPr marL="0" indent="0" eaLnBrk="1" hangingPunct="1">
              <a:lnSpc>
                <a:spcPct val="80000"/>
              </a:lnSpc>
              <a:buFont typeface="Wingdings" pitchFamily="2" charset="2"/>
              <a:buNone/>
              <a:defRPr/>
            </a:pPr>
            <a:endParaRPr lang="en-US" sz="2800" dirty="0">
              <a:latin typeface="+mn-lt"/>
              <a:cs typeface="Arial" panose="020B0604020202020204" pitchFamily="34" charset="0"/>
            </a:endParaRPr>
          </a:p>
        </p:txBody>
      </p:sp>
      <p:grpSp>
        <p:nvGrpSpPr>
          <p:cNvPr id="31750" name="Group 49"/>
          <p:cNvGrpSpPr>
            <a:grpSpLocks/>
          </p:cNvGrpSpPr>
          <p:nvPr/>
        </p:nvGrpSpPr>
        <p:grpSpPr bwMode="auto">
          <a:xfrm>
            <a:off x="4572000" y="1143000"/>
            <a:ext cx="4114800" cy="2995613"/>
            <a:chOff x="480245" y="914400"/>
            <a:chExt cx="2379487" cy="1768849"/>
          </a:xfrm>
        </p:grpSpPr>
        <p:pic>
          <p:nvPicPr>
            <p:cNvPr id="31753" name="Picture 6"/>
            <p:cNvPicPr>
              <a:picLocks noChangeAspect="1" noChangeArrowheads="1"/>
            </p:cNvPicPr>
            <p:nvPr/>
          </p:nvPicPr>
          <p:blipFill>
            <a:blip r:embed="rId3">
              <a:extLst>
                <a:ext uri="{28A0092B-C50C-407E-A947-70E740481C1C}">
                  <a14:useLocalDpi xmlns:a14="http://schemas.microsoft.com/office/drawing/2010/main" val="0"/>
                </a:ext>
              </a:extLst>
            </a:blip>
            <a:srcRect l="21875" t="19569" r="18407" b="42671"/>
            <a:stretch>
              <a:fillRect/>
            </a:stretch>
          </p:blipFill>
          <p:spPr bwMode="auto">
            <a:xfrm>
              <a:off x="480245" y="914400"/>
              <a:ext cx="2379487" cy="176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31754" name="Straight Arrow Connector 44"/>
            <p:cNvCxnSpPr>
              <a:cxnSpLocks noChangeShapeType="1"/>
            </p:cNvCxnSpPr>
            <p:nvPr/>
          </p:nvCxnSpPr>
          <p:spPr bwMode="auto">
            <a:xfrm flipH="1">
              <a:off x="2286000" y="2514600"/>
              <a:ext cx="381000" cy="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1750" algn="ctr">
                  <a:solidFill>
                    <a:srgbClr val="000000"/>
                  </a:solidFill>
                  <a:miter lim="800000"/>
                  <a:headEnd/>
                  <a:tailEnd type="stealth" w="lg" len="lg"/>
                </a14:hiddenLine>
              </a:ext>
            </a:extLst>
          </p:spPr>
        </p:cxnSp>
      </p:grpSp>
      <p:sp>
        <p:nvSpPr>
          <p:cNvPr id="2" name="Rectangle 1"/>
          <p:cNvSpPr/>
          <p:nvPr/>
        </p:nvSpPr>
        <p:spPr>
          <a:xfrm>
            <a:off x="7962900" y="4616450"/>
            <a:ext cx="800100" cy="1479550"/>
          </a:xfrm>
          <a:prstGeom prst="rect">
            <a:avLst/>
          </a:prstGeom>
        </p:spPr>
        <p:txBody>
          <a:bodyPr>
            <a:spAutoFit/>
          </a:bodyPr>
          <a:lstStyle/>
          <a:p>
            <a:pPr algn="ctr" eaLnBrk="1" hangingPunct="1">
              <a:lnSpc>
                <a:spcPct val="80000"/>
              </a:lnSpc>
              <a:buClr>
                <a:srgbClr val="993300"/>
              </a:buClr>
              <a:defRPr/>
            </a:pPr>
            <a:r>
              <a:rPr lang="en-US" sz="2800" b="1" dirty="0"/>
              <a:t>Y</a:t>
            </a:r>
          </a:p>
          <a:p>
            <a:pPr algn="ctr" eaLnBrk="1" hangingPunct="1">
              <a:lnSpc>
                <a:spcPct val="80000"/>
              </a:lnSpc>
              <a:buClr>
                <a:srgbClr val="993300"/>
              </a:buClr>
              <a:defRPr/>
            </a:pPr>
            <a:r>
              <a:rPr lang="en-US" sz="2800" b="1" dirty="0"/>
              <a:t>M</a:t>
            </a:r>
          </a:p>
          <a:p>
            <a:pPr algn="ctr" eaLnBrk="1" hangingPunct="1">
              <a:lnSpc>
                <a:spcPct val="80000"/>
              </a:lnSpc>
              <a:buClr>
                <a:srgbClr val="993300"/>
              </a:buClr>
              <a:defRPr/>
            </a:pPr>
            <a:r>
              <a:rPr lang="en-US" sz="2800" b="1" dirty="0"/>
              <a:t>C</a:t>
            </a:r>
          </a:p>
          <a:p>
            <a:pPr algn="ctr" eaLnBrk="1" hangingPunct="1">
              <a:lnSpc>
                <a:spcPct val="80000"/>
              </a:lnSpc>
              <a:buClr>
                <a:srgbClr val="993300"/>
              </a:buClr>
              <a:defRPr/>
            </a:pPr>
            <a:r>
              <a:rPr lang="en-US" sz="2800" b="1" dirty="0"/>
              <a:t>A</a:t>
            </a:r>
          </a:p>
        </p:txBody>
      </p:sp>
      <p:sp>
        <p:nvSpPr>
          <p:cNvPr id="4" name="Slide Number Placeholder 3"/>
          <p:cNvSpPr>
            <a:spLocks noGrp="1"/>
          </p:cNvSpPr>
          <p:nvPr>
            <p:ph type="sldNum" sz="quarter" idx="12"/>
          </p:nvPr>
        </p:nvSpPr>
        <p:spPr/>
        <p:txBody>
          <a:bodyPr/>
          <a:lstStyle/>
          <a:p>
            <a:pPr>
              <a:defRPr/>
            </a:pPr>
            <a:fld id="{EE686F56-AB52-428D-839C-21E848E8E2B4}" type="slidenum">
              <a:rPr lang="en-US" altLang="en-US" smtClean="0"/>
              <a:pPr>
                <a:defRPr/>
              </a:pPr>
              <a:t>30</a:t>
            </a:fld>
            <a:endParaRPr lang="en-US" altLang="en-US"/>
          </a:p>
        </p:txBody>
      </p:sp>
    </p:spTree>
    <p:extLst>
      <p:ext uri="{BB962C8B-B14F-4D97-AF65-F5344CB8AC3E}">
        <p14:creationId xmlns:p14="http://schemas.microsoft.com/office/powerpoint/2010/main" val="886138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noChangeArrowheads="1"/>
          </p:cNvSpPr>
          <p:nvPr>
            <p:ph type="body" idx="1"/>
          </p:nvPr>
        </p:nvSpPr>
        <p:spPr>
          <a:xfrm>
            <a:off x="0" y="76200"/>
            <a:ext cx="9144000" cy="6734175"/>
          </a:xfrm>
        </p:spPr>
        <p:txBody>
          <a:bodyPr/>
          <a:lstStyle/>
          <a:p>
            <a:pPr eaLnBrk="1" hangingPunct="1">
              <a:lnSpc>
                <a:spcPct val="80000"/>
              </a:lnSpc>
              <a:buFont typeface="Wingdings" pitchFamily="2" charset="2"/>
              <a:buNone/>
              <a:tabLst>
                <a:tab pos="1376363" algn="l"/>
              </a:tabLst>
              <a:defRPr/>
            </a:pPr>
            <a:r>
              <a:rPr lang="en-US" sz="1800" dirty="0"/>
              <a:t>	 	</a:t>
            </a:r>
            <a:r>
              <a:rPr lang="en-US" sz="2400" b="1" dirty="0" smtClean="0"/>
              <a:t>Classic </a:t>
            </a:r>
            <a:r>
              <a:rPr lang="en-US" sz="2400" b="1" dirty="0"/>
              <a:t>Hodgkin	 	</a:t>
            </a:r>
            <a:r>
              <a:rPr lang="en-US" sz="2400" b="1" dirty="0" smtClean="0"/>
              <a:t>	Nodular </a:t>
            </a:r>
            <a:r>
              <a:rPr lang="en-US" sz="2400" b="1" dirty="0"/>
              <a:t>Lymphocyte </a:t>
            </a:r>
          </a:p>
          <a:p>
            <a:pPr eaLnBrk="1" hangingPunct="1">
              <a:lnSpc>
                <a:spcPct val="80000"/>
              </a:lnSpc>
              <a:spcAft>
                <a:spcPts val="1200"/>
              </a:spcAft>
              <a:buFont typeface="Wingdings" pitchFamily="2" charset="2"/>
              <a:buNone/>
              <a:tabLst>
                <a:tab pos="1376363" algn="l"/>
              </a:tabLst>
              <a:defRPr/>
            </a:pPr>
            <a:r>
              <a:rPr lang="en-US" sz="2400" b="1" dirty="0"/>
              <a:t>		</a:t>
            </a:r>
            <a:r>
              <a:rPr lang="en-US" sz="2400" b="1" dirty="0" smtClean="0"/>
              <a:t>Lymphoma</a:t>
            </a:r>
            <a:r>
              <a:rPr lang="en-US" sz="2400" b="1" dirty="0"/>
              <a:t>	 		Predominant HL</a:t>
            </a:r>
          </a:p>
          <a:p>
            <a:pPr marL="0" indent="0" eaLnBrk="1" hangingPunct="1">
              <a:lnSpc>
                <a:spcPct val="80000"/>
              </a:lnSpc>
              <a:buClr>
                <a:schemeClr val="accent2">
                  <a:lumMod val="75000"/>
                </a:schemeClr>
              </a:buClr>
              <a:buFont typeface="Arial" charset="0"/>
              <a:buNone/>
              <a:tabLst>
                <a:tab pos="1376363" algn="l"/>
              </a:tabLst>
              <a:defRPr/>
            </a:pPr>
            <a:r>
              <a:rPr lang="en-US" sz="1800" b="1" dirty="0" smtClean="0"/>
              <a:t>Malignant  	</a:t>
            </a:r>
            <a:r>
              <a:rPr lang="en-US" sz="1800" dirty="0" smtClean="0"/>
              <a:t>Hodgkin Reed-Sternberg </a:t>
            </a:r>
            <a:r>
              <a:rPr lang="en-US" sz="1800" dirty="0"/>
              <a:t>	</a:t>
            </a:r>
            <a:r>
              <a:rPr lang="en-US" sz="1800" dirty="0" smtClean="0"/>
              <a:t>	LP </a:t>
            </a:r>
            <a:r>
              <a:rPr lang="en-US" sz="1800" dirty="0"/>
              <a:t>cell (formerly L&amp;H) </a:t>
            </a:r>
          </a:p>
          <a:p>
            <a:pPr marL="0" indent="0" eaLnBrk="1" hangingPunct="1">
              <a:lnSpc>
                <a:spcPct val="80000"/>
              </a:lnSpc>
              <a:buClr>
                <a:schemeClr val="accent2">
                  <a:lumMod val="75000"/>
                </a:schemeClr>
              </a:buClr>
              <a:buFont typeface="Arial" charset="0"/>
              <a:buNone/>
              <a:tabLst>
                <a:tab pos="1376363" algn="l"/>
              </a:tabLst>
              <a:defRPr/>
            </a:pPr>
            <a:r>
              <a:rPr lang="en-US" sz="1800" b="1" dirty="0" smtClean="0"/>
              <a:t>Cell</a:t>
            </a:r>
            <a:r>
              <a:rPr lang="en-US" sz="1800" dirty="0"/>
              <a:t>	</a:t>
            </a:r>
            <a:r>
              <a:rPr lang="en-US" sz="1800" dirty="0" smtClean="0"/>
              <a:t>   </a:t>
            </a:r>
            <a:r>
              <a:rPr lang="en-US" sz="1800" dirty="0"/>
              <a:t>(“Owl’s eyes”)			  (“Popcorn”)</a:t>
            </a:r>
          </a:p>
          <a:p>
            <a:pPr marL="0" indent="0" eaLnBrk="1" hangingPunct="1">
              <a:lnSpc>
                <a:spcPct val="80000"/>
              </a:lnSpc>
              <a:buFont typeface="Arial" charset="0"/>
              <a:buNone/>
              <a:tabLst>
                <a:tab pos="1376363" algn="l"/>
              </a:tabLst>
              <a:defRPr/>
            </a:pPr>
            <a:endParaRPr lang="en-US" sz="1000" dirty="0"/>
          </a:p>
          <a:p>
            <a:pPr marL="0" indent="0" eaLnBrk="1" hangingPunct="1">
              <a:lnSpc>
                <a:spcPct val="80000"/>
              </a:lnSpc>
              <a:buClr>
                <a:schemeClr val="accent2">
                  <a:lumMod val="75000"/>
                </a:schemeClr>
              </a:buClr>
              <a:buFont typeface="Arial" charset="0"/>
              <a:buNone/>
              <a:tabLst>
                <a:tab pos="1376363" algn="l"/>
              </a:tabLst>
              <a:defRPr/>
            </a:pPr>
            <a:r>
              <a:rPr lang="en-US" sz="1800" b="1" dirty="0"/>
              <a:t>Origin</a:t>
            </a:r>
            <a:r>
              <a:rPr lang="en-US" sz="1800" dirty="0"/>
              <a:t>	</a:t>
            </a:r>
            <a:r>
              <a:rPr lang="en-US" sz="1800" dirty="0" smtClean="0"/>
              <a:t>pre-apoptotic GC </a:t>
            </a:r>
            <a:r>
              <a:rPr lang="en-US" sz="1800" dirty="0"/>
              <a:t>B cell	</a:t>
            </a:r>
            <a:r>
              <a:rPr lang="en-US" sz="1800" dirty="0" smtClean="0"/>
              <a:t>		GC/post-GC </a:t>
            </a:r>
            <a:r>
              <a:rPr lang="en-US" sz="1800" dirty="0"/>
              <a:t>B cell</a:t>
            </a:r>
          </a:p>
          <a:p>
            <a:pPr marL="0" indent="0" eaLnBrk="1" hangingPunct="1">
              <a:lnSpc>
                <a:spcPct val="80000"/>
              </a:lnSpc>
              <a:buFont typeface="Arial" charset="0"/>
              <a:buNone/>
              <a:tabLst>
                <a:tab pos="1376363" algn="l"/>
              </a:tabLst>
              <a:defRPr/>
            </a:pPr>
            <a:r>
              <a:rPr lang="en-US" sz="1800" dirty="0"/>
              <a:t>	</a:t>
            </a:r>
            <a:r>
              <a:rPr lang="en-US" sz="1800" dirty="0" smtClean="0"/>
              <a:t>(</a:t>
            </a:r>
            <a:r>
              <a:rPr lang="en-US" sz="1800" dirty="0"/>
              <a:t>Clonal Ig rearrangements, but 	</a:t>
            </a:r>
            <a:r>
              <a:rPr lang="en-US" sz="1800" dirty="0" smtClean="0"/>
              <a:t>	Antigen </a:t>
            </a:r>
            <a:r>
              <a:rPr lang="en-US" sz="1800" dirty="0"/>
              <a:t>selected, </a:t>
            </a:r>
            <a:r>
              <a:rPr lang="en-US" sz="1800" dirty="0" err="1"/>
              <a:t>IgV</a:t>
            </a:r>
            <a:r>
              <a:rPr lang="en-US" sz="1800" dirty="0"/>
              <a:t> genes intact</a:t>
            </a:r>
          </a:p>
          <a:p>
            <a:pPr marL="0" indent="0" eaLnBrk="1" hangingPunct="1">
              <a:lnSpc>
                <a:spcPct val="80000"/>
              </a:lnSpc>
              <a:buFont typeface="Arial" charset="0"/>
              <a:buNone/>
              <a:tabLst>
                <a:tab pos="1376363" algn="l"/>
              </a:tabLst>
              <a:defRPr/>
            </a:pPr>
            <a:r>
              <a:rPr lang="en-US" sz="1800" dirty="0"/>
              <a:t>	</a:t>
            </a:r>
            <a:r>
              <a:rPr lang="en-US" sz="1800" dirty="0" smtClean="0"/>
              <a:t>mutated </a:t>
            </a:r>
            <a:r>
              <a:rPr lang="en-US" sz="1800" dirty="0"/>
              <a:t>&amp; unable to code </a:t>
            </a:r>
            <a:r>
              <a:rPr lang="en-US" sz="1800" dirty="0" err="1"/>
              <a:t>IgV</a:t>
            </a:r>
            <a:r>
              <a:rPr lang="en-US" sz="1800" dirty="0"/>
              <a:t>)	</a:t>
            </a:r>
            <a:r>
              <a:rPr lang="en-US" sz="1800" dirty="0" smtClean="0"/>
              <a:t>	(</a:t>
            </a:r>
            <a:r>
              <a:rPr lang="en-US" sz="1800" dirty="0"/>
              <a:t>transit to memory B cell)</a:t>
            </a:r>
          </a:p>
          <a:p>
            <a:pPr marL="0" indent="0" eaLnBrk="1" hangingPunct="1">
              <a:lnSpc>
                <a:spcPct val="80000"/>
              </a:lnSpc>
              <a:buFont typeface="Arial" charset="0"/>
              <a:buNone/>
              <a:tabLst>
                <a:tab pos="1376363" algn="l"/>
              </a:tabLst>
              <a:defRPr/>
            </a:pPr>
            <a:endParaRPr lang="en-US" sz="1200" dirty="0"/>
          </a:p>
          <a:p>
            <a:pPr marL="0" indent="0" eaLnBrk="1" hangingPunct="1">
              <a:lnSpc>
                <a:spcPct val="80000"/>
              </a:lnSpc>
              <a:buClr>
                <a:schemeClr val="accent2">
                  <a:lumMod val="75000"/>
                </a:schemeClr>
              </a:buClr>
              <a:buFont typeface="Arial" charset="0"/>
              <a:buNone/>
              <a:tabLst>
                <a:tab pos="1376363" algn="l"/>
              </a:tabLst>
              <a:defRPr/>
            </a:pPr>
            <a:r>
              <a:rPr lang="en-US" sz="1800" b="1" dirty="0" smtClean="0"/>
              <a:t>Phenotype	</a:t>
            </a:r>
            <a:r>
              <a:rPr lang="en-US" sz="2000" b="1" dirty="0" smtClean="0"/>
              <a:t>CD15</a:t>
            </a:r>
            <a:r>
              <a:rPr lang="en-US" sz="2000" b="1" baseline="30000" dirty="0"/>
              <a:t>+</a:t>
            </a:r>
            <a:r>
              <a:rPr lang="en-US" sz="2000" b="1" dirty="0"/>
              <a:t>, CD30</a:t>
            </a:r>
            <a:r>
              <a:rPr lang="en-US" sz="2000" b="1" baseline="30000" dirty="0"/>
              <a:t>+</a:t>
            </a:r>
            <a:r>
              <a:rPr lang="en-US" sz="2000" b="1" dirty="0"/>
              <a:t>, </a:t>
            </a:r>
            <a:r>
              <a:rPr lang="en-US" sz="1800" dirty="0"/>
              <a:t>CD45</a:t>
            </a:r>
            <a:r>
              <a:rPr lang="en-US" sz="2000" b="1" baseline="30000" dirty="0"/>
              <a:t>-</a:t>
            </a:r>
            <a:r>
              <a:rPr lang="en-US" sz="1800" dirty="0"/>
              <a:t>		</a:t>
            </a:r>
            <a:r>
              <a:rPr lang="en-US" sz="1800" dirty="0" smtClean="0"/>
              <a:t>	CD15</a:t>
            </a:r>
            <a:r>
              <a:rPr lang="en-US" sz="2200" b="1" baseline="30000" dirty="0" smtClean="0"/>
              <a:t>-</a:t>
            </a:r>
            <a:r>
              <a:rPr lang="en-US" sz="1800" dirty="0"/>
              <a:t>, CD30</a:t>
            </a:r>
            <a:r>
              <a:rPr lang="en-US" sz="2200" b="1" baseline="30000" dirty="0"/>
              <a:t>-</a:t>
            </a:r>
            <a:r>
              <a:rPr lang="en-US" sz="1800" dirty="0"/>
              <a:t>, </a:t>
            </a:r>
            <a:r>
              <a:rPr lang="en-US" sz="2000" b="1" dirty="0" smtClean="0"/>
              <a:t>CD45</a:t>
            </a:r>
            <a:r>
              <a:rPr lang="en-US" sz="2400" b="1" baseline="30000" dirty="0" smtClean="0"/>
              <a:t>+</a:t>
            </a:r>
            <a:r>
              <a:rPr lang="en-US" sz="1800" dirty="0" smtClean="0">
                <a:solidFill>
                  <a:prstClr val="black"/>
                </a:solidFill>
              </a:rPr>
              <a:t>, CD20</a:t>
            </a:r>
            <a:r>
              <a:rPr lang="en-US" sz="2400" baseline="30000" dirty="0"/>
              <a:t>+</a:t>
            </a:r>
          </a:p>
          <a:p>
            <a:pPr marL="0" indent="0" eaLnBrk="1" hangingPunct="1">
              <a:lnSpc>
                <a:spcPct val="80000"/>
              </a:lnSpc>
              <a:buFont typeface="Arial" charset="0"/>
              <a:buNone/>
              <a:tabLst>
                <a:tab pos="1376363" algn="l"/>
              </a:tabLst>
              <a:defRPr/>
            </a:pPr>
            <a:r>
              <a:rPr lang="en-US" sz="1800" dirty="0"/>
              <a:t>	</a:t>
            </a:r>
            <a:r>
              <a:rPr lang="en-US" sz="1800" dirty="0" smtClean="0"/>
              <a:t>B </a:t>
            </a:r>
            <a:r>
              <a:rPr lang="en-US" sz="1800" dirty="0"/>
              <a:t>cell markers downregulated 	</a:t>
            </a:r>
            <a:r>
              <a:rPr lang="en-US" sz="1800" dirty="0" smtClean="0"/>
              <a:t>	+ for CD19</a:t>
            </a:r>
            <a:r>
              <a:rPr lang="en-US" sz="1800" dirty="0"/>
              <a:t>, 20, 79a, J </a:t>
            </a:r>
            <a:r>
              <a:rPr lang="en-US" sz="1800" dirty="0" smtClean="0"/>
              <a:t>chain, PAX5</a:t>
            </a:r>
            <a:endParaRPr lang="en-US" sz="1800" dirty="0"/>
          </a:p>
          <a:p>
            <a:pPr marL="0" indent="0" eaLnBrk="1" hangingPunct="1">
              <a:lnSpc>
                <a:spcPct val="80000"/>
              </a:lnSpc>
              <a:buFont typeface="Arial" charset="0"/>
              <a:buNone/>
              <a:tabLst>
                <a:tab pos="1376363" algn="l"/>
              </a:tabLst>
              <a:defRPr/>
            </a:pPr>
            <a:endParaRPr lang="en-US" sz="1800" dirty="0"/>
          </a:p>
          <a:p>
            <a:pPr marL="0" indent="0" eaLnBrk="1" hangingPunct="1">
              <a:lnSpc>
                <a:spcPct val="80000"/>
              </a:lnSpc>
              <a:buClr>
                <a:schemeClr val="accent2">
                  <a:lumMod val="75000"/>
                </a:schemeClr>
              </a:buClr>
              <a:buFont typeface="Arial" charset="0"/>
              <a:buNone/>
              <a:tabLst>
                <a:tab pos="1376363" algn="l"/>
              </a:tabLst>
              <a:defRPr/>
            </a:pPr>
            <a:r>
              <a:rPr lang="en-US" sz="1800" b="1" dirty="0"/>
              <a:t>Pathways</a:t>
            </a:r>
            <a:r>
              <a:rPr lang="en-US" sz="1800" dirty="0"/>
              <a:t>	</a:t>
            </a:r>
            <a:r>
              <a:rPr lang="en-US" sz="1800" dirty="0" smtClean="0">
                <a:solidFill>
                  <a:prstClr val="black"/>
                </a:solidFill>
              </a:rPr>
              <a:t>NF</a:t>
            </a:r>
            <a:r>
              <a:rPr lang="en-US" sz="1800" i="1" dirty="0" smtClean="0">
                <a:solidFill>
                  <a:prstClr val="black"/>
                </a:solidFill>
                <a:latin typeface="Symbol" panose="05050102010706020507" pitchFamily="18" charset="2"/>
              </a:rPr>
              <a:t>k</a:t>
            </a:r>
            <a:r>
              <a:rPr lang="en-US" sz="1800" dirty="0" smtClean="0">
                <a:solidFill>
                  <a:prstClr val="black"/>
                </a:solidFill>
              </a:rPr>
              <a:t>B </a:t>
            </a:r>
            <a:r>
              <a:rPr lang="en-US" sz="1800" dirty="0">
                <a:solidFill>
                  <a:prstClr val="black"/>
                </a:solidFill>
                <a:sym typeface="Symbol"/>
              </a:rPr>
              <a:t></a:t>
            </a:r>
            <a:r>
              <a:rPr lang="en-US" sz="1800" dirty="0">
                <a:solidFill>
                  <a:prstClr val="black"/>
                </a:solidFill>
              </a:rPr>
              <a:t>BCL-2, IL-10, </a:t>
            </a:r>
            <a:r>
              <a:rPr lang="en-US" sz="1800" dirty="0" err="1" smtClean="0">
                <a:solidFill>
                  <a:prstClr val="black"/>
                </a:solidFill>
              </a:rPr>
              <a:t>TGF</a:t>
            </a:r>
            <a:r>
              <a:rPr lang="en-US" sz="1800" dirty="0" err="1" smtClean="0">
                <a:solidFill>
                  <a:prstClr val="black"/>
                </a:solidFill>
                <a:latin typeface="Symbol" panose="05050102010706020507" pitchFamily="18" charset="2"/>
              </a:rPr>
              <a:t>b</a:t>
            </a:r>
            <a:r>
              <a:rPr lang="en-US" sz="1800" dirty="0" smtClean="0">
                <a:solidFill>
                  <a:prstClr val="black"/>
                </a:solidFill>
                <a:latin typeface="Symbol" panose="05050102010706020507" pitchFamily="18" charset="2"/>
              </a:rPr>
              <a:t> 		</a:t>
            </a:r>
            <a:r>
              <a:rPr lang="en-US" sz="1800" dirty="0" smtClean="0"/>
              <a:t>t(3q27) </a:t>
            </a:r>
            <a:r>
              <a:rPr lang="en-US" sz="1800" dirty="0" smtClean="0">
                <a:sym typeface="Symbol"/>
              </a:rPr>
              <a:t></a:t>
            </a:r>
            <a:r>
              <a:rPr lang="en-US" sz="1800" dirty="0" smtClean="0"/>
              <a:t> BCL-6 mutation in ~50% </a:t>
            </a:r>
          </a:p>
          <a:p>
            <a:pPr marL="0" indent="0" eaLnBrk="1" hangingPunct="1">
              <a:lnSpc>
                <a:spcPct val="80000"/>
              </a:lnSpc>
              <a:buFont typeface="Arial" charset="0"/>
              <a:buNone/>
              <a:tabLst>
                <a:tab pos="1376363" algn="l"/>
              </a:tabLst>
              <a:defRPr/>
            </a:pPr>
            <a:r>
              <a:rPr lang="en-US" sz="1800" dirty="0" smtClean="0">
                <a:sym typeface="Symbol" pitchFamily="18" charset="2"/>
              </a:rPr>
              <a:t>		(anti-apoptotic)	  </a:t>
            </a:r>
            <a:r>
              <a:rPr lang="en-US" sz="1800" dirty="0" smtClean="0"/>
              <a:t>	</a:t>
            </a:r>
            <a:r>
              <a:rPr lang="en-US" sz="1800" dirty="0"/>
              <a:t>	may </a:t>
            </a:r>
            <a:r>
              <a:rPr lang="en-US" sz="1800" dirty="0" smtClean="0"/>
              <a:t>downregulate P53 </a:t>
            </a:r>
          </a:p>
          <a:p>
            <a:pPr marL="0" indent="0" eaLnBrk="1" hangingPunct="1">
              <a:lnSpc>
                <a:spcPct val="80000"/>
              </a:lnSpc>
              <a:buFont typeface="Arial" charset="0"/>
              <a:buNone/>
              <a:tabLst>
                <a:tab pos="1376363" algn="l"/>
              </a:tabLst>
              <a:defRPr/>
            </a:pPr>
            <a:r>
              <a:rPr lang="en-US" sz="1800" dirty="0" smtClean="0"/>
              <a:t>						which </a:t>
            </a:r>
            <a:r>
              <a:rPr lang="en-US" sz="1800" dirty="0"/>
              <a:t>senses DNA damage</a:t>
            </a:r>
          </a:p>
          <a:p>
            <a:pPr eaLnBrk="1" hangingPunct="1">
              <a:lnSpc>
                <a:spcPct val="80000"/>
              </a:lnSpc>
              <a:buFont typeface="Arial" charset="0"/>
              <a:buNone/>
              <a:tabLst>
                <a:tab pos="1376363" algn="l"/>
              </a:tabLst>
              <a:defRPr/>
            </a:pPr>
            <a:r>
              <a:rPr lang="en-US" sz="1800" dirty="0"/>
              <a:t>	</a:t>
            </a:r>
            <a:r>
              <a:rPr lang="en-US" sz="1800" dirty="0" smtClean="0"/>
              <a:t>EBV+ 	LMP1 		</a:t>
            </a:r>
            <a:r>
              <a:rPr lang="en-US" sz="1800" dirty="0"/>
              <a:t>		</a:t>
            </a:r>
          </a:p>
          <a:p>
            <a:pPr eaLnBrk="1" hangingPunct="1">
              <a:lnSpc>
                <a:spcPct val="80000"/>
              </a:lnSpc>
              <a:buFont typeface="Arial" charset="0"/>
              <a:buNone/>
              <a:tabLst>
                <a:tab pos="1376363" algn="l"/>
              </a:tabLst>
              <a:defRPr/>
            </a:pPr>
            <a:r>
              <a:rPr lang="en-US" sz="1800" dirty="0" smtClean="0"/>
              <a:t>		</a:t>
            </a:r>
            <a:r>
              <a:rPr lang="en-US" sz="1800" dirty="0"/>
              <a:t> </a:t>
            </a:r>
            <a:r>
              <a:rPr lang="en-US" sz="1800" dirty="0" smtClean="0"/>
              <a:t>  Like </a:t>
            </a:r>
            <a:r>
              <a:rPr lang="en-US" sz="1800" dirty="0"/>
              <a:t>activated </a:t>
            </a:r>
            <a:r>
              <a:rPr lang="en-US" sz="1800" dirty="0" smtClean="0"/>
              <a:t>TNFR superfamily</a:t>
            </a:r>
          </a:p>
          <a:p>
            <a:pPr eaLnBrk="1" hangingPunct="1">
              <a:lnSpc>
                <a:spcPct val="80000"/>
              </a:lnSpc>
              <a:buFont typeface="Arial" charset="0"/>
              <a:buNone/>
              <a:tabLst>
                <a:tab pos="1376363" algn="l"/>
              </a:tabLst>
              <a:defRPr/>
            </a:pPr>
            <a:endParaRPr lang="en-US" sz="1800" dirty="0" smtClean="0"/>
          </a:p>
          <a:p>
            <a:pPr eaLnBrk="1" hangingPunct="1">
              <a:lnSpc>
                <a:spcPct val="80000"/>
              </a:lnSpc>
              <a:buFont typeface="Arial" charset="0"/>
              <a:buNone/>
              <a:tabLst>
                <a:tab pos="1376363" algn="l"/>
              </a:tabLst>
              <a:defRPr/>
            </a:pPr>
            <a:r>
              <a:rPr lang="en-US" sz="1800" dirty="0"/>
              <a:t>	</a:t>
            </a:r>
            <a:r>
              <a:rPr lang="en-US" sz="1800" dirty="0" smtClean="0"/>
              <a:t>EBV-	Mutations inactivate </a:t>
            </a:r>
            <a:r>
              <a:rPr lang="en-US" sz="1800" dirty="0" smtClean="0">
                <a:latin typeface="Times New Roman" panose="02020603050405020304" pitchFamily="18" charset="0"/>
                <a:cs typeface="Times New Roman" panose="02020603050405020304" pitchFamily="18" charset="0"/>
              </a:rPr>
              <a:t>I</a:t>
            </a:r>
            <a:r>
              <a:rPr lang="en-US" sz="1800" i="1" dirty="0" smtClean="0">
                <a:latin typeface="Symbol" panose="05050102010706020507" pitchFamily="18" charset="2"/>
              </a:rPr>
              <a:t>k</a:t>
            </a:r>
            <a:r>
              <a:rPr lang="en-US" sz="1800" dirty="0" smtClean="0"/>
              <a:t>B</a:t>
            </a:r>
          </a:p>
          <a:p>
            <a:pPr eaLnBrk="1" hangingPunct="1">
              <a:spcBef>
                <a:spcPts val="0"/>
              </a:spcBef>
              <a:buFont typeface="Arial" charset="0"/>
              <a:buNone/>
              <a:tabLst>
                <a:tab pos="1376363" algn="l"/>
              </a:tabLst>
              <a:defRPr/>
            </a:pPr>
            <a:r>
              <a:rPr lang="en-US" sz="1800" dirty="0">
                <a:solidFill>
                  <a:prstClr val="black"/>
                </a:solidFill>
                <a:latin typeface="Times New Roman" panose="02020603050405020304" pitchFamily="18" charset="0"/>
                <a:cs typeface="Times New Roman" panose="02020603050405020304" pitchFamily="18" charset="0"/>
              </a:rPr>
              <a:t>	</a:t>
            </a:r>
            <a:r>
              <a:rPr lang="en-US" sz="1800" dirty="0" smtClean="0">
                <a:solidFill>
                  <a:prstClr val="black"/>
                </a:solidFill>
                <a:latin typeface="Times New Roman" panose="02020603050405020304" pitchFamily="18" charset="0"/>
                <a:cs typeface="Times New Roman" panose="02020603050405020304" pitchFamily="18" charset="0"/>
              </a:rPr>
              <a:t>	   I</a:t>
            </a:r>
            <a:r>
              <a:rPr lang="en-US" sz="1800" i="1" dirty="0" smtClean="0">
                <a:solidFill>
                  <a:prstClr val="black"/>
                </a:solidFill>
                <a:latin typeface="Symbol" panose="05050102010706020507" pitchFamily="18" charset="2"/>
              </a:rPr>
              <a:t>k</a:t>
            </a:r>
            <a:r>
              <a:rPr lang="en-US" sz="1800" dirty="0" smtClean="0">
                <a:solidFill>
                  <a:prstClr val="black"/>
                </a:solidFill>
              </a:rPr>
              <a:t>B negative regulator of </a:t>
            </a:r>
            <a:r>
              <a:rPr lang="en-US" sz="1800" dirty="0">
                <a:solidFill>
                  <a:prstClr val="black"/>
                </a:solidFill>
              </a:rPr>
              <a:t>NF</a:t>
            </a:r>
            <a:r>
              <a:rPr lang="en-US" sz="1800" i="1" dirty="0">
                <a:solidFill>
                  <a:prstClr val="black"/>
                </a:solidFill>
                <a:latin typeface="Symbol" panose="05050102010706020507" pitchFamily="18" charset="2"/>
              </a:rPr>
              <a:t>k</a:t>
            </a:r>
            <a:r>
              <a:rPr lang="en-US" sz="1800" dirty="0">
                <a:solidFill>
                  <a:prstClr val="black"/>
                </a:solidFill>
              </a:rPr>
              <a:t>B </a:t>
            </a:r>
            <a:endParaRPr lang="en-US" sz="1800" dirty="0" smtClean="0">
              <a:solidFill>
                <a:prstClr val="black"/>
              </a:solidFill>
            </a:endParaRPr>
          </a:p>
          <a:p>
            <a:pPr eaLnBrk="1" hangingPunct="1">
              <a:spcBef>
                <a:spcPts val="0"/>
              </a:spcBef>
              <a:buFont typeface="Arial" charset="0"/>
              <a:buNone/>
              <a:tabLst>
                <a:tab pos="1376363" algn="l"/>
              </a:tabLst>
              <a:defRPr/>
            </a:pPr>
            <a:endParaRPr lang="en-US" sz="1800" dirty="0">
              <a:solidFill>
                <a:prstClr val="black"/>
              </a:solidFill>
            </a:endParaRPr>
          </a:p>
          <a:p>
            <a:pPr eaLnBrk="1" hangingPunct="1">
              <a:spcBef>
                <a:spcPts val="0"/>
              </a:spcBef>
              <a:buFont typeface="Arial" charset="0"/>
              <a:buNone/>
              <a:tabLst>
                <a:tab pos="1376363" algn="l"/>
              </a:tabLst>
              <a:defRPr/>
            </a:pPr>
            <a:r>
              <a:rPr lang="en-US" sz="1800" dirty="0">
                <a:solidFill>
                  <a:prstClr val="black"/>
                </a:solidFill>
              </a:rPr>
              <a:t> </a:t>
            </a:r>
            <a:r>
              <a:rPr lang="en-US" sz="1800" dirty="0" smtClean="0">
                <a:solidFill>
                  <a:prstClr val="black"/>
                </a:solidFill>
              </a:rPr>
              <a:t>	all	CD30 </a:t>
            </a:r>
            <a:r>
              <a:rPr lang="en-US" sz="1800" dirty="0">
                <a:solidFill>
                  <a:prstClr val="black"/>
                </a:solidFill>
              </a:rPr>
              <a:t>(TNFR superfamily</a:t>
            </a:r>
            <a:r>
              <a:rPr lang="en-US" sz="1800" dirty="0" smtClean="0">
                <a:solidFill>
                  <a:prstClr val="black"/>
                </a:solidFill>
              </a:rPr>
              <a:t>)</a:t>
            </a:r>
          </a:p>
          <a:p>
            <a:pPr eaLnBrk="1" hangingPunct="1">
              <a:spcBef>
                <a:spcPts val="0"/>
              </a:spcBef>
              <a:buFont typeface="Arial" charset="0"/>
              <a:buNone/>
              <a:tabLst>
                <a:tab pos="1376363" algn="l"/>
              </a:tabLst>
              <a:defRPr/>
            </a:pPr>
            <a:r>
              <a:rPr lang="en-US" sz="1800" dirty="0" smtClean="0">
                <a:solidFill>
                  <a:prstClr val="black"/>
                </a:solidFill>
                <a:sym typeface="Symbol" pitchFamily="18" charset="2"/>
              </a:rPr>
              <a:t>		   Signals </a:t>
            </a:r>
            <a:r>
              <a:rPr lang="en-US" sz="1800" dirty="0">
                <a:solidFill>
                  <a:prstClr val="black"/>
                </a:solidFill>
                <a:sym typeface="Symbol" pitchFamily="18" charset="2"/>
              </a:rPr>
              <a:t>through </a:t>
            </a:r>
            <a:r>
              <a:rPr lang="en-US" sz="1800" dirty="0" smtClean="0">
                <a:solidFill>
                  <a:prstClr val="black"/>
                </a:solidFill>
              </a:rPr>
              <a:t>NF</a:t>
            </a:r>
            <a:r>
              <a:rPr lang="en-US" sz="1800" i="1" dirty="0" smtClean="0">
                <a:solidFill>
                  <a:prstClr val="black"/>
                </a:solidFill>
                <a:latin typeface="Symbol" panose="05050102010706020507" pitchFamily="18" charset="2"/>
              </a:rPr>
              <a:t>k</a:t>
            </a:r>
            <a:r>
              <a:rPr lang="en-US" sz="1800" dirty="0" smtClean="0">
                <a:solidFill>
                  <a:prstClr val="black"/>
                </a:solidFill>
              </a:rPr>
              <a:t>B </a:t>
            </a:r>
            <a:r>
              <a:rPr lang="en-US" sz="1800" dirty="0">
                <a:solidFill>
                  <a:prstClr val="black"/>
                </a:solidFill>
              </a:rPr>
              <a:t>&amp; </a:t>
            </a:r>
            <a:r>
              <a:rPr lang="en-US" sz="1800" dirty="0" smtClean="0">
                <a:solidFill>
                  <a:prstClr val="black"/>
                </a:solidFill>
              </a:rPr>
              <a:t>AP-1</a:t>
            </a:r>
          </a:p>
          <a:p>
            <a:pPr eaLnBrk="1" hangingPunct="1">
              <a:spcBef>
                <a:spcPts val="0"/>
              </a:spcBef>
              <a:buFont typeface="Arial" charset="0"/>
              <a:buNone/>
              <a:tabLst>
                <a:tab pos="1376363" algn="l"/>
              </a:tabLst>
              <a:defRPr/>
            </a:pPr>
            <a:r>
              <a:rPr lang="en-US" sz="1800" dirty="0">
                <a:solidFill>
                  <a:prstClr val="black"/>
                </a:solidFill>
              </a:rPr>
              <a:t>	</a:t>
            </a:r>
            <a:r>
              <a:rPr lang="en-US" sz="1800" dirty="0" smtClean="0">
                <a:solidFill>
                  <a:prstClr val="black"/>
                </a:solidFill>
              </a:rPr>
              <a:t>	 </a:t>
            </a:r>
            <a:r>
              <a:rPr lang="en-US" sz="1800" dirty="0" smtClean="0">
                <a:solidFill>
                  <a:prstClr val="black"/>
                </a:solidFill>
                <a:sym typeface="Symbol"/>
              </a:rPr>
              <a:t></a:t>
            </a:r>
            <a:r>
              <a:rPr lang="en-US" sz="1800" dirty="0" smtClean="0">
                <a:solidFill>
                  <a:prstClr val="black"/>
                </a:solidFill>
              </a:rPr>
              <a:t>CD30 associated with </a:t>
            </a:r>
            <a:r>
              <a:rPr lang="en-US" sz="1800" dirty="0" smtClean="0">
                <a:solidFill>
                  <a:prstClr val="black"/>
                </a:solidFill>
                <a:sym typeface="Symbol"/>
              </a:rPr>
              <a:t></a:t>
            </a:r>
            <a:r>
              <a:rPr lang="en-US" sz="1800" dirty="0" smtClean="0">
                <a:solidFill>
                  <a:prstClr val="black"/>
                </a:solidFill>
              </a:rPr>
              <a:t>stage and B </a:t>
            </a:r>
            <a:r>
              <a:rPr lang="en-US" sz="1800" dirty="0" err="1" smtClean="0">
                <a:solidFill>
                  <a:prstClr val="black"/>
                </a:solidFill>
              </a:rPr>
              <a:t>sx</a:t>
            </a:r>
            <a:endParaRPr sz="2400" dirty="0"/>
          </a:p>
        </p:txBody>
      </p:sp>
      <p:sp>
        <p:nvSpPr>
          <p:cNvPr id="30722" name="Rectangle 4"/>
          <p:cNvSpPr>
            <a:spLocks noChangeArrowheads="1"/>
          </p:cNvSpPr>
          <p:nvPr/>
        </p:nvSpPr>
        <p:spPr bwMode="auto">
          <a:xfrm>
            <a:off x="0" y="4114800"/>
            <a:ext cx="9144000" cy="2695575"/>
          </a:xfrm>
          <a:prstGeom prst="rect">
            <a:avLst/>
          </a:prstGeom>
          <a:noFill/>
          <a:ln w="9525">
            <a:noFill/>
            <a:miter lim="800000"/>
            <a:headEnd/>
            <a:tailEnd/>
          </a:ln>
        </p:spPr>
        <p:txBody>
          <a:bodyPr/>
          <a:lstStyle/>
          <a:p>
            <a:pPr marL="342900" indent="-342900" eaLnBrk="1" hangingPunct="1">
              <a:spcBef>
                <a:spcPct val="20000"/>
              </a:spcBef>
              <a:buFontTx/>
              <a:buChar char="•"/>
              <a:defRPr/>
            </a:pPr>
            <a:endParaRPr lang="en-US" sz="2000">
              <a:latin typeface="+mn-lt"/>
              <a:cs typeface="Arial" charset="0"/>
            </a:endParaRPr>
          </a:p>
        </p:txBody>
      </p:sp>
      <p:sp>
        <p:nvSpPr>
          <p:cNvPr id="2" name="Rectangle 1"/>
          <p:cNvSpPr/>
          <p:nvPr/>
        </p:nvSpPr>
        <p:spPr>
          <a:xfrm>
            <a:off x="5410200" y="4724400"/>
            <a:ext cx="3581400" cy="1323975"/>
          </a:xfrm>
          <a:prstGeom prst="rect">
            <a:avLst/>
          </a:prstGeom>
          <a:solidFill>
            <a:schemeClr val="bg1"/>
          </a:solidFill>
          <a:ln w="25400">
            <a:solidFill>
              <a:schemeClr val="tx1"/>
            </a:solidFill>
          </a:ln>
        </p:spPr>
        <p:txBody>
          <a:bodyPr>
            <a:spAutoFit/>
          </a:bodyPr>
          <a:lstStyle/>
          <a:p>
            <a:pPr algn="ctr" eaLnBrk="1" hangingPunct="1">
              <a:buClr>
                <a:schemeClr val="accent2">
                  <a:lumMod val="75000"/>
                </a:schemeClr>
              </a:buClr>
              <a:defRPr/>
            </a:pPr>
            <a:r>
              <a:rPr lang="en-US" sz="2000" i="1" dirty="0">
                <a:cs typeface="Arial" charset="0"/>
              </a:rPr>
              <a:t>Neoplastic cells comprise &lt;10% of the tumor, the cytokines they produce determine the signs, symptoms and histology </a:t>
            </a:r>
            <a:endParaRPr lang="en-US" dirty="0">
              <a:cs typeface="Arial" charset="0"/>
            </a:endParaRPr>
          </a:p>
        </p:txBody>
      </p:sp>
      <p:sp>
        <p:nvSpPr>
          <p:cNvPr id="3" name="Slide Number Placeholder 2"/>
          <p:cNvSpPr>
            <a:spLocks noGrp="1"/>
          </p:cNvSpPr>
          <p:nvPr>
            <p:ph type="sldNum" sz="quarter" idx="12"/>
          </p:nvPr>
        </p:nvSpPr>
        <p:spPr/>
        <p:txBody>
          <a:bodyPr/>
          <a:lstStyle/>
          <a:p>
            <a:pPr>
              <a:defRPr/>
            </a:pPr>
            <a:fld id="{EE686F56-AB52-428D-839C-21E848E8E2B4}" type="slidenum">
              <a:rPr lang="en-US" altLang="en-US" smtClean="0"/>
              <a:pPr>
                <a:defRPr/>
              </a:pPr>
              <a:t>31</a:t>
            </a:fld>
            <a:endParaRPr lang="en-US" altLang="en-US"/>
          </a:p>
        </p:txBody>
      </p:sp>
    </p:spTree>
    <p:extLst>
      <p:ext uri="{BB962C8B-B14F-4D97-AF65-F5344CB8AC3E}">
        <p14:creationId xmlns:p14="http://schemas.microsoft.com/office/powerpoint/2010/main" val="29383740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282"/>
          <p:cNvSpPr/>
          <p:nvPr/>
        </p:nvSpPr>
        <p:spPr>
          <a:xfrm>
            <a:off x="3938588" y="4441825"/>
            <a:ext cx="5205412" cy="243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3795" name="Group 249"/>
          <p:cNvGrpSpPr>
            <a:grpSpLocks/>
          </p:cNvGrpSpPr>
          <p:nvPr/>
        </p:nvGrpSpPr>
        <p:grpSpPr bwMode="auto">
          <a:xfrm>
            <a:off x="0" y="228600"/>
            <a:ext cx="9107488" cy="6781800"/>
            <a:chOff x="0" y="228600"/>
            <a:chExt cx="9107061" cy="6781800"/>
          </a:xfrm>
        </p:grpSpPr>
        <p:grpSp>
          <p:nvGrpSpPr>
            <p:cNvPr id="33796" name="Group 6"/>
            <p:cNvGrpSpPr>
              <a:grpSpLocks/>
            </p:cNvGrpSpPr>
            <p:nvPr/>
          </p:nvGrpSpPr>
          <p:grpSpPr bwMode="auto">
            <a:xfrm>
              <a:off x="7199739" y="1464501"/>
              <a:ext cx="267861" cy="723378"/>
              <a:chOff x="7391400" y="1447800"/>
              <a:chExt cx="228600" cy="685800"/>
            </a:xfrm>
          </p:grpSpPr>
          <p:sp>
            <p:nvSpPr>
              <p:cNvPr id="6" name="Freeform 5"/>
              <p:cNvSpPr/>
              <p:nvPr/>
            </p:nvSpPr>
            <p:spPr>
              <a:xfrm>
                <a:off x="7466614"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11"/>
              <p:cNvSpPr/>
              <p:nvPr/>
            </p:nvSpPr>
            <p:spPr>
              <a:xfrm>
                <a:off x="7543834"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7390748" y="144852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797" name="Group 14"/>
            <p:cNvGrpSpPr>
              <a:grpSpLocks/>
            </p:cNvGrpSpPr>
            <p:nvPr/>
          </p:nvGrpSpPr>
          <p:grpSpPr bwMode="auto">
            <a:xfrm flipV="1">
              <a:off x="7199739" y="2268255"/>
              <a:ext cx="267861" cy="723378"/>
              <a:chOff x="7391400" y="1447800"/>
              <a:chExt cx="228600" cy="685800"/>
            </a:xfrm>
          </p:grpSpPr>
          <p:sp>
            <p:nvSpPr>
              <p:cNvPr id="16" name="Freeform 15"/>
              <p:cNvSpPr/>
              <p:nvPr/>
            </p:nvSpPr>
            <p:spPr>
              <a:xfrm>
                <a:off x="7466614"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reeform 16"/>
              <p:cNvSpPr/>
              <p:nvPr/>
            </p:nvSpPr>
            <p:spPr>
              <a:xfrm>
                <a:off x="7543834"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7390748" y="144854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798" name="Group 22"/>
            <p:cNvGrpSpPr>
              <a:grpSpLocks/>
            </p:cNvGrpSpPr>
            <p:nvPr/>
          </p:nvGrpSpPr>
          <p:grpSpPr bwMode="auto">
            <a:xfrm>
              <a:off x="5370939" y="1464501"/>
              <a:ext cx="267861" cy="723378"/>
              <a:chOff x="7391400" y="1447800"/>
              <a:chExt cx="228600" cy="685800"/>
            </a:xfrm>
          </p:grpSpPr>
          <p:sp>
            <p:nvSpPr>
              <p:cNvPr id="24" name="Freeform 23"/>
              <p:cNvSpPr/>
              <p:nvPr/>
            </p:nvSpPr>
            <p:spPr>
              <a:xfrm>
                <a:off x="7466687"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reeform 24"/>
              <p:cNvSpPr/>
              <p:nvPr/>
            </p:nvSpPr>
            <p:spPr>
              <a:xfrm>
                <a:off x="7543908"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7390821" y="144852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799" name="Group 26"/>
            <p:cNvGrpSpPr>
              <a:grpSpLocks/>
            </p:cNvGrpSpPr>
            <p:nvPr/>
          </p:nvGrpSpPr>
          <p:grpSpPr bwMode="auto">
            <a:xfrm flipV="1">
              <a:off x="5370939" y="2268255"/>
              <a:ext cx="267861" cy="723378"/>
              <a:chOff x="7391400" y="1447800"/>
              <a:chExt cx="228600" cy="685800"/>
            </a:xfrm>
          </p:grpSpPr>
          <p:sp>
            <p:nvSpPr>
              <p:cNvPr id="28" name="Freeform 27"/>
              <p:cNvSpPr/>
              <p:nvPr/>
            </p:nvSpPr>
            <p:spPr>
              <a:xfrm>
                <a:off x="7466687"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Freeform 28"/>
              <p:cNvSpPr/>
              <p:nvPr/>
            </p:nvSpPr>
            <p:spPr>
              <a:xfrm>
                <a:off x="7543908"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0821" y="144854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00" name="Group 33"/>
            <p:cNvGrpSpPr>
              <a:grpSpLocks/>
            </p:cNvGrpSpPr>
            <p:nvPr/>
          </p:nvGrpSpPr>
          <p:grpSpPr bwMode="auto">
            <a:xfrm>
              <a:off x="4761339" y="1464501"/>
              <a:ext cx="267861" cy="723378"/>
              <a:chOff x="7391400" y="1447800"/>
              <a:chExt cx="228600" cy="685800"/>
            </a:xfrm>
          </p:grpSpPr>
          <p:sp>
            <p:nvSpPr>
              <p:cNvPr id="35" name="Freeform 34"/>
              <p:cNvSpPr/>
              <p:nvPr/>
            </p:nvSpPr>
            <p:spPr>
              <a:xfrm>
                <a:off x="7466712"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35"/>
              <p:cNvSpPr/>
              <p:nvPr/>
            </p:nvSpPr>
            <p:spPr>
              <a:xfrm>
                <a:off x="7543933"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7390846" y="144852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01" name="Group 37"/>
            <p:cNvGrpSpPr>
              <a:grpSpLocks/>
            </p:cNvGrpSpPr>
            <p:nvPr/>
          </p:nvGrpSpPr>
          <p:grpSpPr bwMode="auto">
            <a:xfrm flipV="1">
              <a:off x="4761339" y="2268255"/>
              <a:ext cx="267861" cy="723378"/>
              <a:chOff x="7391400" y="1447800"/>
              <a:chExt cx="228600" cy="685800"/>
            </a:xfrm>
          </p:grpSpPr>
          <p:sp>
            <p:nvSpPr>
              <p:cNvPr id="39" name="Freeform 38"/>
              <p:cNvSpPr/>
              <p:nvPr/>
            </p:nvSpPr>
            <p:spPr>
              <a:xfrm>
                <a:off x="7466712"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Freeform 39"/>
              <p:cNvSpPr/>
              <p:nvPr/>
            </p:nvSpPr>
            <p:spPr>
              <a:xfrm>
                <a:off x="7543933"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7390846" y="144854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02" name="Group 17436"/>
            <p:cNvGrpSpPr>
              <a:grpSpLocks/>
            </p:cNvGrpSpPr>
            <p:nvPr/>
          </p:nvGrpSpPr>
          <p:grpSpPr bwMode="auto">
            <a:xfrm>
              <a:off x="4495800" y="1143000"/>
              <a:ext cx="3258868" cy="5867400"/>
              <a:chOff x="3290320" y="1143000"/>
              <a:chExt cx="4464349" cy="5867400"/>
            </a:xfrm>
          </p:grpSpPr>
          <p:sp>
            <p:nvSpPr>
              <p:cNvPr id="126" name="Can 125"/>
              <p:cNvSpPr/>
              <p:nvPr/>
            </p:nvSpPr>
            <p:spPr>
              <a:xfrm>
                <a:off x="3379607" y="2509381"/>
                <a:ext cx="178574" cy="1446756"/>
              </a:xfrm>
              <a:prstGeom prst="can">
                <a:avLst/>
              </a:prstGeom>
              <a:solidFill>
                <a:schemeClr val="tx2">
                  <a:lumMod val="60000"/>
                  <a:lumOff val="40000"/>
                </a:schemeClr>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Can 44"/>
              <p:cNvSpPr/>
              <p:nvPr/>
            </p:nvSpPr>
            <p:spPr>
              <a:xfrm>
                <a:off x="7486808" y="2509381"/>
                <a:ext cx="178574" cy="4501019"/>
              </a:xfrm>
              <a:prstGeom prst="can">
                <a:avLst/>
              </a:prstGeom>
              <a:solidFill>
                <a:schemeClr val="tx2">
                  <a:lumMod val="60000"/>
                  <a:lumOff val="40000"/>
                </a:schemeClr>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Arc 42"/>
              <p:cNvSpPr/>
              <p:nvPr/>
            </p:nvSpPr>
            <p:spPr>
              <a:xfrm flipV="1">
                <a:off x="5969171" y="2589213"/>
                <a:ext cx="891597" cy="804862"/>
              </a:xfrm>
              <a:prstGeom prst="arc">
                <a:avLst>
                  <a:gd name="adj1" fmla="val 10684744"/>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Arc 43"/>
              <p:cNvSpPr/>
              <p:nvPr/>
            </p:nvSpPr>
            <p:spPr>
              <a:xfrm flipV="1">
                <a:off x="4272962" y="2589213"/>
                <a:ext cx="891597" cy="804862"/>
              </a:xfrm>
              <a:prstGeom prst="arc">
                <a:avLst>
                  <a:gd name="adj1" fmla="val 10684744"/>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 name="Can 2"/>
              <p:cNvSpPr/>
              <p:nvPr/>
            </p:nvSpPr>
            <p:spPr>
              <a:xfrm>
                <a:off x="6593938" y="1464501"/>
                <a:ext cx="357148" cy="1607507"/>
              </a:xfrm>
              <a:prstGeom prst="can">
                <a:avLst/>
              </a:prstGeom>
              <a:gradFill flip="none" rotWithShape="1">
                <a:gsLst>
                  <a:gs pos="0">
                    <a:schemeClr val="accent1">
                      <a:tint val="66000"/>
                      <a:satMod val="160000"/>
                    </a:schemeClr>
                  </a:gs>
                  <a:gs pos="38000">
                    <a:schemeClr val="accent1">
                      <a:tint val="44500"/>
                      <a:satMod val="160000"/>
                    </a:schemeClr>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an 7"/>
              <p:cNvSpPr/>
              <p:nvPr/>
            </p:nvSpPr>
            <p:spPr>
              <a:xfrm>
                <a:off x="7397521" y="1464501"/>
                <a:ext cx="357148" cy="1607507"/>
              </a:xfrm>
              <a:prstGeom prst="can">
                <a:avLst/>
              </a:prstGeom>
              <a:gradFill flip="none" rotWithShape="1">
                <a:gsLst>
                  <a:gs pos="0">
                    <a:schemeClr val="accent1">
                      <a:tint val="66000"/>
                      <a:satMod val="160000"/>
                    </a:schemeClr>
                  </a:gs>
                  <a:gs pos="38000">
                    <a:schemeClr val="accent1">
                      <a:tint val="44500"/>
                      <a:satMod val="160000"/>
                    </a:schemeClr>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Arc 9"/>
              <p:cNvSpPr/>
              <p:nvPr/>
            </p:nvSpPr>
            <p:spPr>
              <a:xfrm>
                <a:off x="6771609" y="1143000"/>
                <a:ext cx="804612" cy="803275"/>
              </a:xfrm>
              <a:prstGeom prst="arc">
                <a:avLst>
                  <a:gd name="adj1" fmla="val 10684744"/>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1" name="Can 20"/>
              <p:cNvSpPr/>
              <p:nvPr/>
            </p:nvSpPr>
            <p:spPr>
              <a:xfrm>
                <a:off x="4986773" y="1464501"/>
                <a:ext cx="357148" cy="1607507"/>
              </a:xfrm>
              <a:prstGeom prst="can">
                <a:avLst/>
              </a:prstGeom>
              <a:gradFill flip="none" rotWithShape="1">
                <a:gsLst>
                  <a:gs pos="0">
                    <a:schemeClr val="accent1">
                      <a:tint val="66000"/>
                      <a:satMod val="160000"/>
                    </a:schemeClr>
                  </a:gs>
                  <a:gs pos="38000">
                    <a:schemeClr val="accent1">
                      <a:tint val="44500"/>
                      <a:satMod val="160000"/>
                    </a:schemeClr>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Can 21"/>
              <p:cNvSpPr/>
              <p:nvPr/>
            </p:nvSpPr>
            <p:spPr>
              <a:xfrm>
                <a:off x="5790355" y="1464501"/>
                <a:ext cx="357148" cy="1607507"/>
              </a:xfrm>
              <a:prstGeom prst="can">
                <a:avLst/>
              </a:prstGeom>
              <a:gradFill flip="none" rotWithShape="1">
                <a:gsLst>
                  <a:gs pos="0">
                    <a:schemeClr val="accent1">
                      <a:tint val="66000"/>
                      <a:satMod val="160000"/>
                    </a:schemeClr>
                  </a:gs>
                  <a:gs pos="38000">
                    <a:schemeClr val="accent1">
                      <a:tint val="44500"/>
                      <a:satMod val="160000"/>
                    </a:schemeClr>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Arc 30"/>
              <p:cNvSpPr/>
              <p:nvPr/>
            </p:nvSpPr>
            <p:spPr>
              <a:xfrm>
                <a:off x="5164559" y="1143000"/>
                <a:ext cx="804612" cy="803275"/>
              </a:xfrm>
              <a:prstGeom prst="arc">
                <a:avLst>
                  <a:gd name="adj1" fmla="val 10684744"/>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 name="Can 31"/>
              <p:cNvSpPr/>
              <p:nvPr/>
            </p:nvSpPr>
            <p:spPr>
              <a:xfrm>
                <a:off x="3290320" y="1464501"/>
                <a:ext cx="357148" cy="1607507"/>
              </a:xfrm>
              <a:prstGeom prst="can">
                <a:avLst/>
              </a:prstGeom>
              <a:gradFill flip="none" rotWithShape="1">
                <a:gsLst>
                  <a:gs pos="0">
                    <a:schemeClr val="accent1">
                      <a:tint val="66000"/>
                      <a:satMod val="160000"/>
                    </a:schemeClr>
                  </a:gs>
                  <a:gs pos="38000">
                    <a:schemeClr val="accent1">
                      <a:tint val="44500"/>
                      <a:satMod val="160000"/>
                    </a:schemeClr>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an 32"/>
              <p:cNvSpPr/>
              <p:nvPr/>
            </p:nvSpPr>
            <p:spPr>
              <a:xfrm>
                <a:off x="4093903" y="1464501"/>
                <a:ext cx="357148" cy="1607507"/>
              </a:xfrm>
              <a:prstGeom prst="can">
                <a:avLst/>
              </a:prstGeom>
              <a:gradFill flip="none" rotWithShape="1">
                <a:gsLst>
                  <a:gs pos="0">
                    <a:schemeClr val="accent1">
                      <a:tint val="66000"/>
                      <a:satMod val="160000"/>
                    </a:schemeClr>
                  </a:gs>
                  <a:gs pos="38000">
                    <a:schemeClr val="accent1">
                      <a:tint val="44500"/>
                      <a:satMod val="160000"/>
                    </a:schemeClr>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Arc 41"/>
              <p:cNvSpPr/>
              <p:nvPr/>
            </p:nvSpPr>
            <p:spPr>
              <a:xfrm>
                <a:off x="3468350" y="1143000"/>
                <a:ext cx="804612" cy="803275"/>
              </a:xfrm>
              <a:prstGeom prst="arc">
                <a:avLst>
                  <a:gd name="adj1" fmla="val 10684744"/>
                  <a:gd name="adj2" fmla="val 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3803" name="Group 45"/>
            <p:cNvGrpSpPr>
              <a:grpSpLocks/>
            </p:cNvGrpSpPr>
            <p:nvPr/>
          </p:nvGrpSpPr>
          <p:grpSpPr bwMode="auto">
            <a:xfrm>
              <a:off x="6590139" y="1464501"/>
              <a:ext cx="267861" cy="723378"/>
              <a:chOff x="7391400" y="1447800"/>
              <a:chExt cx="228600" cy="685800"/>
            </a:xfrm>
          </p:grpSpPr>
          <p:sp>
            <p:nvSpPr>
              <p:cNvPr id="47" name="Freeform 46"/>
              <p:cNvSpPr/>
              <p:nvPr/>
            </p:nvSpPr>
            <p:spPr>
              <a:xfrm>
                <a:off x="7466639"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Freeform 47"/>
              <p:cNvSpPr/>
              <p:nvPr/>
            </p:nvSpPr>
            <p:spPr>
              <a:xfrm>
                <a:off x="7543859"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Oval 48"/>
              <p:cNvSpPr/>
              <p:nvPr/>
            </p:nvSpPr>
            <p:spPr>
              <a:xfrm>
                <a:off x="7390773" y="144852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04" name="Group 49"/>
            <p:cNvGrpSpPr>
              <a:grpSpLocks/>
            </p:cNvGrpSpPr>
            <p:nvPr/>
          </p:nvGrpSpPr>
          <p:grpSpPr bwMode="auto">
            <a:xfrm flipV="1">
              <a:off x="6590139" y="2268255"/>
              <a:ext cx="267861" cy="723378"/>
              <a:chOff x="7391400" y="1447800"/>
              <a:chExt cx="228600" cy="685800"/>
            </a:xfrm>
          </p:grpSpPr>
          <p:sp>
            <p:nvSpPr>
              <p:cNvPr id="51" name="Freeform 50"/>
              <p:cNvSpPr/>
              <p:nvPr/>
            </p:nvSpPr>
            <p:spPr>
              <a:xfrm>
                <a:off x="7466639"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Freeform 51"/>
              <p:cNvSpPr/>
              <p:nvPr/>
            </p:nvSpPr>
            <p:spPr>
              <a:xfrm>
                <a:off x="7543859"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Oval 52"/>
              <p:cNvSpPr/>
              <p:nvPr/>
            </p:nvSpPr>
            <p:spPr>
              <a:xfrm>
                <a:off x="7390773" y="144854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05" name="Group 53"/>
            <p:cNvGrpSpPr>
              <a:grpSpLocks/>
            </p:cNvGrpSpPr>
            <p:nvPr/>
          </p:nvGrpSpPr>
          <p:grpSpPr bwMode="auto">
            <a:xfrm>
              <a:off x="1475663" y="1464501"/>
              <a:ext cx="267861" cy="723378"/>
              <a:chOff x="7391400" y="1447800"/>
              <a:chExt cx="228600" cy="685800"/>
            </a:xfrm>
          </p:grpSpPr>
          <p:sp>
            <p:nvSpPr>
              <p:cNvPr id="55" name="Freeform 54"/>
              <p:cNvSpPr/>
              <p:nvPr/>
            </p:nvSpPr>
            <p:spPr>
              <a:xfrm>
                <a:off x="7467815"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Freeform 55"/>
              <p:cNvSpPr/>
              <p:nvPr/>
            </p:nvSpPr>
            <p:spPr>
              <a:xfrm>
                <a:off x="7543681"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a:xfrm>
                <a:off x="7391949" y="144852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06" name="Group 57"/>
            <p:cNvGrpSpPr>
              <a:grpSpLocks/>
            </p:cNvGrpSpPr>
            <p:nvPr/>
          </p:nvGrpSpPr>
          <p:grpSpPr bwMode="auto">
            <a:xfrm flipV="1">
              <a:off x="1475663" y="2268255"/>
              <a:ext cx="267861" cy="723378"/>
              <a:chOff x="7391400" y="1447800"/>
              <a:chExt cx="228600" cy="685800"/>
            </a:xfrm>
          </p:grpSpPr>
          <p:sp>
            <p:nvSpPr>
              <p:cNvPr id="59" name="Freeform 58"/>
              <p:cNvSpPr/>
              <p:nvPr/>
            </p:nvSpPr>
            <p:spPr>
              <a:xfrm>
                <a:off x="7467815"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Freeform 59"/>
              <p:cNvSpPr/>
              <p:nvPr/>
            </p:nvSpPr>
            <p:spPr>
              <a:xfrm>
                <a:off x="7543681"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a:xfrm>
                <a:off x="7391949" y="144854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07" name="Group 61"/>
            <p:cNvGrpSpPr>
              <a:grpSpLocks/>
            </p:cNvGrpSpPr>
            <p:nvPr/>
          </p:nvGrpSpPr>
          <p:grpSpPr bwMode="auto">
            <a:xfrm>
              <a:off x="6019800" y="1464501"/>
              <a:ext cx="267861" cy="723378"/>
              <a:chOff x="7391400" y="1447800"/>
              <a:chExt cx="228600" cy="685800"/>
            </a:xfrm>
          </p:grpSpPr>
          <p:sp>
            <p:nvSpPr>
              <p:cNvPr id="63" name="Freeform 62"/>
              <p:cNvSpPr/>
              <p:nvPr/>
            </p:nvSpPr>
            <p:spPr>
              <a:xfrm>
                <a:off x="7467025"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Freeform 63"/>
              <p:cNvSpPr/>
              <p:nvPr/>
            </p:nvSpPr>
            <p:spPr>
              <a:xfrm>
                <a:off x="7544247" y="160053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a:xfrm>
                <a:off x="7391159" y="144852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08" name="Group 65"/>
            <p:cNvGrpSpPr>
              <a:grpSpLocks/>
            </p:cNvGrpSpPr>
            <p:nvPr/>
          </p:nvGrpSpPr>
          <p:grpSpPr bwMode="auto">
            <a:xfrm flipV="1">
              <a:off x="6019800" y="2268255"/>
              <a:ext cx="267861" cy="723378"/>
              <a:chOff x="7391400" y="1447800"/>
              <a:chExt cx="228600" cy="685800"/>
            </a:xfrm>
          </p:grpSpPr>
          <p:sp>
            <p:nvSpPr>
              <p:cNvPr id="67" name="Freeform 66"/>
              <p:cNvSpPr/>
              <p:nvPr/>
            </p:nvSpPr>
            <p:spPr>
              <a:xfrm>
                <a:off x="7467025"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Freeform 67"/>
              <p:cNvSpPr/>
              <p:nvPr/>
            </p:nvSpPr>
            <p:spPr>
              <a:xfrm>
                <a:off x="7544247" y="160055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Oval 68"/>
              <p:cNvSpPr/>
              <p:nvPr/>
            </p:nvSpPr>
            <p:spPr>
              <a:xfrm>
                <a:off x="7391159" y="144854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09" name="Group 69"/>
            <p:cNvGrpSpPr>
              <a:grpSpLocks/>
            </p:cNvGrpSpPr>
            <p:nvPr/>
          </p:nvGrpSpPr>
          <p:grpSpPr bwMode="auto">
            <a:xfrm>
              <a:off x="2549850" y="1464501"/>
              <a:ext cx="267861" cy="723378"/>
              <a:chOff x="7391400" y="1447800"/>
              <a:chExt cx="228600" cy="685800"/>
            </a:xfrm>
          </p:grpSpPr>
          <p:sp>
            <p:nvSpPr>
              <p:cNvPr id="71" name="Freeform 70"/>
              <p:cNvSpPr/>
              <p:nvPr/>
            </p:nvSpPr>
            <p:spPr>
              <a:xfrm>
                <a:off x="7466886"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Freeform 71"/>
              <p:cNvSpPr/>
              <p:nvPr/>
            </p:nvSpPr>
            <p:spPr>
              <a:xfrm>
                <a:off x="7544108" y="160053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Oval 72"/>
              <p:cNvSpPr/>
              <p:nvPr/>
            </p:nvSpPr>
            <p:spPr>
              <a:xfrm>
                <a:off x="7391020" y="144852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0" name="Group 73"/>
            <p:cNvGrpSpPr>
              <a:grpSpLocks/>
            </p:cNvGrpSpPr>
            <p:nvPr/>
          </p:nvGrpSpPr>
          <p:grpSpPr bwMode="auto">
            <a:xfrm flipV="1">
              <a:off x="2549850" y="2268255"/>
              <a:ext cx="267861" cy="723378"/>
              <a:chOff x="7391400" y="1447800"/>
              <a:chExt cx="228600" cy="685800"/>
            </a:xfrm>
          </p:grpSpPr>
          <p:sp>
            <p:nvSpPr>
              <p:cNvPr id="75" name="Freeform 74"/>
              <p:cNvSpPr/>
              <p:nvPr/>
            </p:nvSpPr>
            <p:spPr>
              <a:xfrm>
                <a:off x="7466886"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Freeform 75"/>
              <p:cNvSpPr/>
              <p:nvPr/>
            </p:nvSpPr>
            <p:spPr>
              <a:xfrm>
                <a:off x="7544108" y="160055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Oval 76"/>
              <p:cNvSpPr/>
              <p:nvPr/>
            </p:nvSpPr>
            <p:spPr>
              <a:xfrm>
                <a:off x="7391020" y="144854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1" name="Group 77"/>
            <p:cNvGrpSpPr>
              <a:grpSpLocks/>
            </p:cNvGrpSpPr>
            <p:nvPr/>
          </p:nvGrpSpPr>
          <p:grpSpPr bwMode="auto">
            <a:xfrm>
              <a:off x="2817711" y="1464501"/>
              <a:ext cx="267861" cy="723378"/>
              <a:chOff x="7391400" y="1447800"/>
              <a:chExt cx="228600" cy="685800"/>
            </a:xfrm>
          </p:grpSpPr>
          <p:sp>
            <p:nvSpPr>
              <p:cNvPr id="79" name="Freeform 78"/>
              <p:cNvSpPr/>
              <p:nvPr/>
            </p:nvSpPr>
            <p:spPr>
              <a:xfrm>
                <a:off x="7467240"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Freeform 79"/>
              <p:cNvSpPr/>
              <p:nvPr/>
            </p:nvSpPr>
            <p:spPr>
              <a:xfrm>
                <a:off x="7544461"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Oval 80"/>
              <p:cNvSpPr/>
              <p:nvPr/>
            </p:nvSpPr>
            <p:spPr>
              <a:xfrm>
                <a:off x="7391374" y="144852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2" name="Group 81"/>
            <p:cNvGrpSpPr>
              <a:grpSpLocks/>
            </p:cNvGrpSpPr>
            <p:nvPr/>
          </p:nvGrpSpPr>
          <p:grpSpPr bwMode="auto">
            <a:xfrm flipV="1">
              <a:off x="2817711" y="2268255"/>
              <a:ext cx="267861" cy="723378"/>
              <a:chOff x="7391400" y="1447800"/>
              <a:chExt cx="228600" cy="685800"/>
            </a:xfrm>
          </p:grpSpPr>
          <p:sp>
            <p:nvSpPr>
              <p:cNvPr id="83" name="Freeform 82"/>
              <p:cNvSpPr/>
              <p:nvPr/>
            </p:nvSpPr>
            <p:spPr>
              <a:xfrm>
                <a:off x="7467240"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Freeform 83"/>
              <p:cNvSpPr/>
              <p:nvPr/>
            </p:nvSpPr>
            <p:spPr>
              <a:xfrm>
                <a:off x="7544461"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Oval 84"/>
              <p:cNvSpPr/>
              <p:nvPr/>
            </p:nvSpPr>
            <p:spPr>
              <a:xfrm>
                <a:off x="7391374" y="144854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3" name="Group 85"/>
            <p:cNvGrpSpPr>
              <a:grpSpLocks/>
            </p:cNvGrpSpPr>
            <p:nvPr/>
          </p:nvGrpSpPr>
          <p:grpSpPr bwMode="auto">
            <a:xfrm>
              <a:off x="3085572" y="1464501"/>
              <a:ext cx="267861" cy="723378"/>
              <a:chOff x="7391400" y="1447800"/>
              <a:chExt cx="228600" cy="685800"/>
            </a:xfrm>
          </p:grpSpPr>
          <p:sp>
            <p:nvSpPr>
              <p:cNvPr id="87" name="Freeform 86"/>
              <p:cNvSpPr/>
              <p:nvPr/>
            </p:nvSpPr>
            <p:spPr>
              <a:xfrm>
                <a:off x="7467593"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Freeform 87"/>
              <p:cNvSpPr/>
              <p:nvPr/>
            </p:nvSpPr>
            <p:spPr>
              <a:xfrm>
                <a:off x="7543459"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Oval 88"/>
              <p:cNvSpPr/>
              <p:nvPr/>
            </p:nvSpPr>
            <p:spPr>
              <a:xfrm>
                <a:off x="7391727" y="144852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4" name="Group 89"/>
            <p:cNvGrpSpPr>
              <a:grpSpLocks/>
            </p:cNvGrpSpPr>
            <p:nvPr/>
          </p:nvGrpSpPr>
          <p:grpSpPr bwMode="auto">
            <a:xfrm flipV="1">
              <a:off x="3085572" y="2268255"/>
              <a:ext cx="267861" cy="723378"/>
              <a:chOff x="7391400" y="1447800"/>
              <a:chExt cx="228600" cy="685800"/>
            </a:xfrm>
          </p:grpSpPr>
          <p:sp>
            <p:nvSpPr>
              <p:cNvPr id="91" name="Freeform 90"/>
              <p:cNvSpPr/>
              <p:nvPr/>
            </p:nvSpPr>
            <p:spPr>
              <a:xfrm>
                <a:off x="7467593"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Freeform 91"/>
              <p:cNvSpPr/>
              <p:nvPr/>
            </p:nvSpPr>
            <p:spPr>
              <a:xfrm>
                <a:off x="7543459"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Oval 92"/>
              <p:cNvSpPr/>
              <p:nvPr/>
            </p:nvSpPr>
            <p:spPr>
              <a:xfrm>
                <a:off x="7391727" y="144854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5" name="Group 93"/>
            <p:cNvGrpSpPr>
              <a:grpSpLocks/>
            </p:cNvGrpSpPr>
            <p:nvPr/>
          </p:nvGrpSpPr>
          <p:grpSpPr bwMode="auto">
            <a:xfrm>
              <a:off x="0" y="1464501"/>
              <a:ext cx="267861" cy="723378"/>
              <a:chOff x="7391400" y="1447800"/>
              <a:chExt cx="228600" cy="685800"/>
            </a:xfrm>
          </p:grpSpPr>
          <p:sp>
            <p:nvSpPr>
              <p:cNvPr id="95" name="Freeform 94"/>
              <p:cNvSpPr/>
              <p:nvPr/>
            </p:nvSpPr>
            <p:spPr>
              <a:xfrm>
                <a:off x="7467266"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Freeform 95"/>
              <p:cNvSpPr/>
              <p:nvPr/>
            </p:nvSpPr>
            <p:spPr>
              <a:xfrm>
                <a:off x="7544487" y="160053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Oval 96"/>
              <p:cNvSpPr/>
              <p:nvPr/>
            </p:nvSpPr>
            <p:spPr>
              <a:xfrm>
                <a:off x="7391400" y="144852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6" name="Group 97"/>
            <p:cNvGrpSpPr>
              <a:grpSpLocks/>
            </p:cNvGrpSpPr>
            <p:nvPr/>
          </p:nvGrpSpPr>
          <p:grpSpPr bwMode="auto">
            <a:xfrm flipV="1">
              <a:off x="0" y="2268255"/>
              <a:ext cx="267861" cy="723378"/>
              <a:chOff x="7391400" y="1447800"/>
              <a:chExt cx="228600" cy="685800"/>
            </a:xfrm>
          </p:grpSpPr>
          <p:sp>
            <p:nvSpPr>
              <p:cNvPr id="99" name="Freeform 98"/>
              <p:cNvSpPr/>
              <p:nvPr/>
            </p:nvSpPr>
            <p:spPr>
              <a:xfrm>
                <a:off x="7467266"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Freeform 99"/>
              <p:cNvSpPr/>
              <p:nvPr/>
            </p:nvSpPr>
            <p:spPr>
              <a:xfrm>
                <a:off x="7544487" y="160055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Oval 100"/>
              <p:cNvSpPr/>
              <p:nvPr/>
            </p:nvSpPr>
            <p:spPr>
              <a:xfrm>
                <a:off x="7391400" y="144854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7" name="Group 101"/>
            <p:cNvGrpSpPr>
              <a:grpSpLocks/>
            </p:cNvGrpSpPr>
            <p:nvPr/>
          </p:nvGrpSpPr>
          <p:grpSpPr bwMode="auto">
            <a:xfrm>
              <a:off x="267861" y="1464501"/>
              <a:ext cx="267861" cy="723378"/>
              <a:chOff x="7391400" y="1447800"/>
              <a:chExt cx="228600" cy="685800"/>
            </a:xfrm>
          </p:grpSpPr>
          <p:sp>
            <p:nvSpPr>
              <p:cNvPr id="103" name="Freeform 102"/>
              <p:cNvSpPr/>
              <p:nvPr/>
            </p:nvSpPr>
            <p:spPr>
              <a:xfrm>
                <a:off x="7467619" y="160053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Freeform 103"/>
              <p:cNvSpPr/>
              <p:nvPr/>
            </p:nvSpPr>
            <p:spPr>
              <a:xfrm>
                <a:off x="7543485" y="160053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Oval 104"/>
              <p:cNvSpPr/>
              <p:nvPr/>
            </p:nvSpPr>
            <p:spPr>
              <a:xfrm>
                <a:off x="7391753" y="144852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8" name="Group 105"/>
            <p:cNvGrpSpPr>
              <a:grpSpLocks/>
            </p:cNvGrpSpPr>
            <p:nvPr/>
          </p:nvGrpSpPr>
          <p:grpSpPr bwMode="auto">
            <a:xfrm flipV="1">
              <a:off x="267861" y="2268255"/>
              <a:ext cx="267861" cy="723378"/>
              <a:chOff x="7391400" y="1447800"/>
              <a:chExt cx="228600" cy="685800"/>
            </a:xfrm>
          </p:grpSpPr>
          <p:sp>
            <p:nvSpPr>
              <p:cNvPr id="107" name="Freeform 106"/>
              <p:cNvSpPr/>
              <p:nvPr/>
            </p:nvSpPr>
            <p:spPr>
              <a:xfrm>
                <a:off x="7467619" y="160055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Freeform 107"/>
              <p:cNvSpPr/>
              <p:nvPr/>
            </p:nvSpPr>
            <p:spPr>
              <a:xfrm>
                <a:off x="7543485" y="160055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Oval 108"/>
              <p:cNvSpPr/>
              <p:nvPr/>
            </p:nvSpPr>
            <p:spPr>
              <a:xfrm>
                <a:off x="7391753" y="144854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19" name="Group 109"/>
            <p:cNvGrpSpPr>
              <a:grpSpLocks/>
            </p:cNvGrpSpPr>
            <p:nvPr/>
          </p:nvGrpSpPr>
          <p:grpSpPr bwMode="auto">
            <a:xfrm>
              <a:off x="535722" y="1464501"/>
              <a:ext cx="267861" cy="723378"/>
              <a:chOff x="7391400" y="1447800"/>
              <a:chExt cx="228600" cy="685800"/>
            </a:xfrm>
          </p:grpSpPr>
          <p:sp>
            <p:nvSpPr>
              <p:cNvPr id="111" name="Freeform 110"/>
              <p:cNvSpPr/>
              <p:nvPr/>
            </p:nvSpPr>
            <p:spPr>
              <a:xfrm>
                <a:off x="7466618"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Freeform 111"/>
              <p:cNvSpPr/>
              <p:nvPr/>
            </p:nvSpPr>
            <p:spPr>
              <a:xfrm>
                <a:off x="7543839"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Oval 112"/>
              <p:cNvSpPr/>
              <p:nvPr/>
            </p:nvSpPr>
            <p:spPr>
              <a:xfrm>
                <a:off x="7390752" y="144852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20" name="Group 113"/>
            <p:cNvGrpSpPr>
              <a:grpSpLocks/>
            </p:cNvGrpSpPr>
            <p:nvPr/>
          </p:nvGrpSpPr>
          <p:grpSpPr bwMode="auto">
            <a:xfrm flipV="1">
              <a:off x="535722" y="2268255"/>
              <a:ext cx="267861" cy="723378"/>
              <a:chOff x="7391400" y="1447800"/>
              <a:chExt cx="228600" cy="685800"/>
            </a:xfrm>
          </p:grpSpPr>
          <p:sp>
            <p:nvSpPr>
              <p:cNvPr id="115" name="Freeform 114"/>
              <p:cNvSpPr/>
              <p:nvPr/>
            </p:nvSpPr>
            <p:spPr>
              <a:xfrm>
                <a:off x="7466618"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Freeform 115"/>
              <p:cNvSpPr/>
              <p:nvPr/>
            </p:nvSpPr>
            <p:spPr>
              <a:xfrm>
                <a:off x="7543839"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 name="Oval 116"/>
              <p:cNvSpPr/>
              <p:nvPr/>
            </p:nvSpPr>
            <p:spPr>
              <a:xfrm>
                <a:off x="7390752" y="144854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21" name="Group 117"/>
            <p:cNvGrpSpPr>
              <a:grpSpLocks/>
            </p:cNvGrpSpPr>
            <p:nvPr/>
          </p:nvGrpSpPr>
          <p:grpSpPr bwMode="auto">
            <a:xfrm>
              <a:off x="803583" y="1464501"/>
              <a:ext cx="267861" cy="723378"/>
              <a:chOff x="7391400" y="1447800"/>
              <a:chExt cx="228600" cy="685800"/>
            </a:xfrm>
          </p:grpSpPr>
          <p:sp>
            <p:nvSpPr>
              <p:cNvPr id="119" name="Freeform 118"/>
              <p:cNvSpPr/>
              <p:nvPr/>
            </p:nvSpPr>
            <p:spPr>
              <a:xfrm>
                <a:off x="7466971"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 name="Freeform 119"/>
              <p:cNvSpPr/>
              <p:nvPr/>
            </p:nvSpPr>
            <p:spPr>
              <a:xfrm>
                <a:off x="7544192" y="160053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Oval 120"/>
              <p:cNvSpPr/>
              <p:nvPr/>
            </p:nvSpPr>
            <p:spPr>
              <a:xfrm>
                <a:off x="7391105" y="144852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22" name="Group 121"/>
            <p:cNvGrpSpPr>
              <a:grpSpLocks/>
            </p:cNvGrpSpPr>
            <p:nvPr/>
          </p:nvGrpSpPr>
          <p:grpSpPr bwMode="auto">
            <a:xfrm flipV="1">
              <a:off x="803583" y="2268255"/>
              <a:ext cx="267861" cy="723378"/>
              <a:chOff x="7391400" y="1447800"/>
              <a:chExt cx="228600" cy="685800"/>
            </a:xfrm>
          </p:grpSpPr>
          <p:sp>
            <p:nvSpPr>
              <p:cNvPr id="123" name="Freeform 122"/>
              <p:cNvSpPr/>
              <p:nvPr/>
            </p:nvSpPr>
            <p:spPr>
              <a:xfrm>
                <a:off x="7466971"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Freeform 123"/>
              <p:cNvSpPr/>
              <p:nvPr/>
            </p:nvSpPr>
            <p:spPr>
              <a:xfrm>
                <a:off x="7544192" y="160055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Oval 124"/>
              <p:cNvSpPr/>
              <p:nvPr/>
            </p:nvSpPr>
            <p:spPr>
              <a:xfrm>
                <a:off x="7391105" y="144854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23" name="Group 149"/>
            <p:cNvGrpSpPr>
              <a:grpSpLocks/>
            </p:cNvGrpSpPr>
            <p:nvPr/>
          </p:nvGrpSpPr>
          <p:grpSpPr bwMode="auto">
            <a:xfrm>
              <a:off x="6448639" y="3841728"/>
              <a:ext cx="1095161" cy="596661"/>
              <a:chOff x="3733800" y="3396734"/>
              <a:chExt cx="934641" cy="565666"/>
            </a:xfrm>
          </p:grpSpPr>
          <p:sp>
            <p:nvSpPr>
              <p:cNvPr id="129" name="Oval 128"/>
              <p:cNvSpPr/>
              <p:nvPr/>
            </p:nvSpPr>
            <p:spPr>
              <a:xfrm>
                <a:off x="3733360" y="3396755"/>
                <a:ext cx="934780" cy="565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3966" name="Rectangle 129"/>
              <p:cNvSpPr>
                <a:spLocks noChangeArrowheads="1"/>
              </p:cNvSpPr>
              <p:nvPr/>
            </p:nvSpPr>
            <p:spPr bwMode="auto">
              <a:xfrm>
                <a:off x="3802979" y="3486090"/>
                <a:ext cx="8275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TRAFs</a:t>
                </a:r>
              </a:p>
            </p:txBody>
          </p:sp>
        </p:grpSp>
        <p:grpSp>
          <p:nvGrpSpPr>
            <p:cNvPr id="33824" name="Group 148"/>
            <p:cNvGrpSpPr>
              <a:grpSpLocks/>
            </p:cNvGrpSpPr>
            <p:nvPr/>
          </p:nvGrpSpPr>
          <p:grpSpPr bwMode="auto">
            <a:xfrm>
              <a:off x="6435492" y="5529610"/>
              <a:ext cx="1108308" cy="596661"/>
              <a:chOff x="3722580" y="4996934"/>
              <a:chExt cx="945861" cy="565666"/>
            </a:xfrm>
          </p:grpSpPr>
          <p:sp>
            <p:nvSpPr>
              <p:cNvPr id="131" name="Oval 130"/>
              <p:cNvSpPr/>
              <p:nvPr/>
            </p:nvSpPr>
            <p:spPr>
              <a:xfrm>
                <a:off x="3733359" y="4996605"/>
                <a:ext cx="934780" cy="565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3964" name="Rectangle 131"/>
              <p:cNvSpPr>
                <a:spLocks noChangeArrowheads="1"/>
              </p:cNvSpPr>
              <p:nvPr/>
            </p:nvSpPr>
            <p:spPr bwMode="auto">
              <a:xfrm>
                <a:off x="3722580" y="5073134"/>
                <a:ext cx="9348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TRADD</a:t>
                </a:r>
              </a:p>
            </p:txBody>
          </p:sp>
        </p:grpSp>
        <p:grpSp>
          <p:nvGrpSpPr>
            <p:cNvPr id="33825" name="Group 127"/>
            <p:cNvGrpSpPr>
              <a:grpSpLocks/>
            </p:cNvGrpSpPr>
            <p:nvPr/>
          </p:nvGrpSpPr>
          <p:grpSpPr bwMode="auto">
            <a:xfrm>
              <a:off x="3435710" y="5660721"/>
              <a:ext cx="870702" cy="596661"/>
              <a:chOff x="2477560" y="4419600"/>
              <a:chExt cx="743081" cy="565666"/>
            </a:xfrm>
          </p:grpSpPr>
          <p:sp>
            <p:nvSpPr>
              <p:cNvPr id="140" name="Oval 139"/>
              <p:cNvSpPr/>
              <p:nvPr/>
            </p:nvSpPr>
            <p:spPr>
              <a:xfrm>
                <a:off x="2477115" y="4419888"/>
                <a:ext cx="743759" cy="5658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3962" name="Rectangle 140"/>
              <p:cNvSpPr>
                <a:spLocks noChangeArrowheads="1"/>
              </p:cNvSpPr>
              <p:nvPr/>
            </p:nvSpPr>
            <p:spPr bwMode="auto">
              <a:xfrm>
                <a:off x="2579635" y="4476690"/>
                <a:ext cx="5389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I</a:t>
                </a:r>
                <a:r>
                  <a:rPr lang="en-US" altLang="en-US" sz="2000" b="1">
                    <a:solidFill>
                      <a:schemeClr val="bg1"/>
                    </a:solidFill>
                    <a:latin typeface="Symbol" panose="05050102010706020507" pitchFamily="18" charset="2"/>
                  </a:rPr>
                  <a:t>k</a:t>
                </a:r>
                <a:r>
                  <a:rPr lang="en-US" altLang="en-US" sz="2000" b="1">
                    <a:solidFill>
                      <a:schemeClr val="bg1"/>
                    </a:solidFill>
                  </a:rPr>
                  <a:t>B</a:t>
                </a:r>
              </a:p>
            </p:txBody>
          </p:sp>
        </p:grpSp>
        <p:grpSp>
          <p:nvGrpSpPr>
            <p:cNvPr id="33826" name="Group 134"/>
            <p:cNvGrpSpPr>
              <a:grpSpLocks/>
            </p:cNvGrpSpPr>
            <p:nvPr/>
          </p:nvGrpSpPr>
          <p:grpSpPr bwMode="auto">
            <a:xfrm>
              <a:off x="3048000" y="6108939"/>
              <a:ext cx="877547" cy="596661"/>
              <a:chOff x="2756277" y="4876800"/>
              <a:chExt cx="748923" cy="565666"/>
            </a:xfrm>
          </p:grpSpPr>
          <p:sp>
            <p:nvSpPr>
              <p:cNvPr id="142" name="Oval 141"/>
              <p:cNvSpPr/>
              <p:nvPr/>
            </p:nvSpPr>
            <p:spPr>
              <a:xfrm>
                <a:off x="2758864" y="4876573"/>
                <a:ext cx="743760" cy="56589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3960" name="Rectangle 142"/>
              <p:cNvSpPr>
                <a:spLocks noChangeArrowheads="1"/>
              </p:cNvSpPr>
              <p:nvPr/>
            </p:nvSpPr>
            <p:spPr bwMode="auto">
              <a:xfrm>
                <a:off x="2756277" y="4953000"/>
                <a:ext cx="7489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t>NF</a:t>
                </a:r>
                <a:r>
                  <a:rPr lang="en-US" altLang="en-US" sz="2000" b="1">
                    <a:latin typeface="Symbol" panose="05050102010706020507" pitchFamily="18" charset="2"/>
                  </a:rPr>
                  <a:t>k</a:t>
                </a:r>
                <a:r>
                  <a:rPr lang="en-US" altLang="en-US" sz="2000" b="1"/>
                  <a:t>B</a:t>
                </a:r>
              </a:p>
            </p:txBody>
          </p:sp>
        </p:grpSp>
        <p:grpSp>
          <p:nvGrpSpPr>
            <p:cNvPr id="33827" name="Group 150"/>
            <p:cNvGrpSpPr>
              <a:grpSpLocks/>
            </p:cNvGrpSpPr>
            <p:nvPr/>
          </p:nvGrpSpPr>
          <p:grpSpPr bwMode="auto">
            <a:xfrm>
              <a:off x="3548898" y="4495800"/>
              <a:ext cx="870702" cy="596661"/>
              <a:chOff x="1511746" y="3743559"/>
              <a:chExt cx="743081" cy="565666"/>
            </a:xfrm>
          </p:grpSpPr>
          <p:sp>
            <p:nvSpPr>
              <p:cNvPr id="146" name="Oval 145"/>
              <p:cNvSpPr/>
              <p:nvPr/>
            </p:nvSpPr>
            <p:spPr>
              <a:xfrm>
                <a:off x="1512246" y="3743559"/>
                <a:ext cx="742404" cy="565893"/>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3958" name="Rectangle 146"/>
              <p:cNvSpPr>
                <a:spLocks noChangeArrowheads="1"/>
              </p:cNvSpPr>
              <p:nvPr/>
            </p:nvSpPr>
            <p:spPr bwMode="auto">
              <a:xfrm>
                <a:off x="1540884" y="3826337"/>
                <a:ext cx="6848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AP-1</a:t>
                </a:r>
              </a:p>
            </p:txBody>
          </p:sp>
        </p:grpSp>
        <p:cxnSp>
          <p:nvCxnSpPr>
            <p:cNvPr id="158" name="Straight Arrow Connector 157"/>
            <p:cNvCxnSpPr/>
            <p:nvPr/>
          </p:nvCxnSpPr>
          <p:spPr>
            <a:xfrm flipH="1">
              <a:off x="5700446" y="4146550"/>
              <a:ext cx="706404" cy="106363"/>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flipH="1">
              <a:off x="4362245" y="4357688"/>
              <a:ext cx="814350" cy="322262"/>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a:off x="4311448" y="4252913"/>
              <a:ext cx="2404950" cy="1468437"/>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flipH="1" flipV="1">
              <a:off x="4495589" y="6257925"/>
              <a:ext cx="1919198" cy="46038"/>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grpSp>
          <p:nvGrpSpPr>
            <p:cNvPr id="33832" name="Group 180"/>
            <p:cNvGrpSpPr>
              <a:grpSpLocks/>
            </p:cNvGrpSpPr>
            <p:nvPr/>
          </p:nvGrpSpPr>
          <p:grpSpPr bwMode="auto">
            <a:xfrm>
              <a:off x="6147503" y="6011862"/>
              <a:ext cx="1095161" cy="596661"/>
              <a:chOff x="3505200" y="5454134"/>
              <a:chExt cx="934641" cy="565666"/>
            </a:xfrm>
          </p:grpSpPr>
          <p:sp>
            <p:nvSpPr>
              <p:cNvPr id="182" name="Oval 181"/>
              <p:cNvSpPr/>
              <p:nvPr/>
            </p:nvSpPr>
            <p:spPr>
              <a:xfrm>
                <a:off x="3505709" y="5454135"/>
                <a:ext cx="934780" cy="565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3956" name="Rectangle 182"/>
              <p:cNvSpPr>
                <a:spLocks noChangeArrowheads="1"/>
              </p:cNvSpPr>
              <p:nvPr/>
            </p:nvSpPr>
            <p:spPr bwMode="auto">
              <a:xfrm>
                <a:off x="3561672" y="5530334"/>
                <a:ext cx="8579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TRAF2</a:t>
                </a:r>
              </a:p>
            </p:txBody>
          </p:sp>
        </p:grpSp>
        <p:grpSp>
          <p:nvGrpSpPr>
            <p:cNvPr id="33833" name="Group 185"/>
            <p:cNvGrpSpPr>
              <a:grpSpLocks/>
            </p:cNvGrpSpPr>
            <p:nvPr/>
          </p:nvGrpSpPr>
          <p:grpSpPr bwMode="auto">
            <a:xfrm>
              <a:off x="4830367" y="4082854"/>
              <a:ext cx="870702" cy="596661"/>
              <a:chOff x="6781800" y="3396734"/>
              <a:chExt cx="743081" cy="565666"/>
            </a:xfrm>
          </p:grpSpPr>
          <p:sp>
            <p:nvSpPr>
              <p:cNvPr id="187" name="Oval 186"/>
              <p:cNvSpPr/>
              <p:nvPr/>
            </p:nvSpPr>
            <p:spPr>
              <a:xfrm>
                <a:off x="6781945" y="3396920"/>
                <a:ext cx="742404" cy="565893"/>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3954" name="Rectangle 187"/>
              <p:cNvSpPr>
                <a:spLocks noChangeArrowheads="1"/>
              </p:cNvSpPr>
              <p:nvPr/>
            </p:nvSpPr>
            <p:spPr bwMode="auto">
              <a:xfrm>
                <a:off x="6822961" y="3480460"/>
                <a:ext cx="6607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PI3K</a:t>
                </a:r>
              </a:p>
            </p:txBody>
          </p:sp>
        </p:grpSp>
        <p:grpSp>
          <p:nvGrpSpPr>
            <p:cNvPr id="33834" name="Group 202"/>
            <p:cNvGrpSpPr>
              <a:grpSpLocks/>
            </p:cNvGrpSpPr>
            <p:nvPr/>
          </p:nvGrpSpPr>
          <p:grpSpPr bwMode="auto">
            <a:xfrm>
              <a:off x="2274602" y="1464501"/>
              <a:ext cx="267861" cy="723378"/>
              <a:chOff x="7391400" y="1447800"/>
              <a:chExt cx="228600" cy="685800"/>
            </a:xfrm>
          </p:grpSpPr>
          <p:sp>
            <p:nvSpPr>
              <p:cNvPr id="204" name="Freeform 203"/>
              <p:cNvSpPr/>
              <p:nvPr/>
            </p:nvSpPr>
            <p:spPr>
              <a:xfrm>
                <a:off x="7467419"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 name="Freeform 204"/>
              <p:cNvSpPr/>
              <p:nvPr/>
            </p:nvSpPr>
            <p:spPr>
              <a:xfrm>
                <a:off x="7544639"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 name="Oval 205"/>
              <p:cNvSpPr/>
              <p:nvPr/>
            </p:nvSpPr>
            <p:spPr>
              <a:xfrm>
                <a:off x="7391553" y="144852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35" name="Group 206"/>
            <p:cNvGrpSpPr>
              <a:grpSpLocks/>
            </p:cNvGrpSpPr>
            <p:nvPr/>
          </p:nvGrpSpPr>
          <p:grpSpPr bwMode="auto">
            <a:xfrm flipV="1">
              <a:off x="2274602" y="2268255"/>
              <a:ext cx="267861" cy="723378"/>
              <a:chOff x="7391400" y="1447800"/>
              <a:chExt cx="228600" cy="685800"/>
            </a:xfrm>
          </p:grpSpPr>
          <p:sp>
            <p:nvSpPr>
              <p:cNvPr id="208" name="Freeform 207"/>
              <p:cNvSpPr/>
              <p:nvPr/>
            </p:nvSpPr>
            <p:spPr>
              <a:xfrm>
                <a:off x="7467419"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9" name="Freeform 208"/>
              <p:cNvSpPr/>
              <p:nvPr/>
            </p:nvSpPr>
            <p:spPr>
              <a:xfrm>
                <a:off x="7544639"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0" name="Oval 209"/>
              <p:cNvSpPr/>
              <p:nvPr/>
            </p:nvSpPr>
            <p:spPr>
              <a:xfrm>
                <a:off x="7391553" y="144854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36" name="Group 210"/>
            <p:cNvGrpSpPr>
              <a:grpSpLocks/>
            </p:cNvGrpSpPr>
            <p:nvPr/>
          </p:nvGrpSpPr>
          <p:grpSpPr bwMode="auto">
            <a:xfrm>
              <a:off x="1856663" y="1464501"/>
              <a:ext cx="267861" cy="723378"/>
              <a:chOff x="7391400" y="1447800"/>
              <a:chExt cx="228600" cy="685800"/>
            </a:xfrm>
          </p:grpSpPr>
          <p:sp>
            <p:nvSpPr>
              <p:cNvPr id="212" name="Freeform 211"/>
              <p:cNvSpPr/>
              <p:nvPr/>
            </p:nvSpPr>
            <p:spPr>
              <a:xfrm>
                <a:off x="7467799"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3" name="Freeform 212"/>
              <p:cNvSpPr/>
              <p:nvPr/>
            </p:nvSpPr>
            <p:spPr>
              <a:xfrm>
                <a:off x="7543665"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 name="Oval 213"/>
              <p:cNvSpPr/>
              <p:nvPr/>
            </p:nvSpPr>
            <p:spPr>
              <a:xfrm>
                <a:off x="7391933" y="144852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37" name="Group 214"/>
            <p:cNvGrpSpPr>
              <a:grpSpLocks/>
            </p:cNvGrpSpPr>
            <p:nvPr/>
          </p:nvGrpSpPr>
          <p:grpSpPr bwMode="auto">
            <a:xfrm flipV="1">
              <a:off x="1856663" y="2268255"/>
              <a:ext cx="267861" cy="723378"/>
              <a:chOff x="7391400" y="1447800"/>
              <a:chExt cx="228600" cy="685800"/>
            </a:xfrm>
          </p:grpSpPr>
          <p:sp>
            <p:nvSpPr>
              <p:cNvPr id="216" name="Freeform 215"/>
              <p:cNvSpPr/>
              <p:nvPr/>
            </p:nvSpPr>
            <p:spPr>
              <a:xfrm>
                <a:off x="7467799"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7" name="Freeform 216"/>
              <p:cNvSpPr/>
              <p:nvPr/>
            </p:nvSpPr>
            <p:spPr>
              <a:xfrm>
                <a:off x="7543665"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8" name="Oval 217"/>
              <p:cNvSpPr/>
              <p:nvPr/>
            </p:nvSpPr>
            <p:spPr>
              <a:xfrm>
                <a:off x="7391933" y="144854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19" name="Can 218"/>
            <p:cNvSpPr/>
            <p:nvPr/>
          </p:nvSpPr>
          <p:spPr>
            <a:xfrm>
              <a:off x="2127150" y="1371600"/>
              <a:ext cx="152393" cy="1847850"/>
            </a:xfrm>
            <a:prstGeom prst="can">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0" name="Oval 219"/>
            <p:cNvSpPr/>
            <p:nvPr/>
          </p:nvSpPr>
          <p:spPr>
            <a:xfrm>
              <a:off x="2017618" y="2971800"/>
              <a:ext cx="373045" cy="7620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3840" name="Group 220"/>
            <p:cNvGrpSpPr>
              <a:grpSpLocks/>
            </p:cNvGrpSpPr>
            <p:nvPr/>
          </p:nvGrpSpPr>
          <p:grpSpPr bwMode="auto">
            <a:xfrm>
              <a:off x="1094663" y="1464500"/>
              <a:ext cx="267861" cy="723378"/>
              <a:chOff x="7391400" y="1447800"/>
              <a:chExt cx="228600" cy="685800"/>
            </a:xfrm>
          </p:grpSpPr>
          <p:sp>
            <p:nvSpPr>
              <p:cNvPr id="222" name="Freeform 221"/>
              <p:cNvSpPr/>
              <p:nvPr/>
            </p:nvSpPr>
            <p:spPr>
              <a:xfrm>
                <a:off x="7467830" y="1600531"/>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3" name="Freeform 222"/>
              <p:cNvSpPr/>
              <p:nvPr/>
            </p:nvSpPr>
            <p:spPr>
              <a:xfrm>
                <a:off x="7543696" y="1600531"/>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4" name="Oval 223"/>
              <p:cNvSpPr/>
              <p:nvPr/>
            </p:nvSpPr>
            <p:spPr>
              <a:xfrm>
                <a:off x="7391964" y="1448523"/>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41" name="Group 224"/>
            <p:cNvGrpSpPr>
              <a:grpSpLocks/>
            </p:cNvGrpSpPr>
            <p:nvPr/>
          </p:nvGrpSpPr>
          <p:grpSpPr bwMode="auto">
            <a:xfrm flipV="1">
              <a:off x="1094663" y="2268254"/>
              <a:ext cx="267861" cy="723378"/>
              <a:chOff x="7391400" y="1447800"/>
              <a:chExt cx="228600" cy="685800"/>
            </a:xfrm>
          </p:grpSpPr>
          <p:sp>
            <p:nvSpPr>
              <p:cNvPr id="226" name="Freeform 225"/>
              <p:cNvSpPr/>
              <p:nvPr/>
            </p:nvSpPr>
            <p:spPr>
              <a:xfrm>
                <a:off x="7467830" y="1600549"/>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7" name="Freeform 226"/>
              <p:cNvSpPr/>
              <p:nvPr/>
            </p:nvSpPr>
            <p:spPr>
              <a:xfrm>
                <a:off x="7543696" y="1600549"/>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8" name="Oval 227"/>
              <p:cNvSpPr/>
              <p:nvPr/>
            </p:nvSpPr>
            <p:spPr>
              <a:xfrm>
                <a:off x="7391964" y="1448541"/>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29" name="Can 228"/>
            <p:cNvSpPr/>
            <p:nvPr/>
          </p:nvSpPr>
          <p:spPr>
            <a:xfrm>
              <a:off x="1365186" y="1371600"/>
              <a:ext cx="152393" cy="1847850"/>
            </a:xfrm>
            <a:prstGeom prst="can">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0" name="Oval 229"/>
            <p:cNvSpPr/>
            <p:nvPr/>
          </p:nvSpPr>
          <p:spPr>
            <a:xfrm>
              <a:off x="1255654" y="2971800"/>
              <a:ext cx="373045" cy="7620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2" name="Oval 231"/>
            <p:cNvSpPr/>
            <p:nvPr/>
          </p:nvSpPr>
          <p:spPr>
            <a:xfrm>
              <a:off x="1990632" y="990600"/>
              <a:ext cx="428605" cy="4572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7" name="Oval 236"/>
            <p:cNvSpPr/>
            <p:nvPr/>
          </p:nvSpPr>
          <p:spPr>
            <a:xfrm>
              <a:off x="1198507" y="990600"/>
              <a:ext cx="430192" cy="4572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8" name="Oval 237"/>
            <p:cNvSpPr/>
            <p:nvPr/>
          </p:nvSpPr>
          <p:spPr>
            <a:xfrm>
              <a:off x="1095324" y="609600"/>
              <a:ext cx="428605" cy="4572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9" name="Oval 238"/>
            <p:cNvSpPr/>
            <p:nvPr/>
          </p:nvSpPr>
          <p:spPr>
            <a:xfrm>
              <a:off x="1019127" y="228600"/>
              <a:ext cx="428605" cy="4572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0" name="Oval 239"/>
            <p:cNvSpPr/>
            <p:nvPr/>
          </p:nvSpPr>
          <p:spPr>
            <a:xfrm>
              <a:off x="2085877" y="609600"/>
              <a:ext cx="428605" cy="4572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1" name="Oval 240"/>
            <p:cNvSpPr/>
            <p:nvPr/>
          </p:nvSpPr>
          <p:spPr>
            <a:xfrm>
              <a:off x="2238270" y="228600"/>
              <a:ext cx="428605" cy="4572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3850" name="Group 241"/>
            <p:cNvGrpSpPr>
              <a:grpSpLocks/>
            </p:cNvGrpSpPr>
            <p:nvPr/>
          </p:nvGrpSpPr>
          <p:grpSpPr bwMode="auto">
            <a:xfrm>
              <a:off x="1294902" y="3761353"/>
              <a:ext cx="1095161" cy="596661"/>
              <a:chOff x="3505200" y="5454134"/>
              <a:chExt cx="934641" cy="565666"/>
            </a:xfrm>
          </p:grpSpPr>
          <p:sp>
            <p:nvSpPr>
              <p:cNvPr id="243" name="Oval 242"/>
              <p:cNvSpPr/>
              <p:nvPr/>
            </p:nvSpPr>
            <p:spPr>
              <a:xfrm>
                <a:off x="3505573" y="5453598"/>
                <a:ext cx="934780" cy="565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3934" name="Rectangle 243"/>
              <p:cNvSpPr>
                <a:spLocks noChangeArrowheads="1"/>
              </p:cNvSpPr>
              <p:nvPr/>
            </p:nvSpPr>
            <p:spPr bwMode="auto">
              <a:xfrm>
                <a:off x="3561672" y="5530334"/>
                <a:ext cx="8579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TRAF2</a:t>
                </a:r>
              </a:p>
            </p:txBody>
          </p:sp>
        </p:grpSp>
        <p:cxnSp>
          <p:nvCxnSpPr>
            <p:cNvPr id="247" name="Straight Arrow Connector 246"/>
            <p:cNvCxnSpPr>
              <a:stCxn id="243" idx="4"/>
            </p:cNvCxnSpPr>
            <p:nvPr/>
          </p:nvCxnSpPr>
          <p:spPr>
            <a:xfrm>
              <a:off x="1843002" y="4357688"/>
              <a:ext cx="1396935" cy="1470025"/>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grpSp>
          <p:nvGrpSpPr>
            <p:cNvPr id="33852" name="Group 250"/>
            <p:cNvGrpSpPr>
              <a:grpSpLocks/>
            </p:cNvGrpSpPr>
            <p:nvPr/>
          </p:nvGrpSpPr>
          <p:grpSpPr bwMode="auto">
            <a:xfrm>
              <a:off x="7772400" y="1464501"/>
              <a:ext cx="267861" cy="723378"/>
              <a:chOff x="7391400" y="1447800"/>
              <a:chExt cx="228600" cy="685800"/>
            </a:xfrm>
          </p:grpSpPr>
          <p:sp>
            <p:nvSpPr>
              <p:cNvPr id="252" name="Freeform 251"/>
              <p:cNvSpPr/>
              <p:nvPr/>
            </p:nvSpPr>
            <p:spPr>
              <a:xfrm>
                <a:off x="7466955"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 name="Freeform 252"/>
              <p:cNvSpPr/>
              <p:nvPr/>
            </p:nvSpPr>
            <p:spPr>
              <a:xfrm>
                <a:off x="7544177" y="160053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Oval 253"/>
              <p:cNvSpPr/>
              <p:nvPr/>
            </p:nvSpPr>
            <p:spPr>
              <a:xfrm>
                <a:off x="7391089" y="144852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53" name="Group 254"/>
            <p:cNvGrpSpPr>
              <a:grpSpLocks/>
            </p:cNvGrpSpPr>
            <p:nvPr/>
          </p:nvGrpSpPr>
          <p:grpSpPr bwMode="auto">
            <a:xfrm flipV="1">
              <a:off x="7772400" y="2268255"/>
              <a:ext cx="267861" cy="723378"/>
              <a:chOff x="7391400" y="1447800"/>
              <a:chExt cx="228600" cy="685800"/>
            </a:xfrm>
          </p:grpSpPr>
          <p:sp>
            <p:nvSpPr>
              <p:cNvPr id="256" name="Freeform 255"/>
              <p:cNvSpPr/>
              <p:nvPr/>
            </p:nvSpPr>
            <p:spPr>
              <a:xfrm>
                <a:off x="7466955"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7" name="Freeform 256"/>
              <p:cNvSpPr/>
              <p:nvPr/>
            </p:nvSpPr>
            <p:spPr>
              <a:xfrm>
                <a:off x="7544177" y="160055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 name="Oval 257"/>
              <p:cNvSpPr/>
              <p:nvPr/>
            </p:nvSpPr>
            <p:spPr>
              <a:xfrm>
                <a:off x="7391089" y="144854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54" name="Group 258"/>
            <p:cNvGrpSpPr>
              <a:grpSpLocks/>
            </p:cNvGrpSpPr>
            <p:nvPr/>
          </p:nvGrpSpPr>
          <p:grpSpPr bwMode="auto">
            <a:xfrm>
              <a:off x="8040261" y="1464501"/>
              <a:ext cx="267861" cy="723378"/>
              <a:chOff x="7391400" y="1447800"/>
              <a:chExt cx="228600" cy="685800"/>
            </a:xfrm>
          </p:grpSpPr>
          <p:sp>
            <p:nvSpPr>
              <p:cNvPr id="260" name="Freeform 259"/>
              <p:cNvSpPr/>
              <p:nvPr/>
            </p:nvSpPr>
            <p:spPr>
              <a:xfrm>
                <a:off x="7467309"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1" name="Freeform 260"/>
              <p:cNvSpPr/>
              <p:nvPr/>
            </p:nvSpPr>
            <p:spPr>
              <a:xfrm>
                <a:off x="7544529"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 name="Oval 261"/>
              <p:cNvSpPr/>
              <p:nvPr/>
            </p:nvSpPr>
            <p:spPr>
              <a:xfrm>
                <a:off x="7391443" y="144852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55" name="Group 262"/>
            <p:cNvGrpSpPr>
              <a:grpSpLocks/>
            </p:cNvGrpSpPr>
            <p:nvPr/>
          </p:nvGrpSpPr>
          <p:grpSpPr bwMode="auto">
            <a:xfrm flipV="1">
              <a:off x="8040261" y="2268255"/>
              <a:ext cx="267861" cy="723378"/>
              <a:chOff x="7391400" y="1447800"/>
              <a:chExt cx="228600" cy="685800"/>
            </a:xfrm>
          </p:grpSpPr>
          <p:sp>
            <p:nvSpPr>
              <p:cNvPr id="264" name="Freeform 263"/>
              <p:cNvSpPr/>
              <p:nvPr/>
            </p:nvSpPr>
            <p:spPr>
              <a:xfrm>
                <a:off x="7467309"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5" name="Freeform 264"/>
              <p:cNvSpPr/>
              <p:nvPr/>
            </p:nvSpPr>
            <p:spPr>
              <a:xfrm>
                <a:off x="7544529"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 name="Oval 265"/>
              <p:cNvSpPr/>
              <p:nvPr/>
            </p:nvSpPr>
            <p:spPr>
              <a:xfrm>
                <a:off x="7391443" y="144854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56" name="Group 266"/>
            <p:cNvGrpSpPr>
              <a:grpSpLocks/>
            </p:cNvGrpSpPr>
            <p:nvPr/>
          </p:nvGrpSpPr>
          <p:grpSpPr bwMode="auto">
            <a:xfrm>
              <a:off x="8308122" y="1464501"/>
              <a:ext cx="267861" cy="723378"/>
              <a:chOff x="7391400" y="1447800"/>
              <a:chExt cx="228600" cy="685800"/>
            </a:xfrm>
          </p:grpSpPr>
          <p:sp>
            <p:nvSpPr>
              <p:cNvPr id="268" name="Freeform 267"/>
              <p:cNvSpPr/>
              <p:nvPr/>
            </p:nvSpPr>
            <p:spPr>
              <a:xfrm>
                <a:off x="7467661"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9" name="Freeform 268"/>
              <p:cNvSpPr/>
              <p:nvPr/>
            </p:nvSpPr>
            <p:spPr>
              <a:xfrm>
                <a:off x="7543527"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0" name="Oval 269"/>
              <p:cNvSpPr/>
              <p:nvPr/>
            </p:nvSpPr>
            <p:spPr>
              <a:xfrm>
                <a:off x="7391795" y="144852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57" name="Group 270"/>
            <p:cNvGrpSpPr>
              <a:grpSpLocks/>
            </p:cNvGrpSpPr>
            <p:nvPr/>
          </p:nvGrpSpPr>
          <p:grpSpPr bwMode="auto">
            <a:xfrm flipV="1">
              <a:off x="8308122" y="2268255"/>
              <a:ext cx="267861" cy="723378"/>
              <a:chOff x="7391400" y="1447800"/>
              <a:chExt cx="228600" cy="685800"/>
            </a:xfrm>
          </p:grpSpPr>
          <p:sp>
            <p:nvSpPr>
              <p:cNvPr id="272" name="Freeform 271"/>
              <p:cNvSpPr/>
              <p:nvPr/>
            </p:nvSpPr>
            <p:spPr>
              <a:xfrm>
                <a:off x="7467661"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3" name="Freeform 272"/>
              <p:cNvSpPr/>
              <p:nvPr/>
            </p:nvSpPr>
            <p:spPr>
              <a:xfrm>
                <a:off x="7543527"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4" name="Oval 273"/>
              <p:cNvSpPr/>
              <p:nvPr/>
            </p:nvSpPr>
            <p:spPr>
              <a:xfrm>
                <a:off x="7391795" y="144854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58" name="Group 274"/>
            <p:cNvGrpSpPr>
              <a:grpSpLocks/>
            </p:cNvGrpSpPr>
            <p:nvPr/>
          </p:nvGrpSpPr>
          <p:grpSpPr bwMode="auto">
            <a:xfrm>
              <a:off x="8839200" y="1464501"/>
              <a:ext cx="267861" cy="723378"/>
              <a:chOff x="7391400" y="1447800"/>
              <a:chExt cx="228600" cy="685800"/>
            </a:xfrm>
          </p:grpSpPr>
          <p:sp>
            <p:nvSpPr>
              <p:cNvPr id="276" name="Freeform 275"/>
              <p:cNvSpPr/>
              <p:nvPr/>
            </p:nvSpPr>
            <p:spPr>
              <a:xfrm>
                <a:off x="7466913"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 name="Freeform 276"/>
              <p:cNvSpPr/>
              <p:nvPr/>
            </p:nvSpPr>
            <p:spPr>
              <a:xfrm>
                <a:off x="7544134" y="160053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8" name="Oval 277"/>
              <p:cNvSpPr/>
              <p:nvPr/>
            </p:nvSpPr>
            <p:spPr>
              <a:xfrm>
                <a:off x="7391047" y="144852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59" name="Group 278"/>
            <p:cNvGrpSpPr>
              <a:grpSpLocks/>
            </p:cNvGrpSpPr>
            <p:nvPr/>
          </p:nvGrpSpPr>
          <p:grpSpPr bwMode="auto">
            <a:xfrm flipV="1">
              <a:off x="8839200" y="2268255"/>
              <a:ext cx="267861" cy="723378"/>
              <a:chOff x="7391400" y="1447800"/>
              <a:chExt cx="228600" cy="685800"/>
            </a:xfrm>
          </p:grpSpPr>
          <p:sp>
            <p:nvSpPr>
              <p:cNvPr id="280" name="Freeform 279"/>
              <p:cNvSpPr/>
              <p:nvPr/>
            </p:nvSpPr>
            <p:spPr>
              <a:xfrm>
                <a:off x="7466913"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1" name="Freeform 280"/>
              <p:cNvSpPr/>
              <p:nvPr/>
            </p:nvSpPr>
            <p:spPr>
              <a:xfrm>
                <a:off x="7544134" y="160055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2" name="Oval 281"/>
              <p:cNvSpPr/>
              <p:nvPr/>
            </p:nvSpPr>
            <p:spPr>
              <a:xfrm>
                <a:off x="7391047" y="144854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60" name="Group 285"/>
            <p:cNvGrpSpPr>
              <a:grpSpLocks/>
            </p:cNvGrpSpPr>
            <p:nvPr/>
          </p:nvGrpSpPr>
          <p:grpSpPr bwMode="auto">
            <a:xfrm>
              <a:off x="3352800" y="1464501"/>
              <a:ext cx="267861" cy="723378"/>
              <a:chOff x="7391400" y="1447800"/>
              <a:chExt cx="228600" cy="685800"/>
            </a:xfrm>
          </p:grpSpPr>
          <p:sp>
            <p:nvSpPr>
              <p:cNvPr id="287" name="Freeform 286"/>
              <p:cNvSpPr/>
              <p:nvPr/>
            </p:nvSpPr>
            <p:spPr>
              <a:xfrm>
                <a:off x="7467132"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8" name="Freeform 287"/>
              <p:cNvSpPr/>
              <p:nvPr/>
            </p:nvSpPr>
            <p:spPr>
              <a:xfrm>
                <a:off x="7544353" y="160053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9" name="Oval 288"/>
              <p:cNvSpPr/>
              <p:nvPr/>
            </p:nvSpPr>
            <p:spPr>
              <a:xfrm>
                <a:off x="7391266" y="144852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61" name="Group 289"/>
            <p:cNvGrpSpPr>
              <a:grpSpLocks/>
            </p:cNvGrpSpPr>
            <p:nvPr/>
          </p:nvGrpSpPr>
          <p:grpSpPr bwMode="auto">
            <a:xfrm flipV="1">
              <a:off x="3352800" y="2268255"/>
              <a:ext cx="267861" cy="723378"/>
              <a:chOff x="7391400" y="1447800"/>
              <a:chExt cx="228600" cy="685800"/>
            </a:xfrm>
          </p:grpSpPr>
          <p:sp>
            <p:nvSpPr>
              <p:cNvPr id="291" name="Freeform 290"/>
              <p:cNvSpPr/>
              <p:nvPr/>
            </p:nvSpPr>
            <p:spPr>
              <a:xfrm>
                <a:off x="7467132"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2" name="Freeform 291"/>
              <p:cNvSpPr/>
              <p:nvPr/>
            </p:nvSpPr>
            <p:spPr>
              <a:xfrm>
                <a:off x="7544353" y="160055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3" name="Oval 292"/>
              <p:cNvSpPr/>
              <p:nvPr/>
            </p:nvSpPr>
            <p:spPr>
              <a:xfrm>
                <a:off x="7391266" y="144854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62" name="Group 293"/>
            <p:cNvGrpSpPr>
              <a:grpSpLocks/>
            </p:cNvGrpSpPr>
            <p:nvPr/>
          </p:nvGrpSpPr>
          <p:grpSpPr bwMode="auto">
            <a:xfrm>
              <a:off x="3620661" y="1464501"/>
              <a:ext cx="267861" cy="723378"/>
              <a:chOff x="7391400" y="1447800"/>
              <a:chExt cx="228600" cy="685800"/>
            </a:xfrm>
          </p:grpSpPr>
          <p:sp>
            <p:nvSpPr>
              <p:cNvPr id="295" name="Freeform 294"/>
              <p:cNvSpPr/>
              <p:nvPr/>
            </p:nvSpPr>
            <p:spPr>
              <a:xfrm>
                <a:off x="7467485"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 name="Freeform 295"/>
              <p:cNvSpPr/>
              <p:nvPr/>
            </p:nvSpPr>
            <p:spPr>
              <a:xfrm>
                <a:off x="7544706"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 name="Oval 296"/>
              <p:cNvSpPr/>
              <p:nvPr/>
            </p:nvSpPr>
            <p:spPr>
              <a:xfrm>
                <a:off x="7391619" y="144852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63" name="Group 297"/>
            <p:cNvGrpSpPr>
              <a:grpSpLocks/>
            </p:cNvGrpSpPr>
            <p:nvPr/>
          </p:nvGrpSpPr>
          <p:grpSpPr bwMode="auto">
            <a:xfrm flipV="1">
              <a:off x="3620661" y="2268255"/>
              <a:ext cx="267861" cy="723378"/>
              <a:chOff x="7391400" y="1447800"/>
              <a:chExt cx="228600" cy="685800"/>
            </a:xfrm>
          </p:grpSpPr>
          <p:sp>
            <p:nvSpPr>
              <p:cNvPr id="299" name="Freeform 298"/>
              <p:cNvSpPr/>
              <p:nvPr/>
            </p:nvSpPr>
            <p:spPr>
              <a:xfrm>
                <a:off x="7467485"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0" name="Freeform 299"/>
              <p:cNvSpPr/>
              <p:nvPr/>
            </p:nvSpPr>
            <p:spPr>
              <a:xfrm>
                <a:off x="7544706"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 name="Oval 300"/>
              <p:cNvSpPr/>
              <p:nvPr/>
            </p:nvSpPr>
            <p:spPr>
              <a:xfrm>
                <a:off x="7391619" y="1448542"/>
                <a:ext cx="228952"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64" name="Group 301"/>
            <p:cNvGrpSpPr>
              <a:grpSpLocks/>
            </p:cNvGrpSpPr>
            <p:nvPr/>
          </p:nvGrpSpPr>
          <p:grpSpPr bwMode="auto">
            <a:xfrm>
              <a:off x="3888522" y="1464501"/>
              <a:ext cx="267861" cy="723378"/>
              <a:chOff x="7391400" y="1447800"/>
              <a:chExt cx="228600" cy="685800"/>
            </a:xfrm>
          </p:grpSpPr>
          <p:sp>
            <p:nvSpPr>
              <p:cNvPr id="303" name="Freeform 302"/>
              <p:cNvSpPr/>
              <p:nvPr/>
            </p:nvSpPr>
            <p:spPr>
              <a:xfrm>
                <a:off x="7467839"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4" name="Freeform 303"/>
              <p:cNvSpPr/>
              <p:nvPr/>
            </p:nvSpPr>
            <p:spPr>
              <a:xfrm>
                <a:off x="7543705" y="160053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5" name="Oval 304"/>
              <p:cNvSpPr/>
              <p:nvPr/>
            </p:nvSpPr>
            <p:spPr>
              <a:xfrm>
                <a:off x="7391973" y="144852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65" name="Group 305"/>
            <p:cNvGrpSpPr>
              <a:grpSpLocks/>
            </p:cNvGrpSpPr>
            <p:nvPr/>
          </p:nvGrpSpPr>
          <p:grpSpPr bwMode="auto">
            <a:xfrm flipV="1">
              <a:off x="3888522" y="2268255"/>
              <a:ext cx="267861" cy="723378"/>
              <a:chOff x="7391400" y="1447800"/>
              <a:chExt cx="228600" cy="685800"/>
            </a:xfrm>
          </p:grpSpPr>
          <p:sp>
            <p:nvSpPr>
              <p:cNvPr id="307" name="Freeform 306"/>
              <p:cNvSpPr/>
              <p:nvPr/>
            </p:nvSpPr>
            <p:spPr>
              <a:xfrm>
                <a:off x="7467839"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 name="Freeform 307"/>
              <p:cNvSpPr/>
              <p:nvPr/>
            </p:nvSpPr>
            <p:spPr>
              <a:xfrm>
                <a:off x="7543705" y="1600550"/>
                <a:ext cx="55545"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 name="Oval 308"/>
              <p:cNvSpPr/>
              <p:nvPr/>
            </p:nvSpPr>
            <p:spPr>
              <a:xfrm>
                <a:off x="7391973" y="1448542"/>
                <a:ext cx="227598"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66" name="Group 309"/>
            <p:cNvGrpSpPr>
              <a:grpSpLocks/>
            </p:cNvGrpSpPr>
            <p:nvPr/>
          </p:nvGrpSpPr>
          <p:grpSpPr bwMode="auto">
            <a:xfrm>
              <a:off x="4156383" y="1464501"/>
              <a:ext cx="267861" cy="723378"/>
              <a:chOff x="7391400" y="1447800"/>
              <a:chExt cx="228600" cy="685800"/>
            </a:xfrm>
          </p:grpSpPr>
          <p:sp>
            <p:nvSpPr>
              <p:cNvPr id="311" name="Freeform 310"/>
              <p:cNvSpPr/>
              <p:nvPr/>
            </p:nvSpPr>
            <p:spPr>
              <a:xfrm>
                <a:off x="7466837"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2" name="Freeform 311"/>
              <p:cNvSpPr/>
              <p:nvPr/>
            </p:nvSpPr>
            <p:spPr>
              <a:xfrm>
                <a:off x="7544058" y="160053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3" name="Oval 312"/>
              <p:cNvSpPr/>
              <p:nvPr/>
            </p:nvSpPr>
            <p:spPr>
              <a:xfrm>
                <a:off x="7390971" y="144852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67" name="Group 313"/>
            <p:cNvGrpSpPr>
              <a:grpSpLocks/>
            </p:cNvGrpSpPr>
            <p:nvPr/>
          </p:nvGrpSpPr>
          <p:grpSpPr bwMode="auto">
            <a:xfrm flipV="1">
              <a:off x="4156383" y="2268255"/>
              <a:ext cx="267861" cy="723378"/>
              <a:chOff x="7391400" y="1447800"/>
              <a:chExt cx="228600" cy="685800"/>
            </a:xfrm>
          </p:grpSpPr>
          <p:sp>
            <p:nvSpPr>
              <p:cNvPr id="315" name="Freeform 314"/>
              <p:cNvSpPr/>
              <p:nvPr/>
            </p:nvSpPr>
            <p:spPr>
              <a:xfrm>
                <a:off x="7466837"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6" name="Freeform 315"/>
              <p:cNvSpPr/>
              <p:nvPr/>
            </p:nvSpPr>
            <p:spPr>
              <a:xfrm>
                <a:off x="7544058" y="160055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 name="Oval 316"/>
              <p:cNvSpPr/>
              <p:nvPr/>
            </p:nvSpPr>
            <p:spPr>
              <a:xfrm>
                <a:off x="7390971" y="144854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68" name="Group 325"/>
            <p:cNvGrpSpPr>
              <a:grpSpLocks/>
            </p:cNvGrpSpPr>
            <p:nvPr/>
          </p:nvGrpSpPr>
          <p:grpSpPr bwMode="auto">
            <a:xfrm>
              <a:off x="8575983" y="1464501"/>
              <a:ext cx="267861" cy="723378"/>
              <a:chOff x="7391400" y="1447800"/>
              <a:chExt cx="228600" cy="685800"/>
            </a:xfrm>
          </p:grpSpPr>
          <p:sp>
            <p:nvSpPr>
              <p:cNvPr id="327" name="Freeform 326"/>
              <p:cNvSpPr/>
              <p:nvPr/>
            </p:nvSpPr>
            <p:spPr>
              <a:xfrm>
                <a:off x="7466660" y="160053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 name="Freeform 327"/>
              <p:cNvSpPr/>
              <p:nvPr/>
            </p:nvSpPr>
            <p:spPr>
              <a:xfrm>
                <a:off x="7543881" y="160053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9" name="Oval 328"/>
              <p:cNvSpPr/>
              <p:nvPr/>
            </p:nvSpPr>
            <p:spPr>
              <a:xfrm>
                <a:off x="7390794" y="144852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3869" name="Group 329"/>
            <p:cNvGrpSpPr>
              <a:grpSpLocks/>
            </p:cNvGrpSpPr>
            <p:nvPr/>
          </p:nvGrpSpPr>
          <p:grpSpPr bwMode="auto">
            <a:xfrm flipV="1">
              <a:off x="8575983" y="2268255"/>
              <a:ext cx="267861" cy="723378"/>
              <a:chOff x="7391400" y="1447800"/>
              <a:chExt cx="228600" cy="685800"/>
            </a:xfrm>
          </p:grpSpPr>
          <p:sp>
            <p:nvSpPr>
              <p:cNvPr id="331" name="Freeform 330"/>
              <p:cNvSpPr/>
              <p:nvPr/>
            </p:nvSpPr>
            <p:spPr>
              <a:xfrm>
                <a:off x="7466660" y="1600550"/>
                <a:ext cx="56900"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2" name="Freeform 331"/>
              <p:cNvSpPr/>
              <p:nvPr/>
            </p:nvSpPr>
            <p:spPr>
              <a:xfrm>
                <a:off x="7543881" y="1600550"/>
                <a:ext cx="55544" cy="532782"/>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3" name="Oval 332"/>
              <p:cNvSpPr/>
              <p:nvPr/>
            </p:nvSpPr>
            <p:spPr>
              <a:xfrm>
                <a:off x="7390794" y="1448542"/>
                <a:ext cx="228953" cy="22876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34" name="Can 333"/>
            <p:cNvSpPr/>
            <p:nvPr/>
          </p:nvSpPr>
          <p:spPr>
            <a:xfrm>
              <a:off x="1746168" y="1371600"/>
              <a:ext cx="152393" cy="1847850"/>
            </a:xfrm>
            <a:prstGeom prst="can">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5" name="Oval 334"/>
            <p:cNvSpPr/>
            <p:nvPr/>
          </p:nvSpPr>
          <p:spPr>
            <a:xfrm>
              <a:off x="1636636" y="2971800"/>
              <a:ext cx="373045" cy="7620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6" name="Oval 335"/>
            <p:cNvSpPr/>
            <p:nvPr/>
          </p:nvSpPr>
          <p:spPr>
            <a:xfrm>
              <a:off x="1628699" y="990600"/>
              <a:ext cx="428605" cy="4572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 name="Oval 336"/>
            <p:cNvSpPr/>
            <p:nvPr/>
          </p:nvSpPr>
          <p:spPr>
            <a:xfrm>
              <a:off x="1628699" y="609600"/>
              <a:ext cx="428605" cy="4572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8" name="Oval 337"/>
            <p:cNvSpPr/>
            <p:nvPr/>
          </p:nvSpPr>
          <p:spPr>
            <a:xfrm>
              <a:off x="1628699" y="228600"/>
              <a:ext cx="428605" cy="457200"/>
            </a:xfrm>
            <a:prstGeom prst="ellipse">
              <a:avLst/>
            </a:prstGeom>
            <a:solidFill>
              <a:srgbClr val="33CC33"/>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875" name="Rectangle 248"/>
            <p:cNvSpPr>
              <a:spLocks noChangeArrowheads="1"/>
            </p:cNvSpPr>
            <p:nvPr/>
          </p:nvSpPr>
          <p:spPr bwMode="auto">
            <a:xfrm>
              <a:off x="7696200" y="3935980"/>
              <a:ext cx="789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CTAR1</a:t>
              </a:r>
            </a:p>
          </p:txBody>
        </p:sp>
        <p:sp>
          <p:nvSpPr>
            <p:cNvPr id="33876" name="Rectangle 342"/>
            <p:cNvSpPr>
              <a:spLocks noChangeArrowheads="1"/>
            </p:cNvSpPr>
            <p:nvPr/>
          </p:nvSpPr>
          <p:spPr bwMode="auto">
            <a:xfrm>
              <a:off x="7696200" y="5638800"/>
              <a:ext cx="7785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CTAR2</a:t>
              </a:r>
            </a:p>
          </p:txBody>
        </p:sp>
        <p:sp>
          <p:nvSpPr>
            <p:cNvPr id="33877" name="Rectangle 343"/>
            <p:cNvSpPr>
              <a:spLocks noChangeArrowheads="1"/>
            </p:cNvSpPr>
            <p:nvPr/>
          </p:nvSpPr>
          <p:spPr bwMode="auto">
            <a:xfrm>
              <a:off x="5334000" y="609600"/>
              <a:ext cx="16630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t>EBV LMP1</a:t>
              </a:r>
            </a:p>
          </p:txBody>
        </p:sp>
        <p:sp>
          <p:nvSpPr>
            <p:cNvPr id="33878" name="Rectangle 344"/>
            <p:cNvSpPr>
              <a:spLocks noChangeArrowheads="1"/>
            </p:cNvSpPr>
            <p:nvPr/>
          </p:nvSpPr>
          <p:spPr bwMode="auto">
            <a:xfrm>
              <a:off x="104677" y="609600"/>
              <a:ext cx="9621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t>CD30</a:t>
              </a:r>
            </a:p>
          </p:txBody>
        </p:sp>
      </p:gr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32</a:t>
            </a:fld>
            <a:endParaRPr lang="en-US" altLang="en-US"/>
          </a:p>
        </p:txBody>
      </p:sp>
    </p:spTree>
    <p:extLst>
      <p:ext uri="{BB962C8B-B14F-4D97-AF65-F5344CB8AC3E}">
        <p14:creationId xmlns:p14="http://schemas.microsoft.com/office/powerpoint/2010/main" val="3906833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282"/>
          <p:cNvSpPr/>
          <p:nvPr/>
        </p:nvSpPr>
        <p:spPr>
          <a:xfrm>
            <a:off x="3938588" y="5299075"/>
            <a:ext cx="5194300" cy="155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4354513" y="4810125"/>
            <a:ext cx="13955713" cy="3114675"/>
          </a:xfrm>
          <a:prstGeom prst="ellipse">
            <a:avLst/>
          </a:prstGeom>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4820" name="Group 150"/>
          <p:cNvGrpSpPr>
            <a:grpSpLocks/>
          </p:cNvGrpSpPr>
          <p:nvPr/>
        </p:nvGrpSpPr>
        <p:grpSpPr bwMode="auto">
          <a:xfrm>
            <a:off x="1436688" y="3962400"/>
            <a:ext cx="869950" cy="596900"/>
            <a:chOff x="1511746" y="3743559"/>
            <a:chExt cx="743081" cy="565666"/>
          </a:xfrm>
        </p:grpSpPr>
        <p:sp>
          <p:nvSpPr>
            <p:cNvPr id="146" name="Oval 145"/>
            <p:cNvSpPr/>
            <p:nvPr/>
          </p:nvSpPr>
          <p:spPr>
            <a:xfrm>
              <a:off x="1511746" y="3743559"/>
              <a:ext cx="743081" cy="565666"/>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6361" name="Rectangle 146"/>
            <p:cNvSpPr>
              <a:spLocks noChangeArrowheads="1"/>
            </p:cNvSpPr>
            <p:nvPr/>
          </p:nvSpPr>
          <p:spPr bwMode="auto">
            <a:xfrm>
              <a:off x="1557248" y="3826337"/>
              <a:ext cx="652083"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PLC-</a:t>
              </a:r>
              <a:r>
                <a:rPr lang="en-US" altLang="en-US" sz="2000" b="1">
                  <a:solidFill>
                    <a:schemeClr val="bg1"/>
                  </a:solidFill>
                  <a:latin typeface="Symbol" panose="05050102010706020507" pitchFamily="18" charset="2"/>
                </a:rPr>
                <a:t>g</a:t>
              </a:r>
            </a:p>
          </p:txBody>
        </p:sp>
      </p:grpSp>
      <p:grpSp>
        <p:nvGrpSpPr>
          <p:cNvPr id="34821" name="Group 185"/>
          <p:cNvGrpSpPr>
            <a:grpSpLocks/>
          </p:cNvGrpSpPr>
          <p:nvPr/>
        </p:nvGrpSpPr>
        <p:grpSpPr bwMode="auto">
          <a:xfrm>
            <a:off x="1436688" y="2755900"/>
            <a:ext cx="869950" cy="596900"/>
            <a:chOff x="6781800" y="3396734"/>
            <a:chExt cx="743081" cy="565666"/>
          </a:xfrm>
        </p:grpSpPr>
        <p:sp>
          <p:nvSpPr>
            <p:cNvPr id="187" name="Oval 186"/>
            <p:cNvSpPr/>
            <p:nvPr/>
          </p:nvSpPr>
          <p:spPr>
            <a:xfrm>
              <a:off x="6781800" y="3396734"/>
              <a:ext cx="743081" cy="56566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6359" name="Rectangle 187"/>
            <p:cNvSpPr>
              <a:spLocks noChangeArrowheads="1"/>
            </p:cNvSpPr>
            <p:nvPr/>
          </p:nvSpPr>
          <p:spPr bwMode="auto">
            <a:xfrm>
              <a:off x="6787673" y="3480460"/>
              <a:ext cx="731333"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ZAP70</a:t>
              </a:r>
            </a:p>
          </p:txBody>
        </p:sp>
      </p:grpSp>
      <p:grpSp>
        <p:nvGrpSpPr>
          <p:cNvPr id="34822" name="Group 8"/>
          <p:cNvGrpSpPr>
            <a:grpSpLocks/>
          </p:cNvGrpSpPr>
          <p:nvPr/>
        </p:nvGrpSpPr>
        <p:grpSpPr bwMode="auto">
          <a:xfrm>
            <a:off x="-457200" y="6334125"/>
            <a:ext cx="14401800" cy="523875"/>
            <a:chOff x="-457200" y="6172200"/>
            <a:chExt cx="16329025" cy="762000"/>
          </a:xfrm>
        </p:grpSpPr>
        <p:grpSp>
          <p:nvGrpSpPr>
            <p:cNvPr id="36176" name="Group 6"/>
            <p:cNvGrpSpPr>
              <a:grpSpLocks/>
            </p:cNvGrpSpPr>
            <p:nvPr/>
          </p:nvGrpSpPr>
          <p:grpSpPr bwMode="auto">
            <a:xfrm>
              <a:off x="-174625" y="6172200"/>
              <a:ext cx="16046450" cy="762000"/>
              <a:chOff x="-174625" y="6172200"/>
              <a:chExt cx="16046450" cy="762000"/>
            </a:xfrm>
          </p:grpSpPr>
          <p:grpSp>
            <p:nvGrpSpPr>
              <p:cNvPr id="36268" name="Group 4"/>
              <p:cNvGrpSpPr>
                <a:grpSpLocks/>
              </p:cNvGrpSpPr>
              <p:nvPr/>
            </p:nvGrpSpPr>
            <p:grpSpPr bwMode="auto">
              <a:xfrm>
                <a:off x="-174625" y="6172200"/>
                <a:ext cx="8023225" cy="685800"/>
                <a:chOff x="139700" y="5659271"/>
                <a:chExt cx="12217400" cy="1122529"/>
              </a:xfrm>
            </p:grpSpPr>
            <p:grpSp>
              <p:nvGrpSpPr>
                <p:cNvPr id="36314" name="Group 3"/>
                <p:cNvGrpSpPr>
                  <a:grpSpLocks/>
                </p:cNvGrpSpPr>
                <p:nvPr/>
              </p:nvGrpSpPr>
              <p:grpSpPr bwMode="auto">
                <a:xfrm>
                  <a:off x="139700" y="5659271"/>
                  <a:ext cx="6108700" cy="1046329"/>
                  <a:chOff x="1974849" y="5257800"/>
                  <a:chExt cx="6108700" cy="1046329"/>
                </a:xfrm>
              </p:grpSpPr>
              <p:grpSp>
                <p:nvGrpSpPr>
                  <p:cNvPr id="36337" name="Group 1"/>
                  <p:cNvGrpSpPr>
                    <a:grpSpLocks/>
                  </p:cNvGrpSpPr>
                  <p:nvPr/>
                </p:nvGrpSpPr>
                <p:grpSpPr bwMode="auto">
                  <a:xfrm>
                    <a:off x="1974849" y="5257800"/>
                    <a:ext cx="3054351" cy="1026080"/>
                    <a:chOff x="1981199" y="5298520"/>
                    <a:chExt cx="3054351" cy="1026080"/>
                  </a:xfrm>
                </p:grpSpPr>
                <p:grpSp>
                  <p:nvGrpSpPr>
                    <p:cNvPr id="36348" name="Group 3"/>
                    <p:cNvGrpSpPr>
                      <a:grpSpLocks/>
                    </p:cNvGrpSpPr>
                    <p:nvPr/>
                  </p:nvGrpSpPr>
                  <p:grpSpPr bwMode="auto">
                    <a:xfrm>
                      <a:off x="1981199" y="5298520"/>
                      <a:ext cx="1530349" cy="1005609"/>
                      <a:chOff x="4625975" y="5062538"/>
                      <a:chExt cx="2476499" cy="804862"/>
                    </a:xfrm>
                  </p:grpSpPr>
                  <p:sp>
                    <p:nvSpPr>
                      <p:cNvPr id="43" name="Arc 42"/>
                      <p:cNvSpPr/>
                      <p:nvPr/>
                    </p:nvSpPr>
                    <p:spPr bwMode="auto">
                      <a:xfrm flipV="1">
                        <a:off x="6453406" y="5062538"/>
                        <a:ext cx="656442"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Arc 43"/>
                      <p:cNvSpPr/>
                      <p:nvPr/>
                    </p:nvSpPr>
                    <p:spPr bwMode="auto">
                      <a:xfrm flipV="1">
                        <a:off x="5215923" y="5062538"/>
                        <a:ext cx="652008"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 name="Arc 30"/>
                      <p:cNvSpPr/>
                      <p:nvPr/>
                    </p:nvSpPr>
                    <p:spPr bwMode="auto">
                      <a:xfrm>
                        <a:off x="5867931" y="5062538"/>
                        <a:ext cx="585475"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Arc 41"/>
                      <p:cNvSpPr/>
                      <p:nvPr/>
                    </p:nvSpPr>
                    <p:spPr bwMode="auto">
                      <a:xfrm>
                        <a:off x="4626011" y="5062538"/>
                        <a:ext cx="589912"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349" name="Group 3"/>
                    <p:cNvGrpSpPr>
                      <a:grpSpLocks/>
                    </p:cNvGrpSpPr>
                    <p:nvPr/>
                  </p:nvGrpSpPr>
                  <p:grpSpPr bwMode="auto">
                    <a:xfrm>
                      <a:off x="3505200" y="5318991"/>
                      <a:ext cx="1530350" cy="1005609"/>
                      <a:chOff x="4625975" y="5062538"/>
                      <a:chExt cx="2476500" cy="804862"/>
                    </a:xfrm>
                  </p:grpSpPr>
                  <p:sp>
                    <p:nvSpPr>
                      <p:cNvPr id="267" name="Arc 266"/>
                      <p:cNvSpPr/>
                      <p:nvPr/>
                    </p:nvSpPr>
                    <p:spPr bwMode="auto">
                      <a:xfrm flipV="1">
                        <a:off x="6453272" y="5061280"/>
                        <a:ext cx="656442"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1" name="Arc 270"/>
                      <p:cNvSpPr/>
                      <p:nvPr/>
                    </p:nvSpPr>
                    <p:spPr bwMode="auto">
                      <a:xfrm flipV="1">
                        <a:off x="5215789" y="5061280"/>
                        <a:ext cx="652008"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5" name="Arc 274"/>
                      <p:cNvSpPr/>
                      <p:nvPr/>
                    </p:nvSpPr>
                    <p:spPr bwMode="auto">
                      <a:xfrm>
                        <a:off x="5867797" y="5061280"/>
                        <a:ext cx="585475"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9" name="Arc 278"/>
                      <p:cNvSpPr/>
                      <p:nvPr/>
                    </p:nvSpPr>
                    <p:spPr bwMode="auto">
                      <a:xfrm>
                        <a:off x="4625880" y="5061280"/>
                        <a:ext cx="589909"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338" name="Group 3"/>
                  <p:cNvGrpSpPr>
                    <a:grpSpLocks/>
                  </p:cNvGrpSpPr>
                  <p:nvPr/>
                </p:nvGrpSpPr>
                <p:grpSpPr bwMode="auto">
                  <a:xfrm>
                    <a:off x="5029200" y="5298520"/>
                    <a:ext cx="1530350" cy="1005609"/>
                    <a:chOff x="4625975" y="5062538"/>
                    <a:chExt cx="2476500" cy="804862"/>
                  </a:xfrm>
                </p:grpSpPr>
                <p:sp>
                  <p:nvSpPr>
                    <p:cNvPr id="306" name="Arc 305"/>
                    <p:cNvSpPr/>
                    <p:nvPr/>
                  </p:nvSpPr>
                  <p:spPr bwMode="auto">
                    <a:xfrm flipV="1">
                      <a:off x="6451736" y="5063224"/>
                      <a:ext cx="652005"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0" name="Arc 309"/>
                    <p:cNvSpPr/>
                    <p:nvPr/>
                  </p:nvSpPr>
                  <p:spPr bwMode="auto">
                    <a:xfrm flipV="1">
                      <a:off x="5218689" y="5063224"/>
                      <a:ext cx="647571"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4" name="Arc 313"/>
                    <p:cNvSpPr/>
                    <p:nvPr/>
                  </p:nvSpPr>
                  <p:spPr bwMode="auto">
                    <a:xfrm>
                      <a:off x="5866260" y="5063224"/>
                      <a:ext cx="585475"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8" name="Arc 317"/>
                    <p:cNvSpPr/>
                    <p:nvPr/>
                  </p:nvSpPr>
                  <p:spPr bwMode="auto">
                    <a:xfrm>
                      <a:off x="4633214" y="5063224"/>
                      <a:ext cx="585475"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339" name="Group 3"/>
                  <p:cNvGrpSpPr>
                    <a:grpSpLocks/>
                  </p:cNvGrpSpPr>
                  <p:nvPr/>
                </p:nvGrpSpPr>
                <p:grpSpPr bwMode="auto">
                  <a:xfrm>
                    <a:off x="6553200" y="5298520"/>
                    <a:ext cx="1530349" cy="1005609"/>
                    <a:chOff x="4625976" y="5062538"/>
                    <a:chExt cx="2476499" cy="804862"/>
                  </a:xfrm>
                </p:grpSpPr>
                <p:sp>
                  <p:nvSpPr>
                    <p:cNvPr id="290" name="Arc 289"/>
                    <p:cNvSpPr/>
                    <p:nvPr/>
                  </p:nvSpPr>
                  <p:spPr bwMode="auto">
                    <a:xfrm flipV="1">
                      <a:off x="6451607" y="5063224"/>
                      <a:ext cx="652006"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4" name="Arc 293"/>
                    <p:cNvSpPr/>
                    <p:nvPr/>
                  </p:nvSpPr>
                  <p:spPr bwMode="auto">
                    <a:xfrm flipV="1">
                      <a:off x="5218559" y="5063224"/>
                      <a:ext cx="647572"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8" name="Arc 297"/>
                    <p:cNvSpPr/>
                    <p:nvPr/>
                  </p:nvSpPr>
                  <p:spPr bwMode="auto">
                    <a:xfrm>
                      <a:off x="5866131" y="5063224"/>
                      <a:ext cx="585476"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2" name="Arc 301"/>
                    <p:cNvSpPr/>
                    <p:nvPr/>
                  </p:nvSpPr>
                  <p:spPr bwMode="auto">
                    <a:xfrm>
                      <a:off x="4633084" y="5063224"/>
                      <a:ext cx="585476"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315" name="Group 318"/>
                <p:cNvGrpSpPr>
                  <a:grpSpLocks/>
                </p:cNvGrpSpPr>
                <p:nvPr/>
              </p:nvGrpSpPr>
              <p:grpSpPr bwMode="auto">
                <a:xfrm>
                  <a:off x="6248400" y="5735471"/>
                  <a:ext cx="6108700" cy="1046329"/>
                  <a:chOff x="1974849" y="5257800"/>
                  <a:chExt cx="6108700" cy="1046329"/>
                </a:xfrm>
              </p:grpSpPr>
              <p:grpSp>
                <p:nvGrpSpPr>
                  <p:cNvPr id="36316" name="Group 319"/>
                  <p:cNvGrpSpPr>
                    <a:grpSpLocks/>
                  </p:cNvGrpSpPr>
                  <p:nvPr/>
                </p:nvGrpSpPr>
                <p:grpSpPr bwMode="auto">
                  <a:xfrm>
                    <a:off x="1974849" y="5257800"/>
                    <a:ext cx="3054351" cy="1026080"/>
                    <a:chOff x="1981199" y="5298520"/>
                    <a:chExt cx="3054351" cy="1026080"/>
                  </a:xfrm>
                </p:grpSpPr>
                <p:grpSp>
                  <p:nvGrpSpPr>
                    <p:cNvPr id="36327" name="Group 3"/>
                    <p:cNvGrpSpPr>
                      <a:grpSpLocks/>
                    </p:cNvGrpSpPr>
                    <p:nvPr/>
                  </p:nvGrpSpPr>
                  <p:grpSpPr bwMode="auto">
                    <a:xfrm>
                      <a:off x="1981199" y="5298520"/>
                      <a:ext cx="1530349" cy="1005609"/>
                      <a:chOff x="4625975" y="5062538"/>
                      <a:chExt cx="2476499" cy="804862"/>
                    </a:xfrm>
                  </p:grpSpPr>
                  <p:sp>
                    <p:nvSpPr>
                      <p:cNvPr id="348" name="Arc 347"/>
                      <p:cNvSpPr/>
                      <p:nvPr/>
                    </p:nvSpPr>
                    <p:spPr bwMode="auto">
                      <a:xfrm flipV="1">
                        <a:off x="6458940" y="5062050"/>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9" name="Arc 348"/>
                      <p:cNvSpPr/>
                      <p:nvPr/>
                    </p:nvSpPr>
                    <p:spPr bwMode="auto">
                      <a:xfrm flipV="1">
                        <a:off x="5217024" y="5062050"/>
                        <a:ext cx="656442"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0" name="Arc 349"/>
                      <p:cNvSpPr/>
                      <p:nvPr/>
                    </p:nvSpPr>
                    <p:spPr bwMode="auto">
                      <a:xfrm>
                        <a:off x="5873466" y="5062050"/>
                        <a:ext cx="585475"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1" name="Arc 350"/>
                      <p:cNvSpPr/>
                      <p:nvPr/>
                    </p:nvSpPr>
                    <p:spPr bwMode="auto">
                      <a:xfrm>
                        <a:off x="4627112" y="5062050"/>
                        <a:ext cx="589912"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328" name="Group 3"/>
                    <p:cNvGrpSpPr>
                      <a:grpSpLocks/>
                    </p:cNvGrpSpPr>
                    <p:nvPr/>
                  </p:nvGrpSpPr>
                  <p:grpSpPr bwMode="auto">
                    <a:xfrm>
                      <a:off x="3505200" y="5318991"/>
                      <a:ext cx="1530350" cy="1005609"/>
                      <a:chOff x="4625975" y="5062538"/>
                      <a:chExt cx="2476500" cy="804862"/>
                    </a:xfrm>
                  </p:grpSpPr>
                  <p:sp>
                    <p:nvSpPr>
                      <p:cNvPr id="344" name="Arc 343"/>
                      <p:cNvSpPr/>
                      <p:nvPr/>
                    </p:nvSpPr>
                    <p:spPr bwMode="auto">
                      <a:xfrm flipV="1">
                        <a:off x="6458807" y="5057767"/>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5" name="Arc 344"/>
                      <p:cNvSpPr/>
                      <p:nvPr/>
                    </p:nvSpPr>
                    <p:spPr bwMode="auto">
                      <a:xfrm flipV="1">
                        <a:off x="5216890" y="5057767"/>
                        <a:ext cx="656442"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6" name="Arc 345"/>
                      <p:cNvSpPr/>
                      <p:nvPr/>
                    </p:nvSpPr>
                    <p:spPr bwMode="auto">
                      <a:xfrm>
                        <a:off x="5873332" y="5057767"/>
                        <a:ext cx="585475"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7" name="Arc 346"/>
                      <p:cNvSpPr/>
                      <p:nvPr/>
                    </p:nvSpPr>
                    <p:spPr bwMode="auto">
                      <a:xfrm>
                        <a:off x="4626978" y="5057767"/>
                        <a:ext cx="589912"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317" name="Group 3"/>
                  <p:cNvGrpSpPr>
                    <a:grpSpLocks/>
                  </p:cNvGrpSpPr>
                  <p:nvPr/>
                </p:nvGrpSpPr>
                <p:grpSpPr bwMode="auto">
                  <a:xfrm>
                    <a:off x="5029200" y="5298520"/>
                    <a:ext cx="1530350" cy="1005609"/>
                    <a:chOff x="4625975" y="5062538"/>
                    <a:chExt cx="2476500" cy="804862"/>
                  </a:xfrm>
                </p:grpSpPr>
                <p:sp>
                  <p:nvSpPr>
                    <p:cNvPr id="330" name="Arc 329"/>
                    <p:cNvSpPr/>
                    <p:nvPr/>
                  </p:nvSpPr>
                  <p:spPr bwMode="auto">
                    <a:xfrm flipV="1">
                      <a:off x="6457270" y="5062736"/>
                      <a:ext cx="652005"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9" name="Arc 338"/>
                    <p:cNvSpPr/>
                    <p:nvPr/>
                  </p:nvSpPr>
                  <p:spPr bwMode="auto">
                    <a:xfrm flipV="1">
                      <a:off x="5219787" y="5062736"/>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0" name="Arc 339"/>
                    <p:cNvSpPr/>
                    <p:nvPr/>
                  </p:nvSpPr>
                  <p:spPr bwMode="auto">
                    <a:xfrm>
                      <a:off x="5871795" y="5062736"/>
                      <a:ext cx="585475"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1" name="Arc 340"/>
                    <p:cNvSpPr/>
                    <p:nvPr/>
                  </p:nvSpPr>
                  <p:spPr bwMode="auto">
                    <a:xfrm>
                      <a:off x="4634312" y="5062736"/>
                      <a:ext cx="585475"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318" name="Group 3"/>
                  <p:cNvGrpSpPr>
                    <a:grpSpLocks/>
                  </p:cNvGrpSpPr>
                  <p:nvPr/>
                </p:nvGrpSpPr>
                <p:grpSpPr bwMode="auto">
                  <a:xfrm>
                    <a:off x="6553200" y="5298520"/>
                    <a:ext cx="1530349" cy="1005609"/>
                    <a:chOff x="4625976" y="5062538"/>
                    <a:chExt cx="2476499" cy="804862"/>
                  </a:xfrm>
                </p:grpSpPr>
                <p:sp>
                  <p:nvSpPr>
                    <p:cNvPr id="323" name="Arc 322"/>
                    <p:cNvSpPr/>
                    <p:nvPr/>
                  </p:nvSpPr>
                  <p:spPr bwMode="auto">
                    <a:xfrm flipV="1">
                      <a:off x="6457141" y="5062736"/>
                      <a:ext cx="652006"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4" name="Arc 323"/>
                    <p:cNvSpPr/>
                    <p:nvPr/>
                  </p:nvSpPr>
                  <p:spPr bwMode="auto">
                    <a:xfrm flipV="1">
                      <a:off x="5219657" y="5062736"/>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5" name="Arc 324"/>
                    <p:cNvSpPr/>
                    <p:nvPr/>
                  </p:nvSpPr>
                  <p:spPr bwMode="auto">
                    <a:xfrm>
                      <a:off x="5871666" y="5062736"/>
                      <a:ext cx="585476"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6" name="Arc 325"/>
                    <p:cNvSpPr/>
                    <p:nvPr/>
                  </p:nvSpPr>
                  <p:spPr bwMode="auto">
                    <a:xfrm>
                      <a:off x="4634182" y="5062736"/>
                      <a:ext cx="585476"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grpSp>
            <p:nvGrpSpPr>
              <p:cNvPr id="36269" name="Group 351"/>
              <p:cNvGrpSpPr>
                <a:grpSpLocks/>
              </p:cNvGrpSpPr>
              <p:nvPr/>
            </p:nvGrpSpPr>
            <p:grpSpPr bwMode="auto">
              <a:xfrm>
                <a:off x="7848600" y="6248400"/>
                <a:ext cx="8023225" cy="685800"/>
                <a:chOff x="139700" y="5659271"/>
                <a:chExt cx="12217400" cy="1122529"/>
              </a:xfrm>
            </p:grpSpPr>
            <p:grpSp>
              <p:nvGrpSpPr>
                <p:cNvPr id="36270" name="Group 352"/>
                <p:cNvGrpSpPr>
                  <a:grpSpLocks/>
                </p:cNvGrpSpPr>
                <p:nvPr/>
              </p:nvGrpSpPr>
              <p:grpSpPr bwMode="auto">
                <a:xfrm>
                  <a:off x="139700" y="5659271"/>
                  <a:ext cx="6108700" cy="1046329"/>
                  <a:chOff x="1974849" y="5257800"/>
                  <a:chExt cx="6108700" cy="1046329"/>
                </a:xfrm>
              </p:grpSpPr>
              <p:grpSp>
                <p:nvGrpSpPr>
                  <p:cNvPr id="36293" name="Group 375"/>
                  <p:cNvGrpSpPr>
                    <a:grpSpLocks/>
                  </p:cNvGrpSpPr>
                  <p:nvPr/>
                </p:nvGrpSpPr>
                <p:grpSpPr bwMode="auto">
                  <a:xfrm>
                    <a:off x="1974849" y="5257800"/>
                    <a:ext cx="3054351" cy="1026080"/>
                    <a:chOff x="1981199" y="5298520"/>
                    <a:chExt cx="3054351" cy="1026080"/>
                  </a:xfrm>
                </p:grpSpPr>
                <p:grpSp>
                  <p:nvGrpSpPr>
                    <p:cNvPr id="36304" name="Group 3"/>
                    <p:cNvGrpSpPr>
                      <a:grpSpLocks/>
                    </p:cNvGrpSpPr>
                    <p:nvPr/>
                  </p:nvGrpSpPr>
                  <p:grpSpPr bwMode="auto">
                    <a:xfrm>
                      <a:off x="1981199" y="5298520"/>
                      <a:ext cx="1530349" cy="1005609"/>
                      <a:chOff x="4625975" y="5062538"/>
                      <a:chExt cx="2476499" cy="804862"/>
                    </a:xfrm>
                  </p:grpSpPr>
                  <p:sp>
                    <p:nvSpPr>
                      <p:cNvPr id="393" name="Arc 392"/>
                      <p:cNvSpPr/>
                      <p:nvPr/>
                    </p:nvSpPr>
                    <p:spPr bwMode="auto">
                      <a:xfrm flipV="1">
                        <a:off x="6460039" y="5062538"/>
                        <a:ext cx="652008"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4" name="Arc 393"/>
                      <p:cNvSpPr/>
                      <p:nvPr/>
                    </p:nvSpPr>
                    <p:spPr bwMode="auto">
                      <a:xfrm flipV="1">
                        <a:off x="5222559" y="5062538"/>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5" name="Arc 394"/>
                      <p:cNvSpPr/>
                      <p:nvPr/>
                    </p:nvSpPr>
                    <p:spPr bwMode="auto">
                      <a:xfrm>
                        <a:off x="5874564" y="5062538"/>
                        <a:ext cx="585475"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6" name="Arc 395"/>
                      <p:cNvSpPr/>
                      <p:nvPr/>
                    </p:nvSpPr>
                    <p:spPr bwMode="auto">
                      <a:xfrm>
                        <a:off x="4632647" y="5062538"/>
                        <a:ext cx="589912"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305" name="Group 3"/>
                    <p:cNvGrpSpPr>
                      <a:grpSpLocks/>
                    </p:cNvGrpSpPr>
                    <p:nvPr/>
                  </p:nvGrpSpPr>
                  <p:grpSpPr bwMode="auto">
                    <a:xfrm>
                      <a:off x="3505200" y="5318991"/>
                      <a:ext cx="1530350" cy="1005609"/>
                      <a:chOff x="4625975" y="5062538"/>
                      <a:chExt cx="2476500" cy="804862"/>
                    </a:xfrm>
                  </p:grpSpPr>
                  <p:sp>
                    <p:nvSpPr>
                      <p:cNvPr id="389" name="Arc 388"/>
                      <p:cNvSpPr/>
                      <p:nvPr/>
                    </p:nvSpPr>
                    <p:spPr bwMode="auto">
                      <a:xfrm flipV="1">
                        <a:off x="6459905" y="5061278"/>
                        <a:ext cx="652008"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0" name="Arc 389"/>
                      <p:cNvSpPr/>
                      <p:nvPr/>
                    </p:nvSpPr>
                    <p:spPr bwMode="auto">
                      <a:xfrm flipV="1">
                        <a:off x="5222425" y="5061278"/>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1" name="Arc 390"/>
                      <p:cNvSpPr/>
                      <p:nvPr/>
                    </p:nvSpPr>
                    <p:spPr bwMode="auto">
                      <a:xfrm>
                        <a:off x="5874430" y="5061278"/>
                        <a:ext cx="585475"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2" name="Arc 391"/>
                      <p:cNvSpPr/>
                      <p:nvPr/>
                    </p:nvSpPr>
                    <p:spPr bwMode="auto">
                      <a:xfrm>
                        <a:off x="4628079" y="5061278"/>
                        <a:ext cx="594346"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294" name="Group 3"/>
                  <p:cNvGrpSpPr>
                    <a:grpSpLocks/>
                  </p:cNvGrpSpPr>
                  <p:nvPr/>
                </p:nvGrpSpPr>
                <p:grpSpPr bwMode="auto">
                  <a:xfrm>
                    <a:off x="5029200" y="5298520"/>
                    <a:ext cx="1530350" cy="1005609"/>
                    <a:chOff x="4625975" y="5062538"/>
                    <a:chExt cx="2476500" cy="804862"/>
                  </a:xfrm>
                </p:grpSpPr>
                <p:sp>
                  <p:nvSpPr>
                    <p:cNvPr id="383" name="Arc 382"/>
                    <p:cNvSpPr/>
                    <p:nvPr/>
                  </p:nvSpPr>
                  <p:spPr bwMode="auto">
                    <a:xfrm flipV="1">
                      <a:off x="6458368" y="5063222"/>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4" name="Arc 383"/>
                    <p:cNvSpPr/>
                    <p:nvPr/>
                  </p:nvSpPr>
                  <p:spPr bwMode="auto">
                    <a:xfrm flipV="1">
                      <a:off x="5220888" y="5063222"/>
                      <a:ext cx="652005"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5" name="Arc 384"/>
                    <p:cNvSpPr/>
                    <p:nvPr/>
                  </p:nvSpPr>
                  <p:spPr bwMode="auto">
                    <a:xfrm>
                      <a:off x="5872893" y="5063222"/>
                      <a:ext cx="585475"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6" name="Arc 385"/>
                    <p:cNvSpPr/>
                    <p:nvPr/>
                  </p:nvSpPr>
                  <p:spPr bwMode="auto">
                    <a:xfrm>
                      <a:off x="4635413" y="5063222"/>
                      <a:ext cx="585475"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295" name="Group 3"/>
                  <p:cNvGrpSpPr>
                    <a:grpSpLocks/>
                  </p:cNvGrpSpPr>
                  <p:nvPr/>
                </p:nvGrpSpPr>
                <p:grpSpPr bwMode="auto">
                  <a:xfrm>
                    <a:off x="6553200" y="5298520"/>
                    <a:ext cx="1530349" cy="1005609"/>
                    <a:chOff x="4625976" y="5062538"/>
                    <a:chExt cx="2476499" cy="804862"/>
                  </a:xfrm>
                </p:grpSpPr>
                <p:sp>
                  <p:nvSpPr>
                    <p:cNvPr id="379" name="Arc 378"/>
                    <p:cNvSpPr/>
                    <p:nvPr/>
                  </p:nvSpPr>
                  <p:spPr bwMode="auto">
                    <a:xfrm flipV="1">
                      <a:off x="6458239" y="5063222"/>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0" name="Arc 379"/>
                    <p:cNvSpPr/>
                    <p:nvPr/>
                  </p:nvSpPr>
                  <p:spPr bwMode="auto">
                    <a:xfrm flipV="1">
                      <a:off x="5220758" y="5063222"/>
                      <a:ext cx="652006"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1" name="Arc 380"/>
                    <p:cNvSpPr/>
                    <p:nvPr/>
                  </p:nvSpPr>
                  <p:spPr bwMode="auto">
                    <a:xfrm>
                      <a:off x="5872764" y="5063222"/>
                      <a:ext cx="585476"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2" name="Arc 381"/>
                    <p:cNvSpPr/>
                    <p:nvPr/>
                  </p:nvSpPr>
                  <p:spPr bwMode="auto">
                    <a:xfrm>
                      <a:off x="4635283" y="5063222"/>
                      <a:ext cx="585476"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271" name="Group 353"/>
                <p:cNvGrpSpPr>
                  <a:grpSpLocks/>
                </p:cNvGrpSpPr>
                <p:nvPr/>
              </p:nvGrpSpPr>
              <p:grpSpPr bwMode="auto">
                <a:xfrm>
                  <a:off x="6248400" y="5735471"/>
                  <a:ext cx="6108700" cy="1046329"/>
                  <a:chOff x="1974849" y="5257800"/>
                  <a:chExt cx="6108700" cy="1046329"/>
                </a:xfrm>
              </p:grpSpPr>
              <p:grpSp>
                <p:nvGrpSpPr>
                  <p:cNvPr id="36272" name="Group 354"/>
                  <p:cNvGrpSpPr>
                    <a:grpSpLocks/>
                  </p:cNvGrpSpPr>
                  <p:nvPr/>
                </p:nvGrpSpPr>
                <p:grpSpPr bwMode="auto">
                  <a:xfrm>
                    <a:off x="1974849" y="5257800"/>
                    <a:ext cx="3054351" cy="1026080"/>
                    <a:chOff x="1981199" y="5298520"/>
                    <a:chExt cx="3054351" cy="1026080"/>
                  </a:xfrm>
                </p:grpSpPr>
                <p:grpSp>
                  <p:nvGrpSpPr>
                    <p:cNvPr id="36283" name="Group 3"/>
                    <p:cNvGrpSpPr>
                      <a:grpSpLocks/>
                    </p:cNvGrpSpPr>
                    <p:nvPr/>
                  </p:nvGrpSpPr>
                  <p:grpSpPr bwMode="auto">
                    <a:xfrm>
                      <a:off x="1981199" y="5298520"/>
                      <a:ext cx="1530349" cy="1005609"/>
                      <a:chOff x="4625975" y="5062538"/>
                      <a:chExt cx="2476499" cy="804862"/>
                    </a:xfrm>
                  </p:grpSpPr>
                  <p:sp>
                    <p:nvSpPr>
                      <p:cNvPr id="372" name="Arc 371"/>
                      <p:cNvSpPr/>
                      <p:nvPr/>
                    </p:nvSpPr>
                    <p:spPr bwMode="auto">
                      <a:xfrm flipV="1">
                        <a:off x="6452269" y="5062050"/>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3" name="Arc 372"/>
                      <p:cNvSpPr/>
                      <p:nvPr/>
                    </p:nvSpPr>
                    <p:spPr bwMode="auto">
                      <a:xfrm flipV="1">
                        <a:off x="5219223" y="5062050"/>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4" name="Arc 373"/>
                      <p:cNvSpPr/>
                      <p:nvPr/>
                    </p:nvSpPr>
                    <p:spPr bwMode="auto">
                      <a:xfrm>
                        <a:off x="5871228" y="5062050"/>
                        <a:ext cx="581041"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5" name="Arc 374"/>
                      <p:cNvSpPr/>
                      <p:nvPr/>
                    </p:nvSpPr>
                    <p:spPr bwMode="auto">
                      <a:xfrm>
                        <a:off x="4633748" y="5062050"/>
                        <a:ext cx="585475"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284" name="Group 3"/>
                    <p:cNvGrpSpPr>
                      <a:grpSpLocks/>
                    </p:cNvGrpSpPr>
                    <p:nvPr/>
                  </p:nvGrpSpPr>
                  <p:grpSpPr bwMode="auto">
                    <a:xfrm>
                      <a:off x="3505200" y="5318991"/>
                      <a:ext cx="1530350" cy="1005609"/>
                      <a:chOff x="4625975" y="5062538"/>
                      <a:chExt cx="2476500" cy="804862"/>
                    </a:xfrm>
                  </p:grpSpPr>
                  <p:sp>
                    <p:nvSpPr>
                      <p:cNvPr id="368" name="Arc 367"/>
                      <p:cNvSpPr/>
                      <p:nvPr/>
                    </p:nvSpPr>
                    <p:spPr bwMode="auto">
                      <a:xfrm flipV="1">
                        <a:off x="6452135" y="5057767"/>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9" name="Arc 368"/>
                      <p:cNvSpPr/>
                      <p:nvPr/>
                    </p:nvSpPr>
                    <p:spPr bwMode="auto">
                      <a:xfrm flipV="1">
                        <a:off x="5219089" y="5057767"/>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0" name="Arc 369"/>
                      <p:cNvSpPr/>
                      <p:nvPr/>
                    </p:nvSpPr>
                    <p:spPr bwMode="auto">
                      <a:xfrm>
                        <a:off x="5871094" y="5057767"/>
                        <a:ext cx="581041"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1" name="Arc 370"/>
                      <p:cNvSpPr/>
                      <p:nvPr/>
                    </p:nvSpPr>
                    <p:spPr bwMode="auto">
                      <a:xfrm>
                        <a:off x="4633614" y="5057767"/>
                        <a:ext cx="585475"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273" name="Group 3"/>
                  <p:cNvGrpSpPr>
                    <a:grpSpLocks/>
                  </p:cNvGrpSpPr>
                  <p:nvPr/>
                </p:nvGrpSpPr>
                <p:grpSpPr bwMode="auto">
                  <a:xfrm>
                    <a:off x="5029200" y="5298520"/>
                    <a:ext cx="1530350" cy="1005609"/>
                    <a:chOff x="4625975" y="5062538"/>
                    <a:chExt cx="2476500" cy="804862"/>
                  </a:xfrm>
                </p:grpSpPr>
                <p:sp>
                  <p:nvSpPr>
                    <p:cNvPr id="362" name="Arc 361"/>
                    <p:cNvSpPr/>
                    <p:nvPr/>
                  </p:nvSpPr>
                  <p:spPr bwMode="auto">
                    <a:xfrm flipV="1">
                      <a:off x="6450598" y="5062734"/>
                      <a:ext cx="652005"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3" name="Arc 362"/>
                    <p:cNvSpPr/>
                    <p:nvPr/>
                  </p:nvSpPr>
                  <p:spPr bwMode="auto">
                    <a:xfrm flipV="1">
                      <a:off x="5213115" y="5062734"/>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4" name="Arc 363"/>
                    <p:cNvSpPr/>
                    <p:nvPr/>
                  </p:nvSpPr>
                  <p:spPr bwMode="auto">
                    <a:xfrm>
                      <a:off x="5865123" y="5062734"/>
                      <a:ext cx="585475"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5" name="Arc 364"/>
                    <p:cNvSpPr/>
                    <p:nvPr/>
                  </p:nvSpPr>
                  <p:spPr bwMode="auto">
                    <a:xfrm>
                      <a:off x="4627640" y="5062734"/>
                      <a:ext cx="585475"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274" name="Group 3"/>
                  <p:cNvGrpSpPr>
                    <a:grpSpLocks/>
                  </p:cNvGrpSpPr>
                  <p:nvPr/>
                </p:nvGrpSpPr>
                <p:grpSpPr bwMode="auto">
                  <a:xfrm>
                    <a:off x="6553200" y="5298520"/>
                    <a:ext cx="1530349" cy="1005609"/>
                    <a:chOff x="4625976" y="5062538"/>
                    <a:chExt cx="2476499" cy="804862"/>
                  </a:xfrm>
                </p:grpSpPr>
                <p:sp>
                  <p:nvSpPr>
                    <p:cNvPr id="358" name="Arc 357"/>
                    <p:cNvSpPr/>
                    <p:nvPr/>
                  </p:nvSpPr>
                  <p:spPr bwMode="auto">
                    <a:xfrm flipV="1">
                      <a:off x="6450469" y="5062734"/>
                      <a:ext cx="652006"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9" name="Arc 358"/>
                    <p:cNvSpPr/>
                    <p:nvPr/>
                  </p:nvSpPr>
                  <p:spPr bwMode="auto">
                    <a:xfrm flipV="1">
                      <a:off x="5212986" y="5062734"/>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0" name="Arc 359"/>
                    <p:cNvSpPr/>
                    <p:nvPr/>
                  </p:nvSpPr>
                  <p:spPr bwMode="auto">
                    <a:xfrm>
                      <a:off x="5864994" y="5062734"/>
                      <a:ext cx="585476"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1" name="Arc 360"/>
                    <p:cNvSpPr/>
                    <p:nvPr/>
                  </p:nvSpPr>
                  <p:spPr bwMode="auto">
                    <a:xfrm>
                      <a:off x="4627510" y="5062734"/>
                      <a:ext cx="585476"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grpSp>
        <p:grpSp>
          <p:nvGrpSpPr>
            <p:cNvPr id="36177" name="Group 396"/>
            <p:cNvGrpSpPr>
              <a:grpSpLocks/>
            </p:cNvGrpSpPr>
            <p:nvPr/>
          </p:nvGrpSpPr>
          <p:grpSpPr bwMode="auto">
            <a:xfrm>
              <a:off x="-457200" y="6172200"/>
              <a:ext cx="16046450" cy="762000"/>
              <a:chOff x="-174625" y="6172200"/>
              <a:chExt cx="16046450" cy="762000"/>
            </a:xfrm>
          </p:grpSpPr>
          <p:grpSp>
            <p:nvGrpSpPr>
              <p:cNvPr id="36178" name="Group 397"/>
              <p:cNvGrpSpPr>
                <a:grpSpLocks/>
              </p:cNvGrpSpPr>
              <p:nvPr/>
            </p:nvGrpSpPr>
            <p:grpSpPr bwMode="auto">
              <a:xfrm>
                <a:off x="-174625" y="6172200"/>
                <a:ext cx="8023225" cy="685800"/>
                <a:chOff x="139700" y="5659271"/>
                <a:chExt cx="12217400" cy="1122529"/>
              </a:xfrm>
            </p:grpSpPr>
            <p:grpSp>
              <p:nvGrpSpPr>
                <p:cNvPr id="36224" name="Group 443"/>
                <p:cNvGrpSpPr>
                  <a:grpSpLocks/>
                </p:cNvGrpSpPr>
                <p:nvPr/>
              </p:nvGrpSpPr>
              <p:grpSpPr bwMode="auto">
                <a:xfrm>
                  <a:off x="139700" y="5659271"/>
                  <a:ext cx="6108700" cy="1046329"/>
                  <a:chOff x="1974849" y="5257800"/>
                  <a:chExt cx="6108700" cy="1046329"/>
                </a:xfrm>
              </p:grpSpPr>
              <p:grpSp>
                <p:nvGrpSpPr>
                  <p:cNvPr id="36247" name="Group 466"/>
                  <p:cNvGrpSpPr>
                    <a:grpSpLocks/>
                  </p:cNvGrpSpPr>
                  <p:nvPr/>
                </p:nvGrpSpPr>
                <p:grpSpPr bwMode="auto">
                  <a:xfrm>
                    <a:off x="1974849" y="5257800"/>
                    <a:ext cx="3054351" cy="1026080"/>
                    <a:chOff x="1981199" y="5298520"/>
                    <a:chExt cx="3054351" cy="1026080"/>
                  </a:xfrm>
                </p:grpSpPr>
                <p:grpSp>
                  <p:nvGrpSpPr>
                    <p:cNvPr id="36258" name="Group 3"/>
                    <p:cNvGrpSpPr>
                      <a:grpSpLocks/>
                    </p:cNvGrpSpPr>
                    <p:nvPr/>
                  </p:nvGrpSpPr>
                  <p:grpSpPr bwMode="auto">
                    <a:xfrm>
                      <a:off x="1981199" y="5298520"/>
                      <a:ext cx="1530349" cy="1005609"/>
                      <a:chOff x="4625975" y="5062538"/>
                      <a:chExt cx="2476499" cy="804862"/>
                    </a:xfrm>
                  </p:grpSpPr>
                  <p:sp>
                    <p:nvSpPr>
                      <p:cNvPr id="484" name="Arc 483"/>
                      <p:cNvSpPr/>
                      <p:nvPr/>
                    </p:nvSpPr>
                    <p:spPr bwMode="auto">
                      <a:xfrm flipV="1">
                        <a:off x="6453367" y="5062538"/>
                        <a:ext cx="656442"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5" name="Arc 484"/>
                      <p:cNvSpPr/>
                      <p:nvPr/>
                    </p:nvSpPr>
                    <p:spPr bwMode="auto">
                      <a:xfrm flipV="1">
                        <a:off x="5215884" y="5062538"/>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6" name="Arc 485"/>
                      <p:cNvSpPr/>
                      <p:nvPr/>
                    </p:nvSpPr>
                    <p:spPr bwMode="auto">
                      <a:xfrm>
                        <a:off x="5867892" y="5062538"/>
                        <a:ext cx="585475"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7" name="Arc 486"/>
                      <p:cNvSpPr/>
                      <p:nvPr/>
                    </p:nvSpPr>
                    <p:spPr bwMode="auto">
                      <a:xfrm>
                        <a:off x="4625975" y="5062538"/>
                        <a:ext cx="589909"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259" name="Group 3"/>
                    <p:cNvGrpSpPr>
                      <a:grpSpLocks/>
                    </p:cNvGrpSpPr>
                    <p:nvPr/>
                  </p:nvGrpSpPr>
                  <p:grpSpPr bwMode="auto">
                    <a:xfrm>
                      <a:off x="3505200" y="5318991"/>
                      <a:ext cx="1530350" cy="1005609"/>
                      <a:chOff x="4625975" y="5062538"/>
                      <a:chExt cx="2476500" cy="804862"/>
                    </a:xfrm>
                  </p:grpSpPr>
                  <p:sp>
                    <p:nvSpPr>
                      <p:cNvPr id="480" name="Arc 479"/>
                      <p:cNvSpPr/>
                      <p:nvPr/>
                    </p:nvSpPr>
                    <p:spPr bwMode="auto">
                      <a:xfrm flipV="1">
                        <a:off x="6453233" y="5061280"/>
                        <a:ext cx="656442"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1" name="Arc 480"/>
                      <p:cNvSpPr/>
                      <p:nvPr/>
                    </p:nvSpPr>
                    <p:spPr bwMode="auto">
                      <a:xfrm flipV="1">
                        <a:off x="5215753" y="5061280"/>
                        <a:ext cx="652005"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2" name="Arc 481"/>
                      <p:cNvSpPr/>
                      <p:nvPr/>
                    </p:nvSpPr>
                    <p:spPr bwMode="auto">
                      <a:xfrm>
                        <a:off x="5867758" y="5061280"/>
                        <a:ext cx="585475"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3" name="Arc 482"/>
                      <p:cNvSpPr/>
                      <p:nvPr/>
                    </p:nvSpPr>
                    <p:spPr bwMode="auto">
                      <a:xfrm>
                        <a:off x="4625841" y="5061280"/>
                        <a:ext cx="589912"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248" name="Group 3"/>
                  <p:cNvGrpSpPr>
                    <a:grpSpLocks/>
                  </p:cNvGrpSpPr>
                  <p:nvPr/>
                </p:nvGrpSpPr>
                <p:grpSpPr bwMode="auto">
                  <a:xfrm>
                    <a:off x="5029200" y="5298520"/>
                    <a:ext cx="1530350" cy="1005609"/>
                    <a:chOff x="4625975" y="5062538"/>
                    <a:chExt cx="2476500" cy="804862"/>
                  </a:xfrm>
                </p:grpSpPr>
                <p:sp>
                  <p:nvSpPr>
                    <p:cNvPr id="474" name="Arc 473"/>
                    <p:cNvSpPr/>
                    <p:nvPr/>
                  </p:nvSpPr>
                  <p:spPr bwMode="auto">
                    <a:xfrm flipV="1">
                      <a:off x="6451696" y="5063224"/>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5" name="Arc 474"/>
                    <p:cNvSpPr/>
                    <p:nvPr/>
                  </p:nvSpPr>
                  <p:spPr bwMode="auto">
                    <a:xfrm flipV="1">
                      <a:off x="5218650" y="5063224"/>
                      <a:ext cx="647571"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6" name="Arc 475"/>
                    <p:cNvSpPr/>
                    <p:nvPr/>
                  </p:nvSpPr>
                  <p:spPr bwMode="auto">
                    <a:xfrm>
                      <a:off x="5866221" y="5063224"/>
                      <a:ext cx="585475"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7" name="Arc 476"/>
                    <p:cNvSpPr/>
                    <p:nvPr/>
                  </p:nvSpPr>
                  <p:spPr bwMode="auto">
                    <a:xfrm>
                      <a:off x="4633175" y="5063224"/>
                      <a:ext cx="585475"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249" name="Group 3"/>
                  <p:cNvGrpSpPr>
                    <a:grpSpLocks/>
                  </p:cNvGrpSpPr>
                  <p:nvPr/>
                </p:nvGrpSpPr>
                <p:grpSpPr bwMode="auto">
                  <a:xfrm>
                    <a:off x="6553200" y="5298520"/>
                    <a:ext cx="1530349" cy="1005609"/>
                    <a:chOff x="4625976" y="5062538"/>
                    <a:chExt cx="2476499" cy="804862"/>
                  </a:xfrm>
                </p:grpSpPr>
                <p:sp>
                  <p:nvSpPr>
                    <p:cNvPr id="470" name="Arc 469"/>
                    <p:cNvSpPr/>
                    <p:nvPr/>
                  </p:nvSpPr>
                  <p:spPr bwMode="auto">
                    <a:xfrm flipV="1">
                      <a:off x="6451567" y="5063224"/>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1" name="Arc 470"/>
                    <p:cNvSpPr/>
                    <p:nvPr/>
                  </p:nvSpPr>
                  <p:spPr bwMode="auto">
                    <a:xfrm flipV="1">
                      <a:off x="5218520" y="5063224"/>
                      <a:ext cx="647572"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2" name="Arc 471"/>
                    <p:cNvSpPr/>
                    <p:nvPr/>
                  </p:nvSpPr>
                  <p:spPr bwMode="auto">
                    <a:xfrm>
                      <a:off x="5866092" y="5063224"/>
                      <a:ext cx="585476"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3" name="Arc 472"/>
                    <p:cNvSpPr/>
                    <p:nvPr/>
                  </p:nvSpPr>
                  <p:spPr bwMode="auto">
                    <a:xfrm>
                      <a:off x="4633045" y="5063224"/>
                      <a:ext cx="585476"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225" name="Group 444"/>
                <p:cNvGrpSpPr>
                  <a:grpSpLocks/>
                </p:cNvGrpSpPr>
                <p:nvPr/>
              </p:nvGrpSpPr>
              <p:grpSpPr bwMode="auto">
                <a:xfrm>
                  <a:off x="6248400" y="5735471"/>
                  <a:ext cx="6108700" cy="1046329"/>
                  <a:chOff x="1974849" y="5257800"/>
                  <a:chExt cx="6108700" cy="1046329"/>
                </a:xfrm>
              </p:grpSpPr>
              <p:grpSp>
                <p:nvGrpSpPr>
                  <p:cNvPr id="36226" name="Group 445"/>
                  <p:cNvGrpSpPr>
                    <a:grpSpLocks/>
                  </p:cNvGrpSpPr>
                  <p:nvPr/>
                </p:nvGrpSpPr>
                <p:grpSpPr bwMode="auto">
                  <a:xfrm>
                    <a:off x="1974849" y="5257800"/>
                    <a:ext cx="3054351" cy="1026080"/>
                    <a:chOff x="1981199" y="5298520"/>
                    <a:chExt cx="3054351" cy="1026080"/>
                  </a:xfrm>
                </p:grpSpPr>
                <p:grpSp>
                  <p:nvGrpSpPr>
                    <p:cNvPr id="36237" name="Group 3"/>
                    <p:cNvGrpSpPr>
                      <a:grpSpLocks/>
                    </p:cNvGrpSpPr>
                    <p:nvPr/>
                  </p:nvGrpSpPr>
                  <p:grpSpPr bwMode="auto">
                    <a:xfrm>
                      <a:off x="1981199" y="5298520"/>
                      <a:ext cx="1530349" cy="1005609"/>
                      <a:chOff x="4625975" y="5062538"/>
                      <a:chExt cx="2476499" cy="804862"/>
                    </a:xfrm>
                  </p:grpSpPr>
                  <p:sp>
                    <p:nvSpPr>
                      <p:cNvPr id="463" name="Arc 462"/>
                      <p:cNvSpPr/>
                      <p:nvPr/>
                    </p:nvSpPr>
                    <p:spPr bwMode="auto">
                      <a:xfrm flipV="1">
                        <a:off x="6458901" y="5062050"/>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4" name="Arc 463"/>
                      <p:cNvSpPr/>
                      <p:nvPr/>
                    </p:nvSpPr>
                    <p:spPr bwMode="auto">
                      <a:xfrm flipV="1">
                        <a:off x="5216985" y="5062050"/>
                        <a:ext cx="656442"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5" name="Arc 464"/>
                      <p:cNvSpPr/>
                      <p:nvPr/>
                    </p:nvSpPr>
                    <p:spPr bwMode="auto">
                      <a:xfrm>
                        <a:off x="5873426" y="5062050"/>
                        <a:ext cx="585475"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6" name="Arc 465"/>
                      <p:cNvSpPr/>
                      <p:nvPr/>
                    </p:nvSpPr>
                    <p:spPr bwMode="auto">
                      <a:xfrm>
                        <a:off x="4627076" y="5062050"/>
                        <a:ext cx="589909"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238" name="Group 3"/>
                    <p:cNvGrpSpPr>
                      <a:grpSpLocks/>
                    </p:cNvGrpSpPr>
                    <p:nvPr/>
                  </p:nvGrpSpPr>
                  <p:grpSpPr bwMode="auto">
                    <a:xfrm>
                      <a:off x="3505200" y="5318991"/>
                      <a:ext cx="1530350" cy="1005609"/>
                      <a:chOff x="4625975" y="5062538"/>
                      <a:chExt cx="2476500" cy="804862"/>
                    </a:xfrm>
                  </p:grpSpPr>
                  <p:sp>
                    <p:nvSpPr>
                      <p:cNvPr id="459" name="Arc 458"/>
                      <p:cNvSpPr/>
                      <p:nvPr/>
                    </p:nvSpPr>
                    <p:spPr bwMode="auto">
                      <a:xfrm flipV="1">
                        <a:off x="6458768" y="5057767"/>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0" name="Arc 459"/>
                      <p:cNvSpPr/>
                      <p:nvPr/>
                    </p:nvSpPr>
                    <p:spPr bwMode="auto">
                      <a:xfrm flipV="1">
                        <a:off x="5216851" y="5057767"/>
                        <a:ext cx="656442"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1" name="Arc 460"/>
                      <p:cNvSpPr/>
                      <p:nvPr/>
                    </p:nvSpPr>
                    <p:spPr bwMode="auto">
                      <a:xfrm>
                        <a:off x="5873293" y="5057767"/>
                        <a:ext cx="585475"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2" name="Arc 461"/>
                      <p:cNvSpPr/>
                      <p:nvPr/>
                    </p:nvSpPr>
                    <p:spPr bwMode="auto">
                      <a:xfrm>
                        <a:off x="4626942" y="5057767"/>
                        <a:ext cx="589909"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227" name="Group 3"/>
                  <p:cNvGrpSpPr>
                    <a:grpSpLocks/>
                  </p:cNvGrpSpPr>
                  <p:nvPr/>
                </p:nvGrpSpPr>
                <p:grpSpPr bwMode="auto">
                  <a:xfrm>
                    <a:off x="5029200" y="5298520"/>
                    <a:ext cx="1530350" cy="1005609"/>
                    <a:chOff x="4625975" y="5062538"/>
                    <a:chExt cx="2476500" cy="804862"/>
                  </a:xfrm>
                </p:grpSpPr>
                <p:sp>
                  <p:nvSpPr>
                    <p:cNvPr id="453" name="Arc 452"/>
                    <p:cNvSpPr/>
                    <p:nvPr/>
                  </p:nvSpPr>
                  <p:spPr bwMode="auto">
                    <a:xfrm flipV="1">
                      <a:off x="6457231" y="5062736"/>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4" name="Arc 453"/>
                    <p:cNvSpPr/>
                    <p:nvPr/>
                  </p:nvSpPr>
                  <p:spPr bwMode="auto">
                    <a:xfrm flipV="1">
                      <a:off x="5219751" y="5062736"/>
                      <a:ext cx="652005"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5" name="Arc 454"/>
                    <p:cNvSpPr/>
                    <p:nvPr/>
                  </p:nvSpPr>
                  <p:spPr bwMode="auto">
                    <a:xfrm>
                      <a:off x="5871756" y="5062736"/>
                      <a:ext cx="585475"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6" name="Arc 455"/>
                    <p:cNvSpPr/>
                    <p:nvPr/>
                  </p:nvSpPr>
                  <p:spPr bwMode="auto">
                    <a:xfrm>
                      <a:off x="4634276" y="5062736"/>
                      <a:ext cx="585475"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228" name="Group 3"/>
                  <p:cNvGrpSpPr>
                    <a:grpSpLocks/>
                  </p:cNvGrpSpPr>
                  <p:nvPr/>
                </p:nvGrpSpPr>
                <p:grpSpPr bwMode="auto">
                  <a:xfrm>
                    <a:off x="6553200" y="5298520"/>
                    <a:ext cx="1530349" cy="1005609"/>
                    <a:chOff x="4625976" y="5062538"/>
                    <a:chExt cx="2476499" cy="804862"/>
                  </a:xfrm>
                </p:grpSpPr>
                <p:sp>
                  <p:nvSpPr>
                    <p:cNvPr id="449" name="Arc 448"/>
                    <p:cNvSpPr/>
                    <p:nvPr/>
                  </p:nvSpPr>
                  <p:spPr bwMode="auto">
                    <a:xfrm flipV="1">
                      <a:off x="6457102" y="5062736"/>
                      <a:ext cx="647572"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0" name="Arc 449"/>
                    <p:cNvSpPr/>
                    <p:nvPr/>
                  </p:nvSpPr>
                  <p:spPr bwMode="auto">
                    <a:xfrm flipV="1">
                      <a:off x="5219621" y="5062736"/>
                      <a:ext cx="652006"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1" name="Arc 450"/>
                    <p:cNvSpPr/>
                    <p:nvPr/>
                  </p:nvSpPr>
                  <p:spPr bwMode="auto">
                    <a:xfrm>
                      <a:off x="5871627" y="5062736"/>
                      <a:ext cx="585476"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2" name="Arc 451"/>
                    <p:cNvSpPr/>
                    <p:nvPr/>
                  </p:nvSpPr>
                  <p:spPr bwMode="auto">
                    <a:xfrm>
                      <a:off x="4634146" y="5062736"/>
                      <a:ext cx="585476"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grpSp>
            <p:nvGrpSpPr>
              <p:cNvPr id="36179" name="Group 398"/>
              <p:cNvGrpSpPr>
                <a:grpSpLocks/>
              </p:cNvGrpSpPr>
              <p:nvPr/>
            </p:nvGrpSpPr>
            <p:grpSpPr bwMode="auto">
              <a:xfrm>
                <a:off x="7848600" y="6248400"/>
                <a:ext cx="8023225" cy="685800"/>
                <a:chOff x="139700" y="5659271"/>
                <a:chExt cx="12217400" cy="1122529"/>
              </a:xfrm>
            </p:grpSpPr>
            <p:grpSp>
              <p:nvGrpSpPr>
                <p:cNvPr id="36180" name="Group 399"/>
                <p:cNvGrpSpPr>
                  <a:grpSpLocks/>
                </p:cNvGrpSpPr>
                <p:nvPr/>
              </p:nvGrpSpPr>
              <p:grpSpPr bwMode="auto">
                <a:xfrm>
                  <a:off x="139700" y="5659271"/>
                  <a:ext cx="6108700" cy="1046329"/>
                  <a:chOff x="1974849" y="5257800"/>
                  <a:chExt cx="6108700" cy="1046329"/>
                </a:xfrm>
              </p:grpSpPr>
              <p:grpSp>
                <p:nvGrpSpPr>
                  <p:cNvPr id="36203" name="Group 422"/>
                  <p:cNvGrpSpPr>
                    <a:grpSpLocks/>
                  </p:cNvGrpSpPr>
                  <p:nvPr/>
                </p:nvGrpSpPr>
                <p:grpSpPr bwMode="auto">
                  <a:xfrm>
                    <a:off x="1974849" y="5257800"/>
                    <a:ext cx="3054351" cy="1026080"/>
                    <a:chOff x="1981199" y="5298520"/>
                    <a:chExt cx="3054351" cy="1026080"/>
                  </a:xfrm>
                </p:grpSpPr>
                <p:grpSp>
                  <p:nvGrpSpPr>
                    <p:cNvPr id="36214" name="Group 3"/>
                    <p:cNvGrpSpPr>
                      <a:grpSpLocks/>
                    </p:cNvGrpSpPr>
                    <p:nvPr/>
                  </p:nvGrpSpPr>
                  <p:grpSpPr bwMode="auto">
                    <a:xfrm>
                      <a:off x="1981199" y="5298520"/>
                      <a:ext cx="1530349" cy="1005609"/>
                      <a:chOff x="4625975" y="5062538"/>
                      <a:chExt cx="2476499" cy="804862"/>
                    </a:xfrm>
                  </p:grpSpPr>
                  <p:sp>
                    <p:nvSpPr>
                      <p:cNvPr id="440" name="Arc 439"/>
                      <p:cNvSpPr/>
                      <p:nvPr/>
                    </p:nvSpPr>
                    <p:spPr bwMode="auto">
                      <a:xfrm flipV="1">
                        <a:off x="6460002" y="5062538"/>
                        <a:ext cx="652005"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1" name="Arc 440"/>
                      <p:cNvSpPr/>
                      <p:nvPr/>
                    </p:nvSpPr>
                    <p:spPr bwMode="auto">
                      <a:xfrm flipV="1">
                        <a:off x="5222520" y="5062538"/>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2" name="Arc 441"/>
                      <p:cNvSpPr/>
                      <p:nvPr/>
                    </p:nvSpPr>
                    <p:spPr bwMode="auto">
                      <a:xfrm>
                        <a:off x="5874527" y="5062538"/>
                        <a:ext cx="585475"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3" name="Arc 442"/>
                      <p:cNvSpPr/>
                      <p:nvPr/>
                    </p:nvSpPr>
                    <p:spPr bwMode="auto">
                      <a:xfrm>
                        <a:off x="4628174" y="5062538"/>
                        <a:ext cx="594346"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215" name="Group 3"/>
                    <p:cNvGrpSpPr>
                      <a:grpSpLocks/>
                    </p:cNvGrpSpPr>
                    <p:nvPr/>
                  </p:nvGrpSpPr>
                  <p:grpSpPr bwMode="auto">
                    <a:xfrm>
                      <a:off x="3505200" y="5318991"/>
                      <a:ext cx="1530350" cy="1005609"/>
                      <a:chOff x="4625975" y="5062538"/>
                      <a:chExt cx="2476500" cy="804862"/>
                    </a:xfrm>
                  </p:grpSpPr>
                  <p:sp>
                    <p:nvSpPr>
                      <p:cNvPr id="436" name="Arc 435"/>
                      <p:cNvSpPr/>
                      <p:nvPr/>
                    </p:nvSpPr>
                    <p:spPr bwMode="auto">
                      <a:xfrm flipV="1">
                        <a:off x="6459869" y="5061278"/>
                        <a:ext cx="652005"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7" name="Arc 436"/>
                      <p:cNvSpPr/>
                      <p:nvPr/>
                    </p:nvSpPr>
                    <p:spPr bwMode="auto">
                      <a:xfrm flipV="1">
                        <a:off x="5222386" y="5061278"/>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8" name="Arc 437"/>
                      <p:cNvSpPr/>
                      <p:nvPr/>
                    </p:nvSpPr>
                    <p:spPr bwMode="auto">
                      <a:xfrm>
                        <a:off x="5874394" y="5061278"/>
                        <a:ext cx="585475"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9" name="Arc 438"/>
                      <p:cNvSpPr/>
                      <p:nvPr/>
                    </p:nvSpPr>
                    <p:spPr bwMode="auto">
                      <a:xfrm>
                        <a:off x="4628040" y="5061278"/>
                        <a:ext cx="594346"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204" name="Group 3"/>
                  <p:cNvGrpSpPr>
                    <a:grpSpLocks/>
                  </p:cNvGrpSpPr>
                  <p:nvPr/>
                </p:nvGrpSpPr>
                <p:grpSpPr bwMode="auto">
                  <a:xfrm>
                    <a:off x="5029200" y="5298520"/>
                    <a:ext cx="1530350" cy="1005609"/>
                    <a:chOff x="4625975" y="5062538"/>
                    <a:chExt cx="2476500" cy="804862"/>
                  </a:xfrm>
                </p:grpSpPr>
                <p:sp>
                  <p:nvSpPr>
                    <p:cNvPr id="430" name="Arc 429"/>
                    <p:cNvSpPr/>
                    <p:nvPr/>
                  </p:nvSpPr>
                  <p:spPr bwMode="auto">
                    <a:xfrm flipV="1">
                      <a:off x="6458332" y="5063222"/>
                      <a:ext cx="652005"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1" name="Arc 430"/>
                    <p:cNvSpPr/>
                    <p:nvPr/>
                  </p:nvSpPr>
                  <p:spPr bwMode="auto">
                    <a:xfrm flipV="1">
                      <a:off x="5220849" y="5063222"/>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2" name="Arc 431"/>
                    <p:cNvSpPr/>
                    <p:nvPr/>
                  </p:nvSpPr>
                  <p:spPr bwMode="auto">
                    <a:xfrm>
                      <a:off x="5872857" y="5063222"/>
                      <a:ext cx="585475"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3" name="Arc 432"/>
                    <p:cNvSpPr/>
                    <p:nvPr/>
                  </p:nvSpPr>
                  <p:spPr bwMode="auto">
                    <a:xfrm>
                      <a:off x="4635374" y="5063222"/>
                      <a:ext cx="585475"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205" name="Group 3"/>
                  <p:cNvGrpSpPr>
                    <a:grpSpLocks/>
                  </p:cNvGrpSpPr>
                  <p:nvPr/>
                </p:nvGrpSpPr>
                <p:grpSpPr bwMode="auto">
                  <a:xfrm>
                    <a:off x="6553200" y="5298520"/>
                    <a:ext cx="1530349" cy="1005609"/>
                    <a:chOff x="4625976" y="5062538"/>
                    <a:chExt cx="2476499" cy="804862"/>
                  </a:xfrm>
                </p:grpSpPr>
                <p:sp>
                  <p:nvSpPr>
                    <p:cNvPr id="426" name="Arc 425"/>
                    <p:cNvSpPr/>
                    <p:nvPr/>
                  </p:nvSpPr>
                  <p:spPr bwMode="auto">
                    <a:xfrm flipV="1">
                      <a:off x="6458203" y="5063222"/>
                      <a:ext cx="652006"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7" name="Arc 426"/>
                    <p:cNvSpPr/>
                    <p:nvPr/>
                  </p:nvSpPr>
                  <p:spPr bwMode="auto">
                    <a:xfrm flipV="1">
                      <a:off x="5220719" y="5063222"/>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8" name="Arc 427"/>
                    <p:cNvSpPr/>
                    <p:nvPr/>
                  </p:nvSpPr>
                  <p:spPr bwMode="auto">
                    <a:xfrm>
                      <a:off x="5872728" y="5063222"/>
                      <a:ext cx="585476"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9" name="Arc 428"/>
                    <p:cNvSpPr/>
                    <p:nvPr/>
                  </p:nvSpPr>
                  <p:spPr bwMode="auto">
                    <a:xfrm>
                      <a:off x="4635244" y="5063222"/>
                      <a:ext cx="585476"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181" name="Group 400"/>
                <p:cNvGrpSpPr>
                  <a:grpSpLocks/>
                </p:cNvGrpSpPr>
                <p:nvPr/>
              </p:nvGrpSpPr>
              <p:grpSpPr bwMode="auto">
                <a:xfrm>
                  <a:off x="6248400" y="5735471"/>
                  <a:ext cx="6108700" cy="1046329"/>
                  <a:chOff x="1974849" y="5257800"/>
                  <a:chExt cx="6108700" cy="1046329"/>
                </a:xfrm>
              </p:grpSpPr>
              <p:grpSp>
                <p:nvGrpSpPr>
                  <p:cNvPr id="36182" name="Group 401"/>
                  <p:cNvGrpSpPr>
                    <a:grpSpLocks/>
                  </p:cNvGrpSpPr>
                  <p:nvPr/>
                </p:nvGrpSpPr>
                <p:grpSpPr bwMode="auto">
                  <a:xfrm>
                    <a:off x="1974849" y="5257800"/>
                    <a:ext cx="3054351" cy="1026080"/>
                    <a:chOff x="1981199" y="5298520"/>
                    <a:chExt cx="3054351" cy="1026080"/>
                  </a:xfrm>
                </p:grpSpPr>
                <p:grpSp>
                  <p:nvGrpSpPr>
                    <p:cNvPr id="36193" name="Group 3"/>
                    <p:cNvGrpSpPr>
                      <a:grpSpLocks/>
                    </p:cNvGrpSpPr>
                    <p:nvPr/>
                  </p:nvGrpSpPr>
                  <p:grpSpPr bwMode="auto">
                    <a:xfrm>
                      <a:off x="1981199" y="5298520"/>
                      <a:ext cx="1530349" cy="1005609"/>
                      <a:chOff x="4625975" y="5062538"/>
                      <a:chExt cx="2476499" cy="804862"/>
                    </a:xfrm>
                  </p:grpSpPr>
                  <p:sp>
                    <p:nvSpPr>
                      <p:cNvPr id="419" name="Arc 418"/>
                      <p:cNvSpPr/>
                      <p:nvPr/>
                    </p:nvSpPr>
                    <p:spPr bwMode="auto">
                      <a:xfrm flipV="1">
                        <a:off x="6452229" y="5062050"/>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0" name="Arc 419"/>
                      <p:cNvSpPr/>
                      <p:nvPr/>
                    </p:nvSpPr>
                    <p:spPr bwMode="auto">
                      <a:xfrm flipV="1">
                        <a:off x="5219184" y="5062050"/>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1" name="Arc 420"/>
                      <p:cNvSpPr/>
                      <p:nvPr/>
                    </p:nvSpPr>
                    <p:spPr bwMode="auto">
                      <a:xfrm>
                        <a:off x="5871191" y="5062050"/>
                        <a:ext cx="581038"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2" name="Arc 421"/>
                      <p:cNvSpPr/>
                      <p:nvPr/>
                    </p:nvSpPr>
                    <p:spPr bwMode="auto">
                      <a:xfrm>
                        <a:off x="4633709" y="5062050"/>
                        <a:ext cx="585475"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194" name="Group 3"/>
                    <p:cNvGrpSpPr>
                      <a:grpSpLocks/>
                    </p:cNvGrpSpPr>
                    <p:nvPr/>
                  </p:nvGrpSpPr>
                  <p:grpSpPr bwMode="auto">
                    <a:xfrm>
                      <a:off x="3505200" y="5318991"/>
                      <a:ext cx="1530350" cy="1005609"/>
                      <a:chOff x="4625975" y="5062538"/>
                      <a:chExt cx="2476500" cy="804862"/>
                    </a:xfrm>
                  </p:grpSpPr>
                  <p:sp>
                    <p:nvSpPr>
                      <p:cNvPr id="415" name="Arc 414"/>
                      <p:cNvSpPr/>
                      <p:nvPr/>
                    </p:nvSpPr>
                    <p:spPr bwMode="auto">
                      <a:xfrm flipV="1">
                        <a:off x="6452096" y="5057767"/>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6" name="Arc 415"/>
                      <p:cNvSpPr/>
                      <p:nvPr/>
                    </p:nvSpPr>
                    <p:spPr bwMode="auto">
                      <a:xfrm flipV="1">
                        <a:off x="5219050" y="5057767"/>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7" name="Arc 416"/>
                      <p:cNvSpPr/>
                      <p:nvPr/>
                    </p:nvSpPr>
                    <p:spPr bwMode="auto">
                      <a:xfrm>
                        <a:off x="5871058" y="5057767"/>
                        <a:ext cx="581038"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8" name="Arc 417"/>
                      <p:cNvSpPr/>
                      <p:nvPr/>
                    </p:nvSpPr>
                    <p:spPr bwMode="auto">
                      <a:xfrm>
                        <a:off x="4633575" y="5057767"/>
                        <a:ext cx="585475"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6183" name="Group 3"/>
                  <p:cNvGrpSpPr>
                    <a:grpSpLocks/>
                  </p:cNvGrpSpPr>
                  <p:nvPr/>
                </p:nvGrpSpPr>
                <p:grpSpPr bwMode="auto">
                  <a:xfrm>
                    <a:off x="5029200" y="5298520"/>
                    <a:ext cx="1530350" cy="1005609"/>
                    <a:chOff x="4625975" y="5062538"/>
                    <a:chExt cx="2476500" cy="804862"/>
                  </a:xfrm>
                </p:grpSpPr>
                <p:sp>
                  <p:nvSpPr>
                    <p:cNvPr id="409" name="Arc 408"/>
                    <p:cNvSpPr/>
                    <p:nvPr/>
                  </p:nvSpPr>
                  <p:spPr bwMode="auto">
                    <a:xfrm flipV="1">
                      <a:off x="6450559" y="5062734"/>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0" name="Arc 409"/>
                    <p:cNvSpPr/>
                    <p:nvPr/>
                  </p:nvSpPr>
                  <p:spPr bwMode="auto">
                    <a:xfrm flipV="1">
                      <a:off x="5213079" y="5062734"/>
                      <a:ext cx="652005"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1" name="Arc 410"/>
                    <p:cNvSpPr/>
                    <p:nvPr/>
                  </p:nvSpPr>
                  <p:spPr bwMode="auto">
                    <a:xfrm>
                      <a:off x="5865084" y="5062734"/>
                      <a:ext cx="585475"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2" name="Arc 411"/>
                    <p:cNvSpPr/>
                    <p:nvPr/>
                  </p:nvSpPr>
                  <p:spPr bwMode="auto">
                    <a:xfrm>
                      <a:off x="4627604" y="5062734"/>
                      <a:ext cx="585475"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6184" name="Group 3"/>
                  <p:cNvGrpSpPr>
                    <a:grpSpLocks/>
                  </p:cNvGrpSpPr>
                  <p:nvPr/>
                </p:nvGrpSpPr>
                <p:grpSpPr bwMode="auto">
                  <a:xfrm>
                    <a:off x="6553200" y="5298520"/>
                    <a:ext cx="1530349" cy="1005609"/>
                    <a:chOff x="4625976" y="5062538"/>
                    <a:chExt cx="2476499" cy="804862"/>
                  </a:xfrm>
                </p:grpSpPr>
                <p:sp>
                  <p:nvSpPr>
                    <p:cNvPr id="405" name="Arc 404"/>
                    <p:cNvSpPr/>
                    <p:nvPr/>
                  </p:nvSpPr>
                  <p:spPr bwMode="auto">
                    <a:xfrm flipV="1">
                      <a:off x="6450430" y="5062734"/>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6" name="Arc 405"/>
                    <p:cNvSpPr/>
                    <p:nvPr/>
                  </p:nvSpPr>
                  <p:spPr bwMode="auto">
                    <a:xfrm flipV="1">
                      <a:off x="5212949" y="5062734"/>
                      <a:ext cx="652006"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7" name="Arc 406"/>
                    <p:cNvSpPr/>
                    <p:nvPr/>
                  </p:nvSpPr>
                  <p:spPr bwMode="auto">
                    <a:xfrm>
                      <a:off x="5864955" y="5062734"/>
                      <a:ext cx="585476"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8" name="Arc 407"/>
                    <p:cNvSpPr/>
                    <p:nvPr/>
                  </p:nvSpPr>
                  <p:spPr bwMode="auto">
                    <a:xfrm>
                      <a:off x="4627474" y="5062734"/>
                      <a:ext cx="585476"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grpSp>
      </p:grpSp>
      <p:sp>
        <p:nvSpPr>
          <p:cNvPr id="126" name="Can 125"/>
          <p:cNvSpPr/>
          <p:nvPr/>
        </p:nvSpPr>
        <p:spPr bwMode="auto">
          <a:xfrm>
            <a:off x="1398478" y="2316135"/>
            <a:ext cx="56018" cy="552478"/>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2" name="Can 491"/>
          <p:cNvSpPr/>
          <p:nvPr/>
        </p:nvSpPr>
        <p:spPr bwMode="auto">
          <a:xfrm>
            <a:off x="2156452" y="2316135"/>
            <a:ext cx="56018" cy="552478"/>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4" name="Can 493"/>
          <p:cNvSpPr/>
          <p:nvPr/>
        </p:nvSpPr>
        <p:spPr bwMode="auto">
          <a:xfrm>
            <a:off x="2409110" y="2316135"/>
            <a:ext cx="56018" cy="552478"/>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6" name="Can 495"/>
          <p:cNvSpPr/>
          <p:nvPr/>
        </p:nvSpPr>
        <p:spPr bwMode="auto">
          <a:xfrm>
            <a:off x="1159176" y="2316135"/>
            <a:ext cx="56018" cy="552478"/>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4827" name="Group 6"/>
          <p:cNvGrpSpPr>
            <a:grpSpLocks/>
          </p:cNvGrpSpPr>
          <p:nvPr/>
        </p:nvGrpSpPr>
        <p:grpSpPr bwMode="auto">
          <a:xfrm>
            <a:off x="2254250" y="1973263"/>
            <a:ext cx="111125" cy="236537"/>
            <a:chOff x="7391400" y="1447800"/>
            <a:chExt cx="228600" cy="685800"/>
          </a:xfrm>
        </p:grpSpPr>
        <p:sp>
          <p:nvSpPr>
            <p:cNvPr id="6" name="Freeform 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1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28" name="Group 22"/>
          <p:cNvGrpSpPr>
            <a:grpSpLocks/>
          </p:cNvGrpSpPr>
          <p:nvPr/>
        </p:nvGrpSpPr>
        <p:grpSpPr bwMode="auto">
          <a:xfrm>
            <a:off x="1495425" y="1973263"/>
            <a:ext cx="111125" cy="236537"/>
            <a:chOff x="7391400" y="1447800"/>
            <a:chExt cx="228600" cy="685800"/>
          </a:xfrm>
        </p:grpSpPr>
        <p:sp>
          <p:nvSpPr>
            <p:cNvPr id="24" name="Freeform 23"/>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reeform 24"/>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29" name="Group 33"/>
          <p:cNvGrpSpPr>
            <a:grpSpLocks/>
          </p:cNvGrpSpPr>
          <p:nvPr/>
        </p:nvGrpSpPr>
        <p:grpSpPr bwMode="auto">
          <a:xfrm>
            <a:off x="1243013" y="1973263"/>
            <a:ext cx="111125" cy="236537"/>
            <a:chOff x="7391400" y="1447800"/>
            <a:chExt cx="228600" cy="685800"/>
          </a:xfrm>
        </p:grpSpPr>
        <p:sp>
          <p:nvSpPr>
            <p:cNvPr id="35" name="Freeform 3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3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Can 31"/>
          <p:cNvSpPr/>
          <p:nvPr/>
        </p:nvSpPr>
        <p:spPr bwMode="auto">
          <a:xfrm>
            <a:off x="1372457"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4831" name="Group 45"/>
          <p:cNvGrpSpPr>
            <a:grpSpLocks/>
          </p:cNvGrpSpPr>
          <p:nvPr/>
        </p:nvGrpSpPr>
        <p:grpSpPr bwMode="auto">
          <a:xfrm>
            <a:off x="2000250" y="1973263"/>
            <a:ext cx="111125" cy="236537"/>
            <a:chOff x="7391400" y="1447800"/>
            <a:chExt cx="228600" cy="685800"/>
          </a:xfrm>
        </p:grpSpPr>
        <p:sp>
          <p:nvSpPr>
            <p:cNvPr id="47" name="Freeform 4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Freeform 47"/>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Oval 4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32" name="Group 53"/>
          <p:cNvGrpSpPr>
            <a:grpSpLocks/>
          </p:cNvGrpSpPr>
          <p:nvPr/>
        </p:nvGrpSpPr>
        <p:grpSpPr bwMode="auto">
          <a:xfrm>
            <a:off x="4052888" y="1970088"/>
            <a:ext cx="111125" cy="236537"/>
            <a:chOff x="7391400" y="1447800"/>
            <a:chExt cx="228600" cy="685800"/>
          </a:xfrm>
        </p:grpSpPr>
        <p:sp>
          <p:nvSpPr>
            <p:cNvPr id="55" name="Freeform 54"/>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Freeform 55"/>
            <p:cNvSpPr/>
            <p:nvPr/>
          </p:nvSpPr>
          <p:spPr>
            <a:xfrm>
              <a:off x="7541623"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33" name="Group 61"/>
          <p:cNvGrpSpPr>
            <a:grpSpLocks/>
          </p:cNvGrpSpPr>
          <p:nvPr/>
        </p:nvGrpSpPr>
        <p:grpSpPr bwMode="auto">
          <a:xfrm>
            <a:off x="1765300" y="1973263"/>
            <a:ext cx="111125" cy="236537"/>
            <a:chOff x="7391400" y="1447800"/>
            <a:chExt cx="228600" cy="685800"/>
          </a:xfrm>
        </p:grpSpPr>
        <p:sp>
          <p:nvSpPr>
            <p:cNvPr id="63" name="Freeform 6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Freeform 6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34" name="Group 69"/>
          <p:cNvGrpSpPr>
            <a:grpSpLocks/>
          </p:cNvGrpSpPr>
          <p:nvPr/>
        </p:nvGrpSpPr>
        <p:grpSpPr bwMode="auto">
          <a:xfrm>
            <a:off x="4381500" y="1970088"/>
            <a:ext cx="111125" cy="236537"/>
            <a:chOff x="7391400" y="1447800"/>
            <a:chExt cx="228600" cy="685800"/>
          </a:xfrm>
        </p:grpSpPr>
        <p:sp>
          <p:nvSpPr>
            <p:cNvPr id="71" name="Freeform 7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Freeform 7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Oval 7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35" name="Group 77"/>
          <p:cNvGrpSpPr>
            <a:grpSpLocks/>
          </p:cNvGrpSpPr>
          <p:nvPr/>
        </p:nvGrpSpPr>
        <p:grpSpPr bwMode="auto">
          <a:xfrm>
            <a:off x="4492625" y="1970088"/>
            <a:ext cx="111125" cy="236537"/>
            <a:chOff x="7391400" y="1447800"/>
            <a:chExt cx="228600" cy="685800"/>
          </a:xfrm>
        </p:grpSpPr>
        <p:sp>
          <p:nvSpPr>
            <p:cNvPr id="79" name="Freeform 7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Freeform 7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Oval 8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36" name="Group 85"/>
          <p:cNvGrpSpPr>
            <a:grpSpLocks/>
          </p:cNvGrpSpPr>
          <p:nvPr/>
        </p:nvGrpSpPr>
        <p:grpSpPr bwMode="auto">
          <a:xfrm>
            <a:off x="4603750" y="1970088"/>
            <a:ext cx="109538" cy="236537"/>
            <a:chOff x="7391400" y="1447800"/>
            <a:chExt cx="228600" cy="685800"/>
          </a:xfrm>
        </p:grpSpPr>
        <p:sp>
          <p:nvSpPr>
            <p:cNvPr id="87" name="Freeform 86"/>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Freeform 87"/>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Oval 8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37" name="Group 93"/>
          <p:cNvGrpSpPr>
            <a:grpSpLocks/>
          </p:cNvGrpSpPr>
          <p:nvPr/>
        </p:nvGrpSpPr>
        <p:grpSpPr bwMode="auto">
          <a:xfrm>
            <a:off x="3502025" y="1970088"/>
            <a:ext cx="111125" cy="236537"/>
            <a:chOff x="7391400" y="1447800"/>
            <a:chExt cx="228600" cy="685800"/>
          </a:xfrm>
        </p:grpSpPr>
        <p:sp>
          <p:nvSpPr>
            <p:cNvPr id="95" name="Freeform 94"/>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Freeform 9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Oval 9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38" name="Group 101"/>
          <p:cNvGrpSpPr>
            <a:grpSpLocks/>
          </p:cNvGrpSpPr>
          <p:nvPr/>
        </p:nvGrpSpPr>
        <p:grpSpPr bwMode="auto">
          <a:xfrm>
            <a:off x="3613150" y="1970088"/>
            <a:ext cx="111125" cy="236537"/>
            <a:chOff x="7391400" y="1447800"/>
            <a:chExt cx="228600" cy="685800"/>
          </a:xfrm>
        </p:grpSpPr>
        <p:sp>
          <p:nvSpPr>
            <p:cNvPr id="103" name="Freeform 102"/>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Freeform 10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Oval 10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39" name="Group 109"/>
          <p:cNvGrpSpPr>
            <a:grpSpLocks/>
          </p:cNvGrpSpPr>
          <p:nvPr/>
        </p:nvGrpSpPr>
        <p:grpSpPr bwMode="auto">
          <a:xfrm>
            <a:off x="3724275" y="1970088"/>
            <a:ext cx="111125" cy="236537"/>
            <a:chOff x="7391400" y="1447800"/>
            <a:chExt cx="228600" cy="685800"/>
          </a:xfrm>
        </p:grpSpPr>
        <p:sp>
          <p:nvSpPr>
            <p:cNvPr id="111" name="Freeform 11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Freeform 11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Oval 11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40" name="Group 117"/>
          <p:cNvGrpSpPr>
            <a:grpSpLocks/>
          </p:cNvGrpSpPr>
          <p:nvPr/>
        </p:nvGrpSpPr>
        <p:grpSpPr bwMode="auto">
          <a:xfrm>
            <a:off x="3835400" y="1970088"/>
            <a:ext cx="111125" cy="236537"/>
            <a:chOff x="7391400" y="1447800"/>
            <a:chExt cx="228600" cy="685800"/>
          </a:xfrm>
        </p:grpSpPr>
        <p:sp>
          <p:nvSpPr>
            <p:cNvPr id="119" name="Freeform 11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 name="Freeform 11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Oval 12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41" name="Group 202"/>
          <p:cNvGrpSpPr>
            <a:grpSpLocks/>
          </p:cNvGrpSpPr>
          <p:nvPr/>
        </p:nvGrpSpPr>
        <p:grpSpPr bwMode="auto">
          <a:xfrm>
            <a:off x="4267200" y="1970088"/>
            <a:ext cx="111125" cy="236537"/>
            <a:chOff x="7391400" y="1447800"/>
            <a:chExt cx="228600" cy="685800"/>
          </a:xfrm>
        </p:grpSpPr>
        <p:sp>
          <p:nvSpPr>
            <p:cNvPr id="204" name="Freeform 203"/>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 name="Freeform 204"/>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 name="Oval 20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42" name="Group 210"/>
          <p:cNvGrpSpPr>
            <a:grpSpLocks/>
          </p:cNvGrpSpPr>
          <p:nvPr/>
        </p:nvGrpSpPr>
        <p:grpSpPr bwMode="auto">
          <a:xfrm>
            <a:off x="4170363" y="1970088"/>
            <a:ext cx="111125" cy="236537"/>
            <a:chOff x="7391400" y="1447800"/>
            <a:chExt cx="228600" cy="685800"/>
          </a:xfrm>
        </p:grpSpPr>
        <p:sp>
          <p:nvSpPr>
            <p:cNvPr id="212" name="Freeform 211"/>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3" name="Freeform 212"/>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 name="Oval 21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43" name="Group 220"/>
          <p:cNvGrpSpPr>
            <a:grpSpLocks/>
          </p:cNvGrpSpPr>
          <p:nvPr/>
        </p:nvGrpSpPr>
        <p:grpSpPr bwMode="auto">
          <a:xfrm>
            <a:off x="3956050" y="1970088"/>
            <a:ext cx="111125" cy="236537"/>
            <a:chOff x="7391400" y="1447800"/>
            <a:chExt cx="228600" cy="685800"/>
          </a:xfrm>
        </p:grpSpPr>
        <p:sp>
          <p:nvSpPr>
            <p:cNvPr id="222" name="Freeform 221"/>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3" name="Freeform 222"/>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4" name="Oval 22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44" name="Group 250"/>
          <p:cNvGrpSpPr>
            <a:grpSpLocks/>
          </p:cNvGrpSpPr>
          <p:nvPr/>
        </p:nvGrpSpPr>
        <p:grpSpPr bwMode="auto">
          <a:xfrm>
            <a:off x="2490788" y="1973263"/>
            <a:ext cx="111125" cy="236537"/>
            <a:chOff x="7391400" y="1447800"/>
            <a:chExt cx="228600" cy="685800"/>
          </a:xfrm>
        </p:grpSpPr>
        <p:sp>
          <p:nvSpPr>
            <p:cNvPr id="252" name="Freeform 251"/>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 name="Freeform 252"/>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Oval 25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45" name="Group 258"/>
          <p:cNvGrpSpPr>
            <a:grpSpLocks/>
          </p:cNvGrpSpPr>
          <p:nvPr/>
        </p:nvGrpSpPr>
        <p:grpSpPr bwMode="auto">
          <a:xfrm>
            <a:off x="2601913" y="1970088"/>
            <a:ext cx="111125" cy="236537"/>
            <a:chOff x="7391400" y="1447800"/>
            <a:chExt cx="228600" cy="685800"/>
          </a:xfrm>
        </p:grpSpPr>
        <p:sp>
          <p:nvSpPr>
            <p:cNvPr id="260" name="Freeform 259"/>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1" name="Freeform 260"/>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 name="Oval 26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46" name="Group 266"/>
          <p:cNvGrpSpPr>
            <a:grpSpLocks/>
          </p:cNvGrpSpPr>
          <p:nvPr/>
        </p:nvGrpSpPr>
        <p:grpSpPr bwMode="auto">
          <a:xfrm>
            <a:off x="2713038" y="1970088"/>
            <a:ext cx="111125" cy="236537"/>
            <a:chOff x="7391400" y="1447800"/>
            <a:chExt cx="228600" cy="685800"/>
          </a:xfrm>
        </p:grpSpPr>
        <p:sp>
          <p:nvSpPr>
            <p:cNvPr id="268" name="Freeform 267"/>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9" name="Freeform 268"/>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0" name="Oval 26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47" name="Group 274"/>
          <p:cNvGrpSpPr>
            <a:grpSpLocks/>
          </p:cNvGrpSpPr>
          <p:nvPr/>
        </p:nvGrpSpPr>
        <p:grpSpPr bwMode="auto">
          <a:xfrm>
            <a:off x="2933700" y="1970088"/>
            <a:ext cx="111125" cy="236537"/>
            <a:chOff x="7391400" y="1447800"/>
            <a:chExt cx="228600" cy="685800"/>
          </a:xfrm>
        </p:grpSpPr>
        <p:sp>
          <p:nvSpPr>
            <p:cNvPr id="276" name="Freeform 27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 name="Freeform 27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8" name="Oval 27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48" name="Group 285"/>
          <p:cNvGrpSpPr>
            <a:grpSpLocks/>
          </p:cNvGrpSpPr>
          <p:nvPr/>
        </p:nvGrpSpPr>
        <p:grpSpPr bwMode="auto">
          <a:xfrm>
            <a:off x="4713288" y="1970088"/>
            <a:ext cx="111125" cy="236537"/>
            <a:chOff x="7391400" y="1447800"/>
            <a:chExt cx="228600" cy="685800"/>
          </a:xfrm>
        </p:grpSpPr>
        <p:sp>
          <p:nvSpPr>
            <p:cNvPr id="287" name="Freeform 28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8" name="Freeform 28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9" name="Oval 28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49" name="Group 293"/>
          <p:cNvGrpSpPr>
            <a:grpSpLocks/>
          </p:cNvGrpSpPr>
          <p:nvPr/>
        </p:nvGrpSpPr>
        <p:grpSpPr bwMode="auto">
          <a:xfrm>
            <a:off x="4824413" y="1970088"/>
            <a:ext cx="112712" cy="236537"/>
            <a:chOff x="7391400" y="1447800"/>
            <a:chExt cx="228600" cy="685800"/>
          </a:xfrm>
        </p:grpSpPr>
        <p:sp>
          <p:nvSpPr>
            <p:cNvPr id="295" name="Freeform 294"/>
            <p:cNvSpPr/>
            <p:nvPr/>
          </p:nvSpPr>
          <p:spPr>
            <a:xfrm>
              <a:off x="7468674" y="1599687"/>
              <a:ext cx="57955"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 name="Freeform 295"/>
            <p:cNvSpPr/>
            <p:nvPr/>
          </p:nvSpPr>
          <p:spPr>
            <a:xfrm>
              <a:off x="7545947" y="1599687"/>
              <a:ext cx="54734"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 name="Oval 29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50" name="Group 301"/>
          <p:cNvGrpSpPr>
            <a:grpSpLocks/>
          </p:cNvGrpSpPr>
          <p:nvPr/>
        </p:nvGrpSpPr>
        <p:grpSpPr bwMode="auto">
          <a:xfrm>
            <a:off x="4937125" y="1970088"/>
            <a:ext cx="109538" cy="236537"/>
            <a:chOff x="7391400" y="1447800"/>
            <a:chExt cx="228600" cy="685800"/>
          </a:xfrm>
        </p:grpSpPr>
        <p:sp>
          <p:nvSpPr>
            <p:cNvPr id="303" name="Freeform 302"/>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4" name="Freeform 303"/>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5" name="Oval 30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51" name="Group 309"/>
          <p:cNvGrpSpPr>
            <a:grpSpLocks/>
          </p:cNvGrpSpPr>
          <p:nvPr/>
        </p:nvGrpSpPr>
        <p:grpSpPr bwMode="auto">
          <a:xfrm>
            <a:off x="5046663" y="1970088"/>
            <a:ext cx="111125" cy="236537"/>
            <a:chOff x="7391400" y="1447800"/>
            <a:chExt cx="228600" cy="685800"/>
          </a:xfrm>
        </p:grpSpPr>
        <p:sp>
          <p:nvSpPr>
            <p:cNvPr id="311" name="Freeform 310"/>
            <p:cNvSpPr/>
            <p:nvPr/>
          </p:nvSpPr>
          <p:spPr>
            <a:xfrm>
              <a:off x="7469777"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2" name="Freeform 311"/>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3" name="Oval 31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52" name="Group 325"/>
          <p:cNvGrpSpPr>
            <a:grpSpLocks/>
          </p:cNvGrpSpPr>
          <p:nvPr/>
        </p:nvGrpSpPr>
        <p:grpSpPr bwMode="auto">
          <a:xfrm>
            <a:off x="2824163" y="1970088"/>
            <a:ext cx="111125" cy="236537"/>
            <a:chOff x="7391400" y="1447800"/>
            <a:chExt cx="228600" cy="685800"/>
          </a:xfrm>
        </p:grpSpPr>
        <p:sp>
          <p:nvSpPr>
            <p:cNvPr id="327" name="Freeform 32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 name="Freeform 32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9" name="Oval 32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93" name="Can 492"/>
          <p:cNvSpPr/>
          <p:nvPr/>
        </p:nvSpPr>
        <p:spPr bwMode="auto">
          <a:xfrm>
            <a:off x="2130431"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5" name="Can 494"/>
          <p:cNvSpPr/>
          <p:nvPr/>
        </p:nvSpPr>
        <p:spPr bwMode="auto">
          <a:xfrm>
            <a:off x="2383089"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7" name="Can 496"/>
          <p:cNvSpPr/>
          <p:nvPr/>
        </p:nvSpPr>
        <p:spPr bwMode="auto">
          <a:xfrm>
            <a:off x="1133156"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bwMode="auto">
          <a:xfrm>
            <a:off x="1382713" y="2571750"/>
            <a:ext cx="87312" cy="1968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9" name="Rectangle 498"/>
          <p:cNvSpPr/>
          <p:nvPr/>
        </p:nvSpPr>
        <p:spPr bwMode="auto">
          <a:xfrm>
            <a:off x="2139950" y="2571750"/>
            <a:ext cx="88900" cy="1968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0" name="Rectangle 499"/>
          <p:cNvSpPr/>
          <p:nvPr/>
        </p:nvSpPr>
        <p:spPr bwMode="auto">
          <a:xfrm>
            <a:off x="2393950" y="2568575"/>
            <a:ext cx="87313" cy="1952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 name="Rectangle 500"/>
          <p:cNvSpPr/>
          <p:nvPr/>
        </p:nvSpPr>
        <p:spPr bwMode="auto">
          <a:xfrm>
            <a:off x="1143000" y="2568575"/>
            <a:ext cx="87313" cy="1952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4860" name="Group 250"/>
          <p:cNvGrpSpPr>
            <a:grpSpLocks/>
          </p:cNvGrpSpPr>
          <p:nvPr/>
        </p:nvGrpSpPr>
        <p:grpSpPr bwMode="auto">
          <a:xfrm>
            <a:off x="3057525" y="1970088"/>
            <a:ext cx="111125" cy="236537"/>
            <a:chOff x="7391400" y="1447800"/>
            <a:chExt cx="228600" cy="685800"/>
          </a:xfrm>
        </p:grpSpPr>
        <p:sp>
          <p:nvSpPr>
            <p:cNvPr id="503" name="Freeform 50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4" name="Freeform 50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5" name="Oval 50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61" name="Group 258"/>
          <p:cNvGrpSpPr>
            <a:grpSpLocks/>
          </p:cNvGrpSpPr>
          <p:nvPr/>
        </p:nvGrpSpPr>
        <p:grpSpPr bwMode="auto">
          <a:xfrm>
            <a:off x="3168650" y="1970088"/>
            <a:ext cx="111125" cy="236537"/>
            <a:chOff x="7391400" y="1447800"/>
            <a:chExt cx="228600" cy="685800"/>
          </a:xfrm>
        </p:grpSpPr>
        <p:sp>
          <p:nvSpPr>
            <p:cNvPr id="511" name="Freeform 51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 name="Freeform 51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3" name="Oval 51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62" name="Group 266"/>
          <p:cNvGrpSpPr>
            <a:grpSpLocks/>
          </p:cNvGrpSpPr>
          <p:nvPr/>
        </p:nvGrpSpPr>
        <p:grpSpPr bwMode="auto">
          <a:xfrm>
            <a:off x="3279775" y="1970088"/>
            <a:ext cx="109538" cy="236537"/>
            <a:chOff x="7391400" y="1447800"/>
            <a:chExt cx="228600" cy="685800"/>
          </a:xfrm>
        </p:grpSpPr>
        <p:sp>
          <p:nvSpPr>
            <p:cNvPr id="519" name="Freeform 518"/>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0" name="Freeform 519"/>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1" name="Oval 52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63" name="Group 274"/>
          <p:cNvGrpSpPr>
            <a:grpSpLocks/>
          </p:cNvGrpSpPr>
          <p:nvPr/>
        </p:nvGrpSpPr>
        <p:grpSpPr bwMode="auto">
          <a:xfrm>
            <a:off x="5154613" y="1970088"/>
            <a:ext cx="111125" cy="236537"/>
            <a:chOff x="7391400" y="1447800"/>
            <a:chExt cx="228600" cy="685800"/>
          </a:xfrm>
        </p:grpSpPr>
        <p:sp>
          <p:nvSpPr>
            <p:cNvPr id="527" name="Freeform 52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8" name="Freeform 52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9" name="Oval 52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64" name="Group 325"/>
          <p:cNvGrpSpPr>
            <a:grpSpLocks/>
          </p:cNvGrpSpPr>
          <p:nvPr/>
        </p:nvGrpSpPr>
        <p:grpSpPr bwMode="auto">
          <a:xfrm>
            <a:off x="3389313" y="1970088"/>
            <a:ext cx="111125" cy="236537"/>
            <a:chOff x="7391400" y="1447800"/>
            <a:chExt cx="228600" cy="685800"/>
          </a:xfrm>
        </p:grpSpPr>
        <p:sp>
          <p:nvSpPr>
            <p:cNvPr id="535" name="Freeform 53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6" name="Freeform 53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7" name="Oval 53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65" name="Group 250"/>
          <p:cNvGrpSpPr>
            <a:grpSpLocks/>
          </p:cNvGrpSpPr>
          <p:nvPr/>
        </p:nvGrpSpPr>
        <p:grpSpPr bwMode="auto">
          <a:xfrm>
            <a:off x="5280025" y="1970088"/>
            <a:ext cx="111125" cy="236537"/>
            <a:chOff x="7391400" y="1447800"/>
            <a:chExt cx="228600" cy="685800"/>
          </a:xfrm>
        </p:grpSpPr>
        <p:sp>
          <p:nvSpPr>
            <p:cNvPr id="543" name="Freeform 54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4" name="Freeform 54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5" name="Oval 54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66" name="Group 258"/>
          <p:cNvGrpSpPr>
            <a:grpSpLocks/>
          </p:cNvGrpSpPr>
          <p:nvPr/>
        </p:nvGrpSpPr>
        <p:grpSpPr bwMode="auto">
          <a:xfrm>
            <a:off x="8550275" y="1970088"/>
            <a:ext cx="111125" cy="236537"/>
            <a:chOff x="7391400" y="1447800"/>
            <a:chExt cx="228600" cy="685800"/>
          </a:xfrm>
        </p:grpSpPr>
        <p:sp>
          <p:nvSpPr>
            <p:cNvPr id="551" name="Freeform 550"/>
            <p:cNvSpPr/>
            <p:nvPr/>
          </p:nvSpPr>
          <p:spPr>
            <a:xfrm>
              <a:off x="7469777" y="1599687"/>
              <a:ext cx="52251"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2" name="Freeform 551"/>
            <p:cNvSpPr/>
            <p:nvPr/>
          </p:nvSpPr>
          <p:spPr>
            <a:xfrm>
              <a:off x="7541623"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 name="Oval 55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67" name="Group 266"/>
          <p:cNvGrpSpPr>
            <a:grpSpLocks/>
          </p:cNvGrpSpPr>
          <p:nvPr/>
        </p:nvGrpSpPr>
        <p:grpSpPr bwMode="auto">
          <a:xfrm>
            <a:off x="8661400" y="1970088"/>
            <a:ext cx="111125" cy="236537"/>
            <a:chOff x="7391400" y="1447800"/>
            <a:chExt cx="228600" cy="685800"/>
          </a:xfrm>
        </p:grpSpPr>
        <p:sp>
          <p:nvSpPr>
            <p:cNvPr id="559" name="Freeform 558"/>
            <p:cNvSpPr/>
            <p:nvPr/>
          </p:nvSpPr>
          <p:spPr>
            <a:xfrm>
              <a:off x="7469777"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0" name="Freeform 55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1" name="Oval 56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68" name="Group 274"/>
          <p:cNvGrpSpPr>
            <a:grpSpLocks/>
          </p:cNvGrpSpPr>
          <p:nvPr/>
        </p:nvGrpSpPr>
        <p:grpSpPr bwMode="auto">
          <a:xfrm>
            <a:off x="9101138" y="1970088"/>
            <a:ext cx="112712" cy="236537"/>
            <a:chOff x="7391400" y="1447800"/>
            <a:chExt cx="228600" cy="685800"/>
          </a:xfrm>
        </p:grpSpPr>
        <p:sp>
          <p:nvSpPr>
            <p:cNvPr id="567" name="Freeform 566"/>
            <p:cNvSpPr/>
            <p:nvPr/>
          </p:nvSpPr>
          <p:spPr>
            <a:xfrm>
              <a:off x="7465453" y="1599687"/>
              <a:ext cx="6117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8" name="Freeform 567"/>
            <p:cNvSpPr/>
            <p:nvPr/>
          </p:nvSpPr>
          <p:spPr>
            <a:xfrm>
              <a:off x="7545947" y="1599687"/>
              <a:ext cx="54734"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9" name="Oval 56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69" name="Group 325"/>
          <p:cNvGrpSpPr>
            <a:grpSpLocks/>
          </p:cNvGrpSpPr>
          <p:nvPr/>
        </p:nvGrpSpPr>
        <p:grpSpPr bwMode="auto">
          <a:xfrm>
            <a:off x="8993188" y="1970088"/>
            <a:ext cx="111125" cy="236537"/>
            <a:chOff x="7391400" y="1447800"/>
            <a:chExt cx="228600" cy="685800"/>
          </a:xfrm>
        </p:grpSpPr>
        <p:sp>
          <p:nvSpPr>
            <p:cNvPr id="575" name="Freeform 57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6" name="Freeform 57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7" name="Oval 57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70" name="Group 250"/>
          <p:cNvGrpSpPr>
            <a:grpSpLocks/>
          </p:cNvGrpSpPr>
          <p:nvPr/>
        </p:nvGrpSpPr>
        <p:grpSpPr bwMode="auto">
          <a:xfrm>
            <a:off x="554038" y="1978025"/>
            <a:ext cx="111125" cy="236538"/>
            <a:chOff x="7391400" y="1447800"/>
            <a:chExt cx="228600" cy="685800"/>
          </a:xfrm>
        </p:grpSpPr>
        <p:sp>
          <p:nvSpPr>
            <p:cNvPr id="583" name="Freeform 582"/>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4" name="Freeform 583"/>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5" name="Oval 584"/>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71" name="Group 258"/>
          <p:cNvGrpSpPr>
            <a:grpSpLocks/>
          </p:cNvGrpSpPr>
          <p:nvPr/>
        </p:nvGrpSpPr>
        <p:grpSpPr bwMode="auto">
          <a:xfrm>
            <a:off x="665163" y="1978025"/>
            <a:ext cx="111125" cy="236538"/>
            <a:chOff x="7391400" y="1447800"/>
            <a:chExt cx="228600" cy="685800"/>
          </a:xfrm>
        </p:grpSpPr>
        <p:sp>
          <p:nvSpPr>
            <p:cNvPr id="591" name="Freeform 590"/>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2" name="Freeform 591"/>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3" name="Oval 592"/>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72" name="Group 266"/>
          <p:cNvGrpSpPr>
            <a:grpSpLocks/>
          </p:cNvGrpSpPr>
          <p:nvPr/>
        </p:nvGrpSpPr>
        <p:grpSpPr bwMode="auto">
          <a:xfrm>
            <a:off x="755650" y="1978025"/>
            <a:ext cx="109538" cy="236538"/>
            <a:chOff x="7391400" y="1447800"/>
            <a:chExt cx="228600" cy="685800"/>
          </a:xfrm>
        </p:grpSpPr>
        <p:sp>
          <p:nvSpPr>
            <p:cNvPr id="599" name="Freeform 598"/>
            <p:cNvSpPr/>
            <p:nvPr/>
          </p:nvSpPr>
          <p:spPr>
            <a:xfrm>
              <a:off x="7467601" y="1599690"/>
              <a:ext cx="56320"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0" name="Freeform 599"/>
            <p:cNvSpPr/>
            <p:nvPr/>
          </p:nvSpPr>
          <p:spPr>
            <a:xfrm>
              <a:off x="7543799" y="1599690"/>
              <a:ext cx="5632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1" name="Oval 600"/>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73" name="Group 274"/>
          <p:cNvGrpSpPr>
            <a:grpSpLocks/>
          </p:cNvGrpSpPr>
          <p:nvPr/>
        </p:nvGrpSpPr>
        <p:grpSpPr bwMode="auto">
          <a:xfrm>
            <a:off x="974725" y="1978025"/>
            <a:ext cx="111125" cy="236538"/>
            <a:chOff x="7391400" y="1447800"/>
            <a:chExt cx="228600" cy="685800"/>
          </a:xfrm>
        </p:grpSpPr>
        <p:sp>
          <p:nvSpPr>
            <p:cNvPr id="607" name="Freeform 606"/>
            <p:cNvSpPr/>
            <p:nvPr/>
          </p:nvSpPr>
          <p:spPr>
            <a:xfrm>
              <a:off x="7466512"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8" name="Freeform 607"/>
            <p:cNvSpPr/>
            <p:nvPr/>
          </p:nvSpPr>
          <p:spPr>
            <a:xfrm>
              <a:off x="7544890" y="1599690"/>
              <a:ext cx="55516"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9" name="Oval 608"/>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74" name="Group 325"/>
          <p:cNvGrpSpPr>
            <a:grpSpLocks/>
          </p:cNvGrpSpPr>
          <p:nvPr/>
        </p:nvGrpSpPr>
        <p:grpSpPr bwMode="auto">
          <a:xfrm>
            <a:off x="865188" y="1978025"/>
            <a:ext cx="111125" cy="236538"/>
            <a:chOff x="7391400" y="1447800"/>
            <a:chExt cx="228600" cy="685800"/>
          </a:xfrm>
        </p:grpSpPr>
        <p:sp>
          <p:nvSpPr>
            <p:cNvPr id="615" name="Freeform 614"/>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 name="Freeform 615"/>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7" name="Oval 616"/>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75" name="Group 250"/>
          <p:cNvGrpSpPr>
            <a:grpSpLocks/>
          </p:cNvGrpSpPr>
          <p:nvPr/>
        </p:nvGrpSpPr>
        <p:grpSpPr bwMode="auto">
          <a:xfrm>
            <a:off x="-14288" y="1978025"/>
            <a:ext cx="111126" cy="236538"/>
            <a:chOff x="7391400" y="1447800"/>
            <a:chExt cx="228600" cy="685800"/>
          </a:xfrm>
        </p:grpSpPr>
        <p:sp>
          <p:nvSpPr>
            <p:cNvPr id="623" name="Freeform 622"/>
            <p:cNvSpPr/>
            <p:nvPr/>
          </p:nvSpPr>
          <p:spPr>
            <a:xfrm>
              <a:off x="7466512" y="1599690"/>
              <a:ext cx="58782"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4" name="Freeform 623"/>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5" name="Oval 624"/>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76" name="Group 258"/>
          <p:cNvGrpSpPr>
            <a:grpSpLocks/>
          </p:cNvGrpSpPr>
          <p:nvPr/>
        </p:nvGrpSpPr>
        <p:grpSpPr bwMode="auto">
          <a:xfrm>
            <a:off x="96838" y="1978025"/>
            <a:ext cx="111125" cy="236538"/>
            <a:chOff x="7391400" y="1447800"/>
            <a:chExt cx="228600" cy="685800"/>
          </a:xfrm>
        </p:grpSpPr>
        <p:sp>
          <p:nvSpPr>
            <p:cNvPr id="631" name="Freeform 630"/>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2" name="Freeform 631"/>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3" name="Oval 632"/>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77" name="Group 266"/>
          <p:cNvGrpSpPr>
            <a:grpSpLocks/>
          </p:cNvGrpSpPr>
          <p:nvPr/>
        </p:nvGrpSpPr>
        <p:grpSpPr bwMode="auto">
          <a:xfrm>
            <a:off x="207963" y="1978025"/>
            <a:ext cx="111125" cy="236538"/>
            <a:chOff x="7391400" y="1447800"/>
            <a:chExt cx="228600" cy="685800"/>
          </a:xfrm>
        </p:grpSpPr>
        <p:sp>
          <p:nvSpPr>
            <p:cNvPr id="639" name="Freeform 638"/>
            <p:cNvSpPr/>
            <p:nvPr/>
          </p:nvSpPr>
          <p:spPr>
            <a:xfrm>
              <a:off x="7466510"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0" name="Freeform 639"/>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1" name="Oval 640"/>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78" name="Group 274"/>
          <p:cNvGrpSpPr>
            <a:grpSpLocks/>
          </p:cNvGrpSpPr>
          <p:nvPr/>
        </p:nvGrpSpPr>
        <p:grpSpPr bwMode="auto">
          <a:xfrm>
            <a:off x="428625" y="1978025"/>
            <a:ext cx="111125" cy="236538"/>
            <a:chOff x="7391400" y="1447800"/>
            <a:chExt cx="228600" cy="685800"/>
          </a:xfrm>
        </p:grpSpPr>
        <p:sp>
          <p:nvSpPr>
            <p:cNvPr id="647" name="Freeform 646"/>
            <p:cNvSpPr/>
            <p:nvPr/>
          </p:nvSpPr>
          <p:spPr>
            <a:xfrm>
              <a:off x="7466512"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8" name="Freeform 647"/>
            <p:cNvSpPr/>
            <p:nvPr/>
          </p:nvSpPr>
          <p:spPr>
            <a:xfrm>
              <a:off x="7544890" y="1599690"/>
              <a:ext cx="55516"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9" name="Oval 648"/>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79" name="Group 325"/>
          <p:cNvGrpSpPr>
            <a:grpSpLocks/>
          </p:cNvGrpSpPr>
          <p:nvPr/>
        </p:nvGrpSpPr>
        <p:grpSpPr bwMode="auto">
          <a:xfrm>
            <a:off x="319088" y="1978025"/>
            <a:ext cx="111125" cy="236538"/>
            <a:chOff x="7391400" y="1447800"/>
            <a:chExt cx="228600" cy="685800"/>
          </a:xfrm>
        </p:grpSpPr>
        <p:sp>
          <p:nvSpPr>
            <p:cNvPr id="655" name="Freeform 654"/>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6" name="Freeform 655"/>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7" name="Oval 656"/>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88" name="Can 487"/>
          <p:cNvSpPr/>
          <p:nvPr/>
        </p:nvSpPr>
        <p:spPr bwMode="auto">
          <a:xfrm>
            <a:off x="1657141" y="2092854"/>
            <a:ext cx="54030" cy="474644"/>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9" name="Can 488"/>
          <p:cNvSpPr/>
          <p:nvPr/>
        </p:nvSpPr>
        <p:spPr bwMode="auto">
          <a:xfrm>
            <a:off x="1630126"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0" name="Can 489"/>
          <p:cNvSpPr/>
          <p:nvPr/>
        </p:nvSpPr>
        <p:spPr bwMode="auto">
          <a:xfrm>
            <a:off x="1909799" y="2092854"/>
            <a:ext cx="54030" cy="474644"/>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1" name="Can 490"/>
          <p:cNvSpPr/>
          <p:nvPr/>
        </p:nvSpPr>
        <p:spPr bwMode="auto">
          <a:xfrm>
            <a:off x="1882783"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0" name="Can 669"/>
          <p:cNvSpPr/>
          <p:nvPr/>
        </p:nvSpPr>
        <p:spPr bwMode="auto">
          <a:xfrm>
            <a:off x="1076826" y="1739151"/>
            <a:ext cx="245679" cy="269961"/>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1" name="Can 670"/>
          <p:cNvSpPr/>
          <p:nvPr/>
        </p:nvSpPr>
        <p:spPr bwMode="auto">
          <a:xfrm>
            <a:off x="1317259" y="1739151"/>
            <a:ext cx="245679" cy="269961"/>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2" name="Can 671"/>
          <p:cNvSpPr/>
          <p:nvPr/>
        </p:nvSpPr>
        <p:spPr bwMode="auto">
          <a:xfrm>
            <a:off x="2067166" y="1735424"/>
            <a:ext cx="245679" cy="269961"/>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3" name="Can 672"/>
          <p:cNvSpPr/>
          <p:nvPr/>
        </p:nvSpPr>
        <p:spPr bwMode="auto">
          <a:xfrm>
            <a:off x="2307599" y="1735424"/>
            <a:ext cx="245679" cy="269961"/>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4" name="Can 673"/>
          <p:cNvSpPr/>
          <p:nvPr/>
        </p:nvSpPr>
        <p:spPr bwMode="auto">
          <a:xfrm>
            <a:off x="1555446" y="1567869"/>
            <a:ext cx="245679" cy="450576"/>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5" name="Can 674"/>
          <p:cNvSpPr/>
          <p:nvPr/>
        </p:nvSpPr>
        <p:spPr bwMode="auto">
          <a:xfrm>
            <a:off x="1550278" y="1085604"/>
            <a:ext cx="245679" cy="538510"/>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no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6" name="Can 675"/>
          <p:cNvSpPr/>
          <p:nvPr/>
        </p:nvSpPr>
        <p:spPr bwMode="auto">
          <a:xfrm>
            <a:off x="1834225" y="1567869"/>
            <a:ext cx="245679" cy="450576"/>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7" name="Can 676"/>
          <p:cNvSpPr/>
          <p:nvPr/>
        </p:nvSpPr>
        <p:spPr bwMode="auto">
          <a:xfrm>
            <a:off x="1829057" y="1085604"/>
            <a:ext cx="245679" cy="538510"/>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no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8" name="Oval 677"/>
          <p:cNvSpPr/>
          <p:nvPr/>
        </p:nvSpPr>
        <p:spPr bwMode="auto">
          <a:xfrm>
            <a:off x="1506538" y="976313"/>
            <a:ext cx="258762" cy="282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9" name="Oval 678"/>
          <p:cNvSpPr/>
          <p:nvPr/>
        </p:nvSpPr>
        <p:spPr bwMode="auto">
          <a:xfrm>
            <a:off x="1673225" y="1022350"/>
            <a:ext cx="258763" cy="282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0" name="Oval 679"/>
          <p:cNvSpPr/>
          <p:nvPr/>
        </p:nvSpPr>
        <p:spPr bwMode="auto">
          <a:xfrm>
            <a:off x="1862138" y="987425"/>
            <a:ext cx="260350" cy="282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4895" name="Group 250"/>
          <p:cNvGrpSpPr>
            <a:grpSpLocks/>
          </p:cNvGrpSpPr>
          <p:nvPr/>
        </p:nvGrpSpPr>
        <p:grpSpPr bwMode="auto">
          <a:xfrm>
            <a:off x="5970588" y="1970088"/>
            <a:ext cx="111125" cy="236537"/>
            <a:chOff x="7391400" y="1447800"/>
            <a:chExt cx="228600" cy="685800"/>
          </a:xfrm>
        </p:grpSpPr>
        <p:sp>
          <p:nvSpPr>
            <p:cNvPr id="682" name="Freeform 681"/>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3" name="Freeform 682"/>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4" name="Oval 68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96" name="Group 258"/>
          <p:cNvGrpSpPr>
            <a:grpSpLocks/>
          </p:cNvGrpSpPr>
          <p:nvPr/>
        </p:nvGrpSpPr>
        <p:grpSpPr bwMode="auto">
          <a:xfrm>
            <a:off x="6081713" y="1970088"/>
            <a:ext cx="111125" cy="236537"/>
            <a:chOff x="7391400" y="1447800"/>
            <a:chExt cx="228600" cy="685800"/>
          </a:xfrm>
        </p:grpSpPr>
        <p:sp>
          <p:nvSpPr>
            <p:cNvPr id="690" name="Freeform 689"/>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1" name="Freeform 690"/>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2" name="Oval 69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97" name="Group 266"/>
          <p:cNvGrpSpPr>
            <a:grpSpLocks/>
          </p:cNvGrpSpPr>
          <p:nvPr/>
        </p:nvGrpSpPr>
        <p:grpSpPr bwMode="auto">
          <a:xfrm>
            <a:off x="6192838" y="1970088"/>
            <a:ext cx="111125" cy="236537"/>
            <a:chOff x="7391400" y="1447800"/>
            <a:chExt cx="228600" cy="685800"/>
          </a:xfrm>
        </p:grpSpPr>
        <p:sp>
          <p:nvSpPr>
            <p:cNvPr id="698" name="Freeform 697"/>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9" name="Freeform 698"/>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0" name="Oval 69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98" name="Group 274"/>
          <p:cNvGrpSpPr>
            <a:grpSpLocks/>
          </p:cNvGrpSpPr>
          <p:nvPr/>
        </p:nvGrpSpPr>
        <p:grpSpPr bwMode="auto">
          <a:xfrm>
            <a:off x="6413500" y="1970088"/>
            <a:ext cx="111125" cy="236537"/>
            <a:chOff x="7391400" y="1447800"/>
            <a:chExt cx="228600" cy="685800"/>
          </a:xfrm>
        </p:grpSpPr>
        <p:sp>
          <p:nvSpPr>
            <p:cNvPr id="706" name="Freeform 70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7" name="Freeform 70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8" name="Oval 70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899" name="Group 325"/>
          <p:cNvGrpSpPr>
            <a:grpSpLocks/>
          </p:cNvGrpSpPr>
          <p:nvPr/>
        </p:nvGrpSpPr>
        <p:grpSpPr bwMode="auto">
          <a:xfrm>
            <a:off x="6303963" y="1970088"/>
            <a:ext cx="111125" cy="236537"/>
            <a:chOff x="7391400" y="1447800"/>
            <a:chExt cx="228600" cy="685800"/>
          </a:xfrm>
        </p:grpSpPr>
        <p:sp>
          <p:nvSpPr>
            <p:cNvPr id="714" name="Freeform 713"/>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5" name="Freeform 714"/>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6" name="Oval 71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00" name="Group 250"/>
          <p:cNvGrpSpPr>
            <a:grpSpLocks/>
          </p:cNvGrpSpPr>
          <p:nvPr/>
        </p:nvGrpSpPr>
        <p:grpSpPr bwMode="auto">
          <a:xfrm>
            <a:off x="5402263" y="1970088"/>
            <a:ext cx="111125" cy="236537"/>
            <a:chOff x="7391400" y="1447800"/>
            <a:chExt cx="228600" cy="685800"/>
          </a:xfrm>
        </p:grpSpPr>
        <p:sp>
          <p:nvSpPr>
            <p:cNvPr id="722" name="Freeform 721"/>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3" name="Freeform 722"/>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4" name="Oval 72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01" name="Group 258"/>
          <p:cNvGrpSpPr>
            <a:grpSpLocks/>
          </p:cNvGrpSpPr>
          <p:nvPr/>
        </p:nvGrpSpPr>
        <p:grpSpPr bwMode="auto">
          <a:xfrm>
            <a:off x="5513388" y="1970088"/>
            <a:ext cx="111125" cy="236537"/>
            <a:chOff x="7391400" y="1447800"/>
            <a:chExt cx="228600" cy="685800"/>
          </a:xfrm>
        </p:grpSpPr>
        <p:sp>
          <p:nvSpPr>
            <p:cNvPr id="730" name="Freeform 729"/>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1" name="Freeform 730"/>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2" name="Oval 73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02" name="Group 266"/>
          <p:cNvGrpSpPr>
            <a:grpSpLocks/>
          </p:cNvGrpSpPr>
          <p:nvPr/>
        </p:nvGrpSpPr>
        <p:grpSpPr bwMode="auto">
          <a:xfrm>
            <a:off x="5624513" y="1970088"/>
            <a:ext cx="111125" cy="236537"/>
            <a:chOff x="7391400" y="1447800"/>
            <a:chExt cx="228600" cy="685800"/>
          </a:xfrm>
        </p:grpSpPr>
        <p:sp>
          <p:nvSpPr>
            <p:cNvPr id="738" name="Freeform 737"/>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9" name="Freeform 738"/>
            <p:cNvSpPr/>
            <p:nvPr/>
          </p:nvSpPr>
          <p:spPr>
            <a:xfrm>
              <a:off x="7541623"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0" name="Oval 73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03" name="Group 274"/>
          <p:cNvGrpSpPr>
            <a:grpSpLocks/>
          </p:cNvGrpSpPr>
          <p:nvPr/>
        </p:nvGrpSpPr>
        <p:grpSpPr bwMode="auto">
          <a:xfrm>
            <a:off x="5845175" y="1970088"/>
            <a:ext cx="111125" cy="236537"/>
            <a:chOff x="7391400" y="1447800"/>
            <a:chExt cx="228600" cy="685800"/>
          </a:xfrm>
        </p:grpSpPr>
        <p:sp>
          <p:nvSpPr>
            <p:cNvPr id="746" name="Freeform 74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7" name="Freeform 74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8" name="Oval 74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04" name="Group 325"/>
          <p:cNvGrpSpPr>
            <a:grpSpLocks/>
          </p:cNvGrpSpPr>
          <p:nvPr/>
        </p:nvGrpSpPr>
        <p:grpSpPr bwMode="auto">
          <a:xfrm>
            <a:off x="5735638" y="1970088"/>
            <a:ext cx="111125" cy="236537"/>
            <a:chOff x="7391400" y="1447800"/>
            <a:chExt cx="228600" cy="685800"/>
          </a:xfrm>
        </p:grpSpPr>
        <p:sp>
          <p:nvSpPr>
            <p:cNvPr id="754" name="Freeform 753"/>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5" name="Freeform 754"/>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6" name="Oval 75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05" name="Group 77"/>
          <p:cNvGrpSpPr>
            <a:grpSpLocks/>
          </p:cNvGrpSpPr>
          <p:nvPr/>
        </p:nvGrpSpPr>
        <p:grpSpPr bwMode="auto">
          <a:xfrm>
            <a:off x="6518275" y="1970088"/>
            <a:ext cx="111125" cy="236537"/>
            <a:chOff x="7391400" y="1447800"/>
            <a:chExt cx="228600" cy="685800"/>
          </a:xfrm>
        </p:grpSpPr>
        <p:sp>
          <p:nvSpPr>
            <p:cNvPr id="762" name="Freeform 761"/>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3" name="Freeform 762"/>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4" name="Oval 76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06" name="Group 85"/>
          <p:cNvGrpSpPr>
            <a:grpSpLocks/>
          </p:cNvGrpSpPr>
          <p:nvPr/>
        </p:nvGrpSpPr>
        <p:grpSpPr bwMode="auto">
          <a:xfrm>
            <a:off x="6629400" y="1970088"/>
            <a:ext cx="111125" cy="236537"/>
            <a:chOff x="7391400" y="1447800"/>
            <a:chExt cx="228600" cy="685800"/>
          </a:xfrm>
        </p:grpSpPr>
        <p:sp>
          <p:nvSpPr>
            <p:cNvPr id="770" name="Freeform 769"/>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1" name="Freeform 770"/>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2" name="Oval 77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07" name="Group 285"/>
          <p:cNvGrpSpPr>
            <a:grpSpLocks/>
          </p:cNvGrpSpPr>
          <p:nvPr/>
        </p:nvGrpSpPr>
        <p:grpSpPr bwMode="auto">
          <a:xfrm>
            <a:off x="6740525" y="1970088"/>
            <a:ext cx="111125" cy="236537"/>
            <a:chOff x="7391400" y="1447800"/>
            <a:chExt cx="228600" cy="685800"/>
          </a:xfrm>
        </p:grpSpPr>
        <p:sp>
          <p:nvSpPr>
            <p:cNvPr id="778" name="Freeform 777"/>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9" name="Freeform 778"/>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0" name="Oval 77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08" name="Group 293"/>
          <p:cNvGrpSpPr>
            <a:grpSpLocks/>
          </p:cNvGrpSpPr>
          <p:nvPr/>
        </p:nvGrpSpPr>
        <p:grpSpPr bwMode="auto">
          <a:xfrm>
            <a:off x="6851650" y="1970088"/>
            <a:ext cx="111125" cy="236537"/>
            <a:chOff x="7391400" y="1447800"/>
            <a:chExt cx="228600" cy="685800"/>
          </a:xfrm>
        </p:grpSpPr>
        <p:sp>
          <p:nvSpPr>
            <p:cNvPr id="786" name="Freeform 78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7" name="Freeform 78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8" name="Oval 78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09" name="Group 301"/>
          <p:cNvGrpSpPr>
            <a:grpSpLocks/>
          </p:cNvGrpSpPr>
          <p:nvPr/>
        </p:nvGrpSpPr>
        <p:grpSpPr bwMode="auto">
          <a:xfrm>
            <a:off x="6962775" y="1970088"/>
            <a:ext cx="111125" cy="236537"/>
            <a:chOff x="7391400" y="1447800"/>
            <a:chExt cx="228600" cy="685800"/>
          </a:xfrm>
        </p:grpSpPr>
        <p:sp>
          <p:nvSpPr>
            <p:cNvPr id="794" name="Freeform 793"/>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5" name="Freeform 794"/>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6" name="Oval 79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10" name="Group 309"/>
          <p:cNvGrpSpPr>
            <a:grpSpLocks/>
          </p:cNvGrpSpPr>
          <p:nvPr/>
        </p:nvGrpSpPr>
        <p:grpSpPr bwMode="auto">
          <a:xfrm>
            <a:off x="7073900" y="1970088"/>
            <a:ext cx="111125" cy="236537"/>
            <a:chOff x="7391400" y="1447800"/>
            <a:chExt cx="228600" cy="685800"/>
          </a:xfrm>
        </p:grpSpPr>
        <p:sp>
          <p:nvSpPr>
            <p:cNvPr id="802" name="Freeform 801"/>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3" name="Freeform 802"/>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4" name="Oval 80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11" name="Group 274"/>
          <p:cNvGrpSpPr>
            <a:grpSpLocks/>
          </p:cNvGrpSpPr>
          <p:nvPr/>
        </p:nvGrpSpPr>
        <p:grpSpPr bwMode="auto">
          <a:xfrm>
            <a:off x="7180263" y="1970088"/>
            <a:ext cx="111125" cy="236537"/>
            <a:chOff x="7391400" y="1447800"/>
            <a:chExt cx="228600" cy="685800"/>
          </a:xfrm>
        </p:grpSpPr>
        <p:sp>
          <p:nvSpPr>
            <p:cNvPr id="810" name="Freeform 809"/>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1" name="Freeform 810"/>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2" name="Oval 81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12" name="Group 250"/>
          <p:cNvGrpSpPr>
            <a:grpSpLocks/>
          </p:cNvGrpSpPr>
          <p:nvPr/>
        </p:nvGrpSpPr>
        <p:grpSpPr bwMode="auto">
          <a:xfrm>
            <a:off x="7305675" y="1970088"/>
            <a:ext cx="111125" cy="236537"/>
            <a:chOff x="7391400" y="1447800"/>
            <a:chExt cx="228600" cy="685800"/>
          </a:xfrm>
        </p:grpSpPr>
        <p:sp>
          <p:nvSpPr>
            <p:cNvPr id="818" name="Freeform 817"/>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 name="Freeform 818"/>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 name="Oval 81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13" name="Group 250"/>
          <p:cNvGrpSpPr>
            <a:grpSpLocks/>
          </p:cNvGrpSpPr>
          <p:nvPr/>
        </p:nvGrpSpPr>
        <p:grpSpPr bwMode="auto">
          <a:xfrm>
            <a:off x="7997825" y="1970088"/>
            <a:ext cx="111125" cy="236537"/>
            <a:chOff x="7391400" y="1447800"/>
            <a:chExt cx="228600" cy="685800"/>
          </a:xfrm>
        </p:grpSpPr>
        <p:sp>
          <p:nvSpPr>
            <p:cNvPr id="826" name="Freeform 82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7" name="Freeform 82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8" name="Oval 82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14" name="Group 258"/>
          <p:cNvGrpSpPr>
            <a:grpSpLocks/>
          </p:cNvGrpSpPr>
          <p:nvPr/>
        </p:nvGrpSpPr>
        <p:grpSpPr bwMode="auto">
          <a:xfrm>
            <a:off x="8108950" y="1970088"/>
            <a:ext cx="111125" cy="236537"/>
            <a:chOff x="7391400" y="1447800"/>
            <a:chExt cx="228600" cy="685800"/>
          </a:xfrm>
        </p:grpSpPr>
        <p:sp>
          <p:nvSpPr>
            <p:cNvPr id="834" name="Freeform 833"/>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5" name="Freeform 834"/>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6" name="Oval 83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15" name="Group 266"/>
          <p:cNvGrpSpPr>
            <a:grpSpLocks/>
          </p:cNvGrpSpPr>
          <p:nvPr/>
        </p:nvGrpSpPr>
        <p:grpSpPr bwMode="auto">
          <a:xfrm>
            <a:off x="8220075" y="1970088"/>
            <a:ext cx="109538" cy="236537"/>
            <a:chOff x="7391400" y="1447800"/>
            <a:chExt cx="228600" cy="685800"/>
          </a:xfrm>
        </p:grpSpPr>
        <p:sp>
          <p:nvSpPr>
            <p:cNvPr id="842" name="Freeform 841"/>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3" name="Freeform 842"/>
            <p:cNvSpPr/>
            <p:nvPr/>
          </p:nvSpPr>
          <p:spPr>
            <a:xfrm>
              <a:off x="7547113" y="1599687"/>
              <a:ext cx="5300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4" name="Oval 84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16" name="Group 274"/>
          <p:cNvGrpSpPr>
            <a:grpSpLocks/>
          </p:cNvGrpSpPr>
          <p:nvPr/>
        </p:nvGrpSpPr>
        <p:grpSpPr bwMode="auto">
          <a:xfrm>
            <a:off x="8439150" y="1970088"/>
            <a:ext cx="111125" cy="236537"/>
            <a:chOff x="7391400" y="1447800"/>
            <a:chExt cx="228600" cy="685800"/>
          </a:xfrm>
        </p:grpSpPr>
        <p:sp>
          <p:nvSpPr>
            <p:cNvPr id="850" name="Freeform 849"/>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1" name="Freeform 850"/>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2" name="Oval 85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17" name="Group 325"/>
          <p:cNvGrpSpPr>
            <a:grpSpLocks/>
          </p:cNvGrpSpPr>
          <p:nvPr/>
        </p:nvGrpSpPr>
        <p:grpSpPr bwMode="auto">
          <a:xfrm>
            <a:off x="8329613" y="1970088"/>
            <a:ext cx="111125" cy="236537"/>
            <a:chOff x="7391400" y="1447800"/>
            <a:chExt cx="228600" cy="685800"/>
          </a:xfrm>
        </p:grpSpPr>
        <p:sp>
          <p:nvSpPr>
            <p:cNvPr id="858" name="Freeform 857"/>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9" name="Freeform 858"/>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0" name="Oval 85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18" name="Group 250"/>
          <p:cNvGrpSpPr>
            <a:grpSpLocks/>
          </p:cNvGrpSpPr>
          <p:nvPr/>
        </p:nvGrpSpPr>
        <p:grpSpPr bwMode="auto">
          <a:xfrm>
            <a:off x="7429500" y="1970088"/>
            <a:ext cx="111125" cy="236537"/>
            <a:chOff x="7391400" y="1447800"/>
            <a:chExt cx="228600" cy="685800"/>
          </a:xfrm>
        </p:grpSpPr>
        <p:sp>
          <p:nvSpPr>
            <p:cNvPr id="866" name="Freeform 86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7" name="Freeform 86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8" name="Oval 86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19" name="Group 258"/>
          <p:cNvGrpSpPr>
            <a:grpSpLocks/>
          </p:cNvGrpSpPr>
          <p:nvPr/>
        </p:nvGrpSpPr>
        <p:grpSpPr bwMode="auto">
          <a:xfrm>
            <a:off x="7540625" y="1970088"/>
            <a:ext cx="111125" cy="236537"/>
            <a:chOff x="7391400" y="1447800"/>
            <a:chExt cx="228600" cy="685800"/>
          </a:xfrm>
        </p:grpSpPr>
        <p:sp>
          <p:nvSpPr>
            <p:cNvPr id="874" name="Freeform 873"/>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5" name="Freeform 874"/>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6" name="Oval 87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20" name="Group 266"/>
          <p:cNvGrpSpPr>
            <a:grpSpLocks/>
          </p:cNvGrpSpPr>
          <p:nvPr/>
        </p:nvGrpSpPr>
        <p:grpSpPr bwMode="auto">
          <a:xfrm>
            <a:off x="7651750" y="1970088"/>
            <a:ext cx="109538" cy="236537"/>
            <a:chOff x="7391400" y="1447800"/>
            <a:chExt cx="228600" cy="685800"/>
          </a:xfrm>
        </p:grpSpPr>
        <p:sp>
          <p:nvSpPr>
            <p:cNvPr id="882" name="Freeform 881"/>
            <p:cNvSpPr/>
            <p:nvPr/>
          </p:nvSpPr>
          <p:spPr>
            <a:xfrm>
              <a:off x="7467601" y="1599687"/>
              <a:ext cx="5300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3" name="Freeform 882"/>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4" name="Oval 88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21" name="Group 274"/>
          <p:cNvGrpSpPr>
            <a:grpSpLocks/>
          </p:cNvGrpSpPr>
          <p:nvPr/>
        </p:nvGrpSpPr>
        <p:grpSpPr bwMode="auto">
          <a:xfrm>
            <a:off x="7870825" y="1970088"/>
            <a:ext cx="111125" cy="236537"/>
            <a:chOff x="7391400" y="1447800"/>
            <a:chExt cx="228600" cy="685800"/>
          </a:xfrm>
        </p:grpSpPr>
        <p:sp>
          <p:nvSpPr>
            <p:cNvPr id="890" name="Freeform 889"/>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1" name="Freeform 890"/>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2" name="Oval 89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22" name="Group 325"/>
          <p:cNvGrpSpPr>
            <a:grpSpLocks/>
          </p:cNvGrpSpPr>
          <p:nvPr/>
        </p:nvGrpSpPr>
        <p:grpSpPr bwMode="auto">
          <a:xfrm>
            <a:off x="7761288" y="1970088"/>
            <a:ext cx="112712" cy="236537"/>
            <a:chOff x="7391400" y="1447800"/>
            <a:chExt cx="228600" cy="685800"/>
          </a:xfrm>
        </p:grpSpPr>
        <p:sp>
          <p:nvSpPr>
            <p:cNvPr id="898" name="Freeform 897"/>
            <p:cNvSpPr/>
            <p:nvPr/>
          </p:nvSpPr>
          <p:spPr>
            <a:xfrm>
              <a:off x="7468674" y="1599687"/>
              <a:ext cx="57955"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9" name="Freeform 898"/>
            <p:cNvSpPr/>
            <p:nvPr/>
          </p:nvSpPr>
          <p:spPr>
            <a:xfrm>
              <a:off x="7545947" y="1599687"/>
              <a:ext cx="54734"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0" name="Oval 89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23" name="Group 150"/>
          <p:cNvGrpSpPr>
            <a:grpSpLocks/>
          </p:cNvGrpSpPr>
          <p:nvPr/>
        </p:nvGrpSpPr>
        <p:grpSpPr bwMode="auto">
          <a:xfrm>
            <a:off x="381000" y="5029200"/>
            <a:ext cx="869950" cy="596900"/>
            <a:chOff x="1511746" y="3743559"/>
            <a:chExt cx="743081" cy="565666"/>
          </a:xfrm>
        </p:grpSpPr>
        <p:sp>
          <p:nvSpPr>
            <p:cNvPr id="911" name="Oval 910"/>
            <p:cNvSpPr/>
            <p:nvPr/>
          </p:nvSpPr>
          <p:spPr>
            <a:xfrm>
              <a:off x="1511746" y="3743559"/>
              <a:ext cx="743081" cy="565666"/>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5956" name="Rectangle 146"/>
            <p:cNvSpPr>
              <a:spLocks noChangeArrowheads="1"/>
            </p:cNvSpPr>
            <p:nvPr/>
          </p:nvSpPr>
          <p:spPr bwMode="auto">
            <a:xfrm>
              <a:off x="1590824" y="3826337"/>
              <a:ext cx="584936"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AP-1</a:t>
              </a:r>
              <a:endParaRPr lang="en-US" altLang="en-US" sz="2000" b="1">
                <a:solidFill>
                  <a:schemeClr val="bg1"/>
                </a:solidFill>
                <a:latin typeface="Symbol" panose="05050102010706020507" pitchFamily="18" charset="2"/>
              </a:endParaRPr>
            </a:p>
          </p:txBody>
        </p:sp>
      </p:grpSp>
      <p:grpSp>
        <p:nvGrpSpPr>
          <p:cNvPr id="34924" name="Group 150"/>
          <p:cNvGrpSpPr>
            <a:grpSpLocks/>
          </p:cNvGrpSpPr>
          <p:nvPr/>
        </p:nvGrpSpPr>
        <p:grpSpPr bwMode="auto">
          <a:xfrm>
            <a:off x="2482850" y="5029200"/>
            <a:ext cx="869950" cy="596900"/>
            <a:chOff x="1511746" y="3743559"/>
            <a:chExt cx="743081" cy="565666"/>
          </a:xfrm>
        </p:grpSpPr>
        <p:sp>
          <p:nvSpPr>
            <p:cNvPr id="917" name="Oval 916"/>
            <p:cNvSpPr/>
            <p:nvPr/>
          </p:nvSpPr>
          <p:spPr>
            <a:xfrm>
              <a:off x="1511746" y="3743559"/>
              <a:ext cx="743081" cy="565666"/>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5954" name="Rectangle 146"/>
            <p:cNvSpPr>
              <a:spLocks noChangeArrowheads="1"/>
            </p:cNvSpPr>
            <p:nvPr/>
          </p:nvSpPr>
          <p:spPr bwMode="auto">
            <a:xfrm>
              <a:off x="1560700" y="3826337"/>
              <a:ext cx="645182"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NF</a:t>
              </a:r>
              <a:r>
                <a:rPr lang="en-US" altLang="en-US" sz="2000" b="1">
                  <a:solidFill>
                    <a:schemeClr val="bg1"/>
                  </a:solidFill>
                  <a:latin typeface="Symbol" panose="05050102010706020507" pitchFamily="18" charset="2"/>
                </a:rPr>
                <a:t>k</a:t>
              </a:r>
              <a:r>
                <a:rPr lang="en-US" altLang="en-US" sz="2000" b="1">
                  <a:solidFill>
                    <a:schemeClr val="bg1"/>
                  </a:solidFill>
                </a:rPr>
                <a:t>B</a:t>
              </a:r>
              <a:endParaRPr lang="en-US" altLang="en-US" sz="2000" b="1">
                <a:solidFill>
                  <a:schemeClr val="bg1"/>
                </a:solidFill>
                <a:latin typeface="Symbol" panose="05050102010706020507" pitchFamily="18" charset="2"/>
              </a:endParaRPr>
            </a:p>
          </p:txBody>
        </p:sp>
      </p:grpSp>
      <p:cxnSp>
        <p:nvCxnSpPr>
          <p:cNvPr id="921" name="Straight Arrow Connector 920"/>
          <p:cNvCxnSpPr>
            <a:stCxn id="187" idx="4"/>
            <a:endCxn id="146" idx="0"/>
          </p:cNvCxnSpPr>
          <p:nvPr/>
        </p:nvCxnSpPr>
        <p:spPr bwMode="auto">
          <a:xfrm>
            <a:off x="1871663" y="3352800"/>
            <a:ext cx="0" cy="60960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grpSp>
        <p:nvGrpSpPr>
          <p:cNvPr id="34926" name="Group 274"/>
          <p:cNvGrpSpPr>
            <a:grpSpLocks/>
          </p:cNvGrpSpPr>
          <p:nvPr/>
        </p:nvGrpSpPr>
        <p:grpSpPr bwMode="auto">
          <a:xfrm>
            <a:off x="8882063" y="1970088"/>
            <a:ext cx="111125" cy="236537"/>
            <a:chOff x="7391400" y="1447800"/>
            <a:chExt cx="228600" cy="685800"/>
          </a:xfrm>
        </p:grpSpPr>
        <p:sp>
          <p:nvSpPr>
            <p:cNvPr id="845" name="Freeform 84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9" name="Freeform 848"/>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3" name="Oval 85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27" name="Group 325"/>
          <p:cNvGrpSpPr>
            <a:grpSpLocks/>
          </p:cNvGrpSpPr>
          <p:nvPr/>
        </p:nvGrpSpPr>
        <p:grpSpPr bwMode="auto">
          <a:xfrm>
            <a:off x="8772525" y="1970088"/>
            <a:ext cx="111125" cy="236537"/>
            <a:chOff x="7391400" y="1447800"/>
            <a:chExt cx="228600" cy="685800"/>
          </a:xfrm>
        </p:grpSpPr>
        <p:sp>
          <p:nvSpPr>
            <p:cNvPr id="877" name="Freeform 87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1" name="Freeform 880"/>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5" name="Oval 88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4928" name="TextBox 3"/>
          <p:cNvSpPr txBox="1">
            <a:spLocks noChangeArrowheads="1"/>
          </p:cNvSpPr>
          <p:nvPr/>
        </p:nvSpPr>
        <p:spPr bwMode="auto">
          <a:xfrm>
            <a:off x="481013" y="1066800"/>
            <a:ext cx="738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a:t>TCR</a:t>
            </a:r>
          </a:p>
        </p:txBody>
      </p:sp>
      <p:grpSp>
        <p:nvGrpSpPr>
          <p:cNvPr id="7" name="Group 6"/>
          <p:cNvGrpSpPr>
            <a:grpSpLocks/>
          </p:cNvGrpSpPr>
          <p:nvPr/>
        </p:nvGrpSpPr>
        <p:grpSpPr bwMode="auto">
          <a:xfrm>
            <a:off x="1123950" y="4559300"/>
            <a:ext cx="4438650" cy="1744663"/>
            <a:chOff x="1123549" y="4559300"/>
            <a:chExt cx="4439051" cy="1745404"/>
          </a:xfrm>
        </p:grpSpPr>
        <p:cxnSp>
          <p:nvCxnSpPr>
            <p:cNvPr id="924" name="Straight Arrow Connector 923"/>
            <p:cNvCxnSpPr/>
            <p:nvPr/>
          </p:nvCxnSpPr>
          <p:spPr bwMode="auto">
            <a:xfrm>
              <a:off x="1871330" y="5563026"/>
              <a:ext cx="0" cy="47010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905" name="Straight Arrow Connector 904"/>
            <p:cNvCxnSpPr>
              <a:stCxn id="146" idx="4"/>
              <a:endCxn id="917" idx="1"/>
            </p:cNvCxnSpPr>
            <p:nvPr/>
          </p:nvCxnSpPr>
          <p:spPr bwMode="auto">
            <a:xfrm>
              <a:off x="1871330" y="4559300"/>
              <a:ext cx="738254" cy="55745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919" name="Straight Arrow Connector 918"/>
            <p:cNvCxnSpPr>
              <a:stCxn id="146" idx="4"/>
            </p:cNvCxnSpPr>
            <p:nvPr/>
          </p:nvCxnSpPr>
          <p:spPr bwMode="auto">
            <a:xfrm>
              <a:off x="1871330" y="4559300"/>
              <a:ext cx="0" cy="47010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920" name="Straight Arrow Connector 919"/>
            <p:cNvCxnSpPr>
              <a:stCxn id="146" idx="4"/>
              <a:endCxn id="911" idx="7"/>
            </p:cNvCxnSpPr>
            <p:nvPr/>
          </p:nvCxnSpPr>
          <p:spPr bwMode="auto">
            <a:xfrm flipH="1">
              <a:off x="1123549" y="4559300"/>
              <a:ext cx="747781" cy="55745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925" name="Straight Arrow Connector 924"/>
            <p:cNvCxnSpPr/>
            <p:nvPr/>
          </p:nvCxnSpPr>
          <p:spPr bwMode="auto">
            <a:xfrm>
              <a:off x="3982895" y="5801252"/>
              <a:ext cx="1579705" cy="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926" name="Straight Arrow Connector 925"/>
            <p:cNvCxnSpPr/>
            <p:nvPr/>
          </p:nvCxnSpPr>
          <p:spPr bwMode="auto">
            <a:xfrm flipH="1">
              <a:off x="2638161" y="5798076"/>
              <a:ext cx="1381250" cy="506628"/>
            </a:xfrm>
            <a:prstGeom prst="straightConnector1">
              <a:avLst/>
            </a:prstGeom>
            <a:ln w="31750">
              <a:tailEnd type="none" w="lg" len="lg"/>
            </a:ln>
          </p:spPr>
          <p:style>
            <a:lnRef idx="1">
              <a:schemeClr val="accent1"/>
            </a:lnRef>
            <a:fillRef idx="0">
              <a:schemeClr val="accent1"/>
            </a:fillRef>
            <a:effectRef idx="0">
              <a:schemeClr val="accent1"/>
            </a:effectRef>
            <a:fontRef idx="minor">
              <a:schemeClr val="tx1"/>
            </a:fontRef>
          </p:style>
        </p:cxnSp>
      </p:grpSp>
      <p:sp>
        <p:nvSpPr>
          <p:cNvPr id="927" name="TextBox 926"/>
          <p:cNvSpPr txBox="1"/>
          <p:nvPr/>
        </p:nvSpPr>
        <p:spPr>
          <a:xfrm>
            <a:off x="5610225" y="5181600"/>
            <a:ext cx="1781175" cy="1200150"/>
          </a:xfrm>
          <a:prstGeom prst="rect">
            <a:avLst/>
          </a:prstGeom>
          <a:noFill/>
        </p:spPr>
        <p:txBody>
          <a:bodyPr wrap="none">
            <a:spAutoFit/>
          </a:bodyPr>
          <a:lstStyle/>
          <a:p>
            <a:pPr>
              <a:defRPr/>
            </a:pPr>
            <a:r>
              <a:rPr lang="en-US" b="1" dirty="0">
                <a:solidFill>
                  <a:schemeClr val="accent1">
                    <a:lumMod val="50000"/>
                  </a:schemeClr>
                </a:solidFill>
                <a:cs typeface="Arial" charset="0"/>
              </a:rPr>
              <a:t>T cell activation</a:t>
            </a:r>
          </a:p>
          <a:p>
            <a:pPr>
              <a:defRPr/>
            </a:pPr>
            <a:r>
              <a:rPr lang="en-US" b="1" dirty="0">
                <a:solidFill>
                  <a:schemeClr val="accent1">
                    <a:lumMod val="50000"/>
                  </a:schemeClr>
                </a:solidFill>
                <a:cs typeface="Arial" charset="0"/>
              </a:rPr>
              <a:t>Cell growth </a:t>
            </a:r>
          </a:p>
          <a:p>
            <a:pPr>
              <a:defRPr/>
            </a:pPr>
            <a:r>
              <a:rPr lang="en-US" b="1" dirty="0">
                <a:solidFill>
                  <a:schemeClr val="accent1">
                    <a:lumMod val="50000"/>
                  </a:schemeClr>
                </a:solidFill>
                <a:cs typeface="Arial" charset="0"/>
              </a:rPr>
              <a:t>Effector function</a:t>
            </a:r>
          </a:p>
          <a:p>
            <a:pPr>
              <a:defRPr/>
            </a:pPr>
            <a:r>
              <a:rPr lang="en-US" b="1" dirty="0">
                <a:solidFill>
                  <a:schemeClr val="accent1">
                    <a:lumMod val="50000"/>
                  </a:schemeClr>
                </a:solidFill>
                <a:cs typeface="Arial" charset="0"/>
              </a:rPr>
              <a:t>Survival</a:t>
            </a:r>
          </a:p>
        </p:txBody>
      </p:sp>
      <p:grpSp>
        <p:nvGrpSpPr>
          <p:cNvPr id="34931" name="Group 14"/>
          <p:cNvGrpSpPr>
            <a:grpSpLocks/>
          </p:cNvGrpSpPr>
          <p:nvPr/>
        </p:nvGrpSpPr>
        <p:grpSpPr bwMode="auto">
          <a:xfrm flipV="1">
            <a:off x="2254250" y="2236788"/>
            <a:ext cx="111125" cy="236537"/>
            <a:chOff x="7391400" y="1447800"/>
            <a:chExt cx="228600" cy="685800"/>
          </a:xfrm>
        </p:grpSpPr>
        <p:sp>
          <p:nvSpPr>
            <p:cNvPr id="929" name="Freeform 92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0" name="Freeform 92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1" name="Oval 93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32" name="Group 26"/>
          <p:cNvGrpSpPr>
            <a:grpSpLocks/>
          </p:cNvGrpSpPr>
          <p:nvPr/>
        </p:nvGrpSpPr>
        <p:grpSpPr bwMode="auto">
          <a:xfrm flipV="1">
            <a:off x="1495425" y="2236788"/>
            <a:ext cx="111125" cy="236537"/>
            <a:chOff x="7391400" y="1447800"/>
            <a:chExt cx="228600" cy="685800"/>
          </a:xfrm>
        </p:grpSpPr>
        <p:sp>
          <p:nvSpPr>
            <p:cNvPr id="933" name="Freeform 93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4" name="Freeform 93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5" name="Oval 93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33" name="Group 37"/>
          <p:cNvGrpSpPr>
            <a:grpSpLocks/>
          </p:cNvGrpSpPr>
          <p:nvPr/>
        </p:nvGrpSpPr>
        <p:grpSpPr bwMode="auto">
          <a:xfrm flipV="1">
            <a:off x="1243013" y="2236788"/>
            <a:ext cx="111125" cy="236537"/>
            <a:chOff x="7391400" y="1447800"/>
            <a:chExt cx="228600" cy="685800"/>
          </a:xfrm>
        </p:grpSpPr>
        <p:sp>
          <p:nvSpPr>
            <p:cNvPr id="937" name="Freeform 93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8" name="Freeform 93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9" name="Oval 93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34" name="Group 49"/>
          <p:cNvGrpSpPr>
            <a:grpSpLocks/>
          </p:cNvGrpSpPr>
          <p:nvPr/>
        </p:nvGrpSpPr>
        <p:grpSpPr bwMode="auto">
          <a:xfrm flipV="1">
            <a:off x="2000250" y="2236788"/>
            <a:ext cx="111125" cy="236537"/>
            <a:chOff x="7391400" y="1447800"/>
            <a:chExt cx="228600" cy="685800"/>
          </a:xfrm>
        </p:grpSpPr>
        <p:sp>
          <p:nvSpPr>
            <p:cNvPr id="941" name="Freeform 94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2" name="Freeform 94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3" name="Oval 94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35" name="Group 57"/>
          <p:cNvGrpSpPr>
            <a:grpSpLocks/>
          </p:cNvGrpSpPr>
          <p:nvPr/>
        </p:nvGrpSpPr>
        <p:grpSpPr bwMode="auto">
          <a:xfrm flipV="1">
            <a:off x="4052888" y="2243138"/>
            <a:ext cx="111125" cy="236537"/>
            <a:chOff x="7391400" y="1447800"/>
            <a:chExt cx="228600" cy="685800"/>
          </a:xfrm>
        </p:grpSpPr>
        <p:sp>
          <p:nvSpPr>
            <p:cNvPr id="945" name="Freeform 944"/>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6" name="Freeform 945"/>
            <p:cNvSpPr/>
            <p:nvPr/>
          </p:nvSpPr>
          <p:spPr>
            <a:xfrm>
              <a:off x="7541623"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7" name="Oval 94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36" name="Group 65"/>
          <p:cNvGrpSpPr>
            <a:grpSpLocks/>
          </p:cNvGrpSpPr>
          <p:nvPr/>
        </p:nvGrpSpPr>
        <p:grpSpPr bwMode="auto">
          <a:xfrm flipV="1">
            <a:off x="1765300" y="2236788"/>
            <a:ext cx="111125" cy="236537"/>
            <a:chOff x="7391400" y="1447800"/>
            <a:chExt cx="228600" cy="685800"/>
          </a:xfrm>
        </p:grpSpPr>
        <p:sp>
          <p:nvSpPr>
            <p:cNvPr id="949" name="Freeform 94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0" name="Freeform 94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1" name="Oval 95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37" name="Group 73"/>
          <p:cNvGrpSpPr>
            <a:grpSpLocks/>
          </p:cNvGrpSpPr>
          <p:nvPr/>
        </p:nvGrpSpPr>
        <p:grpSpPr bwMode="auto">
          <a:xfrm flipV="1">
            <a:off x="4381500" y="2243138"/>
            <a:ext cx="111125" cy="236537"/>
            <a:chOff x="7391400" y="1447800"/>
            <a:chExt cx="228600" cy="685800"/>
          </a:xfrm>
        </p:grpSpPr>
        <p:sp>
          <p:nvSpPr>
            <p:cNvPr id="953" name="Freeform 95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4" name="Freeform 95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5" name="Oval 95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38" name="Group 81"/>
          <p:cNvGrpSpPr>
            <a:grpSpLocks/>
          </p:cNvGrpSpPr>
          <p:nvPr/>
        </p:nvGrpSpPr>
        <p:grpSpPr bwMode="auto">
          <a:xfrm flipV="1">
            <a:off x="4492625" y="2243138"/>
            <a:ext cx="111125" cy="236537"/>
            <a:chOff x="7391400" y="1447800"/>
            <a:chExt cx="228600" cy="685800"/>
          </a:xfrm>
        </p:grpSpPr>
        <p:sp>
          <p:nvSpPr>
            <p:cNvPr id="957" name="Freeform 95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8" name="Freeform 957"/>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9" name="Oval 95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39" name="Group 89"/>
          <p:cNvGrpSpPr>
            <a:grpSpLocks/>
          </p:cNvGrpSpPr>
          <p:nvPr/>
        </p:nvGrpSpPr>
        <p:grpSpPr bwMode="auto">
          <a:xfrm flipV="1">
            <a:off x="4603750" y="2243138"/>
            <a:ext cx="109538" cy="236537"/>
            <a:chOff x="7391400" y="1447800"/>
            <a:chExt cx="228600" cy="685800"/>
          </a:xfrm>
        </p:grpSpPr>
        <p:sp>
          <p:nvSpPr>
            <p:cNvPr id="961" name="Freeform 960"/>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 name="Freeform 961"/>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3" name="Oval 96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40" name="Group 97"/>
          <p:cNvGrpSpPr>
            <a:grpSpLocks/>
          </p:cNvGrpSpPr>
          <p:nvPr/>
        </p:nvGrpSpPr>
        <p:grpSpPr bwMode="auto">
          <a:xfrm flipV="1">
            <a:off x="3502025" y="2243138"/>
            <a:ext cx="111125" cy="236537"/>
            <a:chOff x="7391400" y="1447800"/>
            <a:chExt cx="228600" cy="685800"/>
          </a:xfrm>
        </p:grpSpPr>
        <p:sp>
          <p:nvSpPr>
            <p:cNvPr id="965" name="Freeform 964"/>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6" name="Freeform 96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7" name="Oval 96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41" name="Group 105"/>
          <p:cNvGrpSpPr>
            <a:grpSpLocks/>
          </p:cNvGrpSpPr>
          <p:nvPr/>
        </p:nvGrpSpPr>
        <p:grpSpPr bwMode="auto">
          <a:xfrm flipV="1">
            <a:off x="3613150" y="2243138"/>
            <a:ext cx="111125" cy="236537"/>
            <a:chOff x="7391400" y="1447800"/>
            <a:chExt cx="228600" cy="685800"/>
          </a:xfrm>
        </p:grpSpPr>
        <p:sp>
          <p:nvSpPr>
            <p:cNvPr id="969" name="Freeform 968"/>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0" name="Freeform 96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1" name="Oval 97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42" name="Group 113"/>
          <p:cNvGrpSpPr>
            <a:grpSpLocks/>
          </p:cNvGrpSpPr>
          <p:nvPr/>
        </p:nvGrpSpPr>
        <p:grpSpPr bwMode="auto">
          <a:xfrm flipV="1">
            <a:off x="3724275" y="2243138"/>
            <a:ext cx="111125" cy="236537"/>
            <a:chOff x="7391400" y="1447800"/>
            <a:chExt cx="228600" cy="685800"/>
          </a:xfrm>
        </p:grpSpPr>
        <p:sp>
          <p:nvSpPr>
            <p:cNvPr id="973" name="Freeform 97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4" name="Freeform 97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5" name="Oval 97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43" name="Group 121"/>
          <p:cNvGrpSpPr>
            <a:grpSpLocks/>
          </p:cNvGrpSpPr>
          <p:nvPr/>
        </p:nvGrpSpPr>
        <p:grpSpPr bwMode="auto">
          <a:xfrm flipV="1">
            <a:off x="3835400" y="2243138"/>
            <a:ext cx="111125" cy="236537"/>
            <a:chOff x="7391400" y="1447800"/>
            <a:chExt cx="228600" cy="685800"/>
          </a:xfrm>
        </p:grpSpPr>
        <p:sp>
          <p:nvSpPr>
            <p:cNvPr id="977" name="Freeform 97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8" name="Freeform 977"/>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9" name="Oval 97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44" name="Group 206"/>
          <p:cNvGrpSpPr>
            <a:grpSpLocks/>
          </p:cNvGrpSpPr>
          <p:nvPr/>
        </p:nvGrpSpPr>
        <p:grpSpPr bwMode="auto">
          <a:xfrm flipV="1">
            <a:off x="4267200" y="2243138"/>
            <a:ext cx="111125" cy="236537"/>
            <a:chOff x="7391400" y="1447800"/>
            <a:chExt cx="228600" cy="685800"/>
          </a:xfrm>
        </p:grpSpPr>
        <p:sp>
          <p:nvSpPr>
            <p:cNvPr id="981" name="Freeform 98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2" name="Freeform 98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3" name="Oval 98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45" name="Group 214"/>
          <p:cNvGrpSpPr>
            <a:grpSpLocks/>
          </p:cNvGrpSpPr>
          <p:nvPr/>
        </p:nvGrpSpPr>
        <p:grpSpPr bwMode="auto">
          <a:xfrm flipV="1">
            <a:off x="4170363" y="2243138"/>
            <a:ext cx="111125" cy="236537"/>
            <a:chOff x="7391400" y="1447800"/>
            <a:chExt cx="228600" cy="685800"/>
          </a:xfrm>
        </p:grpSpPr>
        <p:sp>
          <p:nvSpPr>
            <p:cNvPr id="985" name="Freeform 984"/>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6" name="Freeform 98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7" name="Oval 98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46" name="Group 224"/>
          <p:cNvGrpSpPr>
            <a:grpSpLocks/>
          </p:cNvGrpSpPr>
          <p:nvPr/>
        </p:nvGrpSpPr>
        <p:grpSpPr bwMode="auto">
          <a:xfrm flipV="1">
            <a:off x="3956050" y="2243138"/>
            <a:ext cx="111125" cy="236537"/>
            <a:chOff x="7391400" y="1447800"/>
            <a:chExt cx="228600" cy="685800"/>
          </a:xfrm>
        </p:grpSpPr>
        <p:sp>
          <p:nvSpPr>
            <p:cNvPr id="989" name="Freeform 988"/>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0" name="Freeform 98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1" name="Oval 99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47" name="Group 254"/>
          <p:cNvGrpSpPr>
            <a:grpSpLocks/>
          </p:cNvGrpSpPr>
          <p:nvPr/>
        </p:nvGrpSpPr>
        <p:grpSpPr bwMode="auto">
          <a:xfrm flipV="1">
            <a:off x="2490788" y="2243138"/>
            <a:ext cx="111125" cy="236537"/>
            <a:chOff x="7391400" y="1447800"/>
            <a:chExt cx="228600" cy="685800"/>
          </a:xfrm>
        </p:grpSpPr>
        <p:sp>
          <p:nvSpPr>
            <p:cNvPr id="993" name="Freeform 992"/>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4" name="Freeform 993"/>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5" name="Oval 99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48" name="Group 262"/>
          <p:cNvGrpSpPr>
            <a:grpSpLocks/>
          </p:cNvGrpSpPr>
          <p:nvPr/>
        </p:nvGrpSpPr>
        <p:grpSpPr bwMode="auto">
          <a:xfrm flipV="1">
            <a:off x="2601913" y="2243138"/>
            <a:ext cx="111125" cy="236537"/>
            <a:chOff x="7391400" y="1447800"/>
            <a:chExt cx="228600" cy="685800"/>
          </a:xfrm>
        </p:grpSpPr>
        <p:sp>
          <p:nvSpPr>
            <p:cNvPr id="997" name="Freeform 99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8" name="Freeform 99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9" name="Oval 99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49" name="Group 270"/>
          <p:cNvGrpSpPr>
            <a:grpSpLocks/>
          </p:cNvGrpSpPr>
          <p:nvPr/>
        </p:nvGrpSpPr>
        <p:grpSpPr bwMode="auto">
          <a:xfrm flipV="1">
            <a:off x="2713038" y="2243138"/>
            <a:ext cx="111125" cy="236537"/>
            <a:chOff x="7391400" y="1447800"/>
            <a:chExt cx="228600" cy="685800"/>
          </a:xfrm>
        </p:grpSpPr>
        <p:sp>
          <p:nvSpPr>
            <p:cNvPr id="1001" name="Freeform 1000"/>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2" name="Freeform 1001"/>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 name="Oval 100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50" name="Group 278"/>
          <p:cNvGrpSpPr>
            <a:grpSpLocks/>
          </p:cNvGrpSpPr>
          <p:nvPr/>
        </p:nvGrpSpPr>
        <p:grpSpPr bwMode="auto">
          <a:xfrm flipV="1">
            <a:off x="2933700" y="2243138"/>
            <a:ext cx="111125" cy="236537"/>
            <a:chOff x="7391400" y="1447800"/>
            <a:chExt cx="228600" cy="685800"/>
          </a:xfrm>
        </p:grpSpPr>
        <p:sp>
          <p:nvSpPr>
            <p:cNvPr id="1005" name="Freeform 1004"/>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6" name="Freeform 100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7" name="Oval 100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51" name="Group 289"/>
          <p:cNvGrpSpPr>
            <a:grpSpLocks/>
          </p:cNvGrpSpPr>
          <p:nvPr/>
        </p:nvGrpSpPr>
        <p:grpSpPr bwMode="auto">
          <a:xfrm flipV="1">
            <a:off x="4713288" y="2243138"/>
            <a:ext cx="111125" cy="236537"/>
            <a:chOff x="7391400" y="1447800"/>
            <a:chExt cx="228600" cy="685800"/>
          </a:xfrm>
        </p:grpSpPr>
        <p:sp>
          <p:nvSpPr>
            <p:cNvPr id="1009" name="Freeform 1008"/>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0" name="Freeform 1009"/>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1" name="Oval 101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52" name="Group 297"/>
          <p:cNvGrpSpPr>
            <a:grpSpLocks/>
          </p:cNvGrpSpPr>
          <p:nvPr/>
        </p:nvGrpSpPr>
        <p:grpSpPr bwMode="auto">
          <a:xfrm flipV="1">
            <a:off x="4824413" y="2243138"/>
            <a:ext cx="112712" cy="236537"/>
            <a:chOff x="7391400" y="1447800"/>
            <a:chExt cx="228600" cy="685800"/>
          </a:xfrm>
        </p:grpSpPr>
        <p:sp>
          <p:nvSpPr>
            <p:cNvPr id="1013" name="Freeform 1012"/>
            <p:cNvSpPr/>
            <p:nvPr/>
          </p:nvSpPr>
          <p:spPr>
            <a:xfrm>
              <a:off x="7468674" y="1599687"/>
              <a:ext cx="57955"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4" name="Freeform 1013"/>
            <p:cNvSpPr/>
            <p:nvPr/>
          </p:nvSpPr>
          <p:spPr>
            <a:xfrm>
              <a:off x="7545947" y="1599687"/>
              <a:ext cx="54734"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5" name="Oval 101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53" name="Group 305"/>
          <p:cNvGrpSpPr>
            <a:grpSpLocks/>
          </p:cNvGrpSpPr>
          <p:nvPr/>
        </p:nvGrpSpPr>
        <p:grpSpPr bwMode="auto">
          <a:xfrm flipV="1">
            <a:off x="4937125" y="2243138"/>
            <a:ext cx="109538" cy="236537"/>
            <a:chOff x="7391400" y="1447800"/>
            <a:chExt cx="228600" cy="685800"/>
          </a:xfrm>
        </p:grpSpPr>
        <p:sp>
          <p:nvSpPr>
            <p:cNvPr id="1017" name="Freeform 1016"/>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8" name="Freeform 1017"/>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9" name="Oval 101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54" name="Group 313"/>
          <p:cNvGrpSpPr>
            <a:grpSpLocks/>
          </p:cNvGrpSpPr>
          <p:nvPr/>
        </p:nvGrpSpPr>
        <p:grpSpPr bwMode="auto">
          <a:xfrm flipV="1">
            <a:off x="5046663" y="2243138"/>
            <a:ext cx="111125" cy="236537"/>
            <a:chOff x="7391400" y="1447800"/>
            <a:chExt cx="228600" cy="685800"/>
          </a:xfrm>
        </p:grpSpPr>
        <p:sp>
          <p:nvSpPr>
            <p:cNvPr id="1021" name="Freeform 1020"/>
            <p:cNvSpPr/>
            <p:nvPr/>
          </p:nvSpPr>
          <p:spPr>
            <a:xfrm>
              <a:off x="7469777"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2" name="Freeform 1021"/>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3" name="Oval 102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55" name="Group 329"/>
          <p:cNvGrpSpPr>
            <a:grpSpLocks/>
          </p:cNvGrpSpPr>
          <p:nvPr/>
        </p:nvGrpSpPr>
        <p:grpSpPr bwMode="auto">
          <a:xfrm flipV="1">
            <a:off x="2824163" y="2243138"/>
            <a:ext cx="111125" cy="236537"/>
            <a:chOff x="7391400" y="1447800"/>
            <a:chExt cx="228600" cy="685800"/>
          </a:xfrm>
        </p:grpSpPr>
        <p:sp>
          <p:nvSpPr>
            <p:cNvPr id="1025" name="Freeform 102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6" name="Freeform 102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 name="Oval 102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56" name="Group 254"/>
          <p:cNvGrpSpPr>
            <a:grpSpLocks/>
          </p:cNvGrpSpPr>
          <p:nvPr/>
        </p:nvGrpSpPr>
        <p:grpSpPr bwMode="auto">
          <a:xfrm flipV="1">
            <a:off x="3057525" y="2243138"/>
            <a:ext cx="111125" cy="236537"/>
            <a:chOff x="7391400" y="1447800"/>
            <a:chExt cx="228600" cy="685800"/>
          </a:xfrm>
        </p:grpSpPr>
        <p:sp>
          <p:nvSpPr>
            <p:cNvPr id="1029" name="Freeform 102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0" name="Freeform 102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1" name="Oval 103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57" name="Group 262"/>
          <p:cNvGrpSpPr>
            <a:grpSpLocks/>
          </p:cNvGrpSpPr>
          <p:nvPr/>
        </p:nvGrpSpPr>
        <p:grpSpPr bwMode="auto">
          <a:xfrm flipV="1">
            <a:off x="3168650" y="2243138"/>
            <a:ext cx="111125" cy="236537"/>
            <a:chOff x="7391400" y="1447800"/>
            <a:chExt cx="228600" cy="685800"/>
          </a:xfrm>
        </p:grpSpPr>
        <p:sp>
          <p:nvSpPr>
            <p:cNvPr id="1033" name="Freeform 103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4" name="Freeform 103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5" name="Oval 103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58" name="Group 270"/>
          <p:cNvGrpSpPr>
            <a:grpSpLocks/>
          </p:cNvGrpSpPr>
          <p:nvPr/>
        </p:nvGrpSpPr>
        <p:grpSpPr bwMode="auto">
          <a:xfrm flipV="1">
            <a:off x="3279775" y="2243138"/>
            <a:ext cx="109538" cy="236537"/>
            <a:chOff x="7391400" y="1447800"/>
            <a:chExt cx="228600" cy="685800"/>
          </a:xfrm>
        </p:grpSpPr>
        <p:sp>
          <p:nvSpPr>
            <p:cNvPr id="1037" name="Freeform 1036"/>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8" name="Freeform 1037"/>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9" name="Oval 103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59" name="Group 278"/>
          <p:cNvGrpSpPr>
            <a:grpSpLocks/>
          </p:cNvGrpSpPr>
          <p:nvPr/>
        </p:nvGrpSpPr>
        <p:grpSpPr bwMode="auto">
          <a:xfrm flipV="1">
            <a:off x="5154613" y="2243138"/>
            <a:ext cx="111125" cy="236537"/>
            <a:chOff x="7391400" y="1447800"/>
            <a:chExt cx="228600" cy="685800"/>
          </a:xfrm>
        </p:grpSpPr>
        <p:sp>
          <p:nvSpPr>
            <p:cNvPr id="1041" name="Freeform 1040"/>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2" name="Freeform 1041"/>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3" name="Oval 104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60" name="Group 329"/>
          <p:cNvGrpSpPr>
            <a:grpSpLocks/>
          </p:cNvGrpSpPr>
          <p:nvPr/>
        </p:nvGrpSpPr>
        <p:grpSpPr bwMode="auto">
          <a:xfrm flipV="1">
            <a:off x="3389313" y="2243138"/>
            <a:ext cx="111125" cy="236537"/>
            <a:chOff x="7391400" y="1447800"/>
            <a:chExt cx="228600" cy="685800"/>
          </a:xfrm>
        </p:grpSpPr>
        <p:sp>
          <p:nvSpPr>
            <p:cNvPr id="1045" name="Freeform 104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6" name="Freeform 104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7" name="Oval 104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61" name="Group 254"/>
          <p:cNvGrpSpPr>
            <a:grpSpLocks/>
          </p:cNvGrpSpPr>
          <p:nvPr/>
        </p:nvGrpSpPr>
        <p:grpSpPr bwMode="auto">
          <a:xfrm flipV="1">
            <a:off x="5280025" y="2243138"/>
            <a:ext cx="111125" cy="236537"/>
            <a:chOff x="7391400" y="1447800"/>
            <a:chExt cx="228600" cy="685800"/>
          </a:xfrm>
        </p:grpSpPr>
        <p:sp>
          <p:nvSpPr>
            <p:cNvPr id="1049" name="Freeform 104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0" name="Freeform 104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1" name="Oval 105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62" name="Group 262"/>
          <p:cNvGrpSpPr>
            <a:grpSpLocks/>
          </p:cNvGrpSpPr>
          <p:nvPr/>
        </p:nvGrpSpPr>
        <p:grpSpPr bwMode="auto">
          <a:xfrm flipV="1">
            <a:off x="8550275" y="2243138"/>
            <a:ext cx="111125" cy="236537"/>
            <a:chOff x="7391400" y="1447800"/>
            <a:chExt cx="228600" cy="685800"/>
          </a:xfrm>
        </p:grpSpPr>
        <p:sp>
          <p:nvSpPr>
            <p:cNvPr id="1053" name="Freeform 1052"/>
            <p:cNvSpPr/>
            <p:nvPr/>
          </p:nvSpPr>
          <p:spPr>
            <a:xfrm>
              <a:off x="7469777" y="1599687"/>
              <a:ext cx="52251"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4" name="Freeform 1053"/>
            <p:cNvSpPr/>
            <p:nvPr/>
          </p:nvSpPr>
          <p:spPr>
            <a:xfrm>
              <a:off x="7541623"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5" name="Oval 105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63" name="Group 270"/>
          <p:cNvGrpSpPr>
            <a:grpSpLocks/>
          </p:cNvGrpSpPr>
          <p:nvPr/>
        </p:nvGrpSpPr>
        <p:grpSpPr bwMode="auto">
          <a:xfrm flipV="1">
            <a:off x="8661400" y="2243138"/>
            <a:ext cx="111125" cy="236537"/>
            <a:chOff x="7391400" y="1447800"/>
            <a:chExt cx="228600" cy="685800"/>
          </a:xfrm>
        </p:grpSpPr>
        <p:sp>
          <p:nvSpPr>
            <p:cNvPr id="1057" name="Freeform 1056"/>
            <p:cNvSpPr/>
            <p:nvPr/>
          </p:nvSpPr>
          <p:spPr>
            <a:xfrm>
              <a:off x="7469777" y="1595086"/>
              <a:ext cx="55518"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8" name="Freeform 1057"/>
            <p:cNvSpPr/>
            <p:nvPr/>
          </p:nvSpPr>
          <p:spPr>
            <a:xfrm>
              <a:off x="7544890" y="1595086"/>
              <a:ext cx="55516"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9" name="Oval 1058"/>
            <p:cNvSpPr/>
            <p:nvPr/>
          </p:nvSpPr>
          <p:spPr>
            <a:xfrm>
              <a:off x="7391400" y="1447800"/>
              <a:ext cx="228600" cy="22553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64" name="Group 278"/>
          <p:cNvGrpSpPr>
            <a:grpSpLocks/>
          </p:cNvGrpSpPr>
          <p:nvPr/>
        </p:nvGrpSpPr>
        <p:grpSpPr bwMode="auto">
          <a:xfrm flipV="1">
            <a:off x="9101138" y="2243138"/>
            <a:ext cx="112712" cy="236537"/>
            <a:chOff x="7391400" y="1447800"/>
            <a:chExt cx="228600" cy="685800"/>
          </a:xfrm>
        </p:grpSpPr>
        <p:sp>
          <p:nvSpPr>
            <p:cNvPr id="1061" name="Freeform 1060"/>
            <p:cNvSpPr/>
            <p:nvPr/>
          </p:nvSpPr>
          <p:spPr>
            <a:xfrm>
              <a:off x="7465453" y="1595086"/>
              <a:ext cx="61176"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2" name="Freeform 1061"/>
            <p:cNvSpPr/>
            <p:nvPr/>
          </p:nvSpPr>
          <p:spPr>
            <a:xfrm>
              <a:off x="7545947" y="1595086"/>
              <a:ext cx="54734"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3" name="Oval 1062"/>
            <p:cNvSpPr/>
            <p:nvPr/>
          </p:nvSpPr>
          <p:spPr>
            <a:xfrm>
              <a:off x="7391400" y="1447800"/>
              <a:ext cx="228600" cy="22553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65" name="Group 329"/>
          <p:cNvGrpSpPr>
            <a:grpSpLocks/>
          </p:cNvGrpSpPr>
          <p:nvPr/>
        </p:nvGrpSpPr>
        <p:grpSpPr bwMode="auto">
          <a:xfrm flipV="1">
            <a:off x="8993188" y="2243138"/>
            <a:ext cx="111125" cy="236537"/>
            <a:chOff x="7391400" y="1447800"/>
            <a:chExt cx="228600" cy="685800"/>
          </a:xfrm>
        </p:grpSpPr>
        <p:sp>
          <p:nvSpPr>
            <p:cNvPr id="1065" name="Freeform 1064"/>
            <p:cNvSpPr/>
            <p:nvPr/>
          </p:nvSpPr>
          <p:spPr>
            <a:xfrm>
              <a:off x="7466510" y="1595086"/>
              <a:ext cx="58783"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6" name="Freeform 1065"/>
            <p:cNvSpPr/>
            <p:nvPr/>
          </p:nvSpPr>
          <p:spPr>
            <a:xfrm>
              <a:off x="7544888" y="1595086"/>
              <a:ext cx="55518"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7" name="Oval 1066"/>
            <p:cNvSpPr/>
            <p:nvPr/>
          </p:nvSpPr>
          <p:spPr>
            <a:xfrm>
              <a:off x="7391400" y="1447800"/>
              <a:ext cx="228600" cy="22553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66" name="Group 254"/>
          <p:cNvGrpSpPr>
            <a:grpSpLocks/>
          </p:cNvGrpSpPr>
          <p:nvPr/>
        </p:nvGrpSpPr>
        <p:grpSpPr bwMode="auto">
          <a:xfrm flipV="1">
            <a:off x="554038" y="2241550"/>
            <a:ext cx="111125" cy="236538"/>
            <a:chOff x="7391400" y="1447800"/>
            <a:chExt cx="228600" cy="685800"/>
          </a:xfrm>
        </p:grpSpPr>
        <p:sp>
          <p:nvSpPr>
            <p:cNvPr id="1069" name="Freeform 1068"/>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0" name="Freeform 1069"/>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1" name="Oval 1070"/>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67" name="Group 262"/>
          <p:cNvGrpSpPr>
            <a:grpSpLocks/>
          </p:cNvGrpSpPr>
          <p:nvPr/>
        </p:nvGrpSpPr>
        <p:grpSpPr bwMode="auto">
          <a:xfrm flipV="1">
            <a:off x="665163" y="2241550"/>
            <a:ext cx="111125" cy="236538"/>
            <a:chOff x="7391400" y="1447800"/>
            <a:chExt cx="228600" cy="685800"/>
          </a:xfrm>
        </p:grpSpPr>
        <p:sp>
          <p:nvSpPr>
            <p:cNvPr id="1073" name="Freeform 1072"/>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4" name="Freeform 1073"/>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5" name="Oval 1074"/>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68" name="Group 270"/>
          <p:cNvGrpSpPr>
            <a:grpSpLocks/>
          </p:cNvGrpSpPr>
          <p:nvPr/>
        </p:nvGrpSpPr>
        <p:grpSpPr bwMode="auto">
          <a:xfrm flipV="1">
            <a:off x="755650" y="2241550"/>
            <a:ext cx="109538" cy="236538"/>
            <a:chOff x="7391400" y="1447800"/>
            <a:chExt cx="228600" cy="685800"/>
          </a:xfrm>
        </p:grpSpPr>
        <p:sp>
          <p:nvSpPr>
            <p:cNvPr id="1077" name="Freeform 1076"/>
            <p:cNvSpPr/>
            <p:nvPr/>
          </p:nvSpPr>
          <p:spPr>
            <a:xfrm>
              <a:off x="7467601" y="1599690"/>
              <a:ext cx="56320"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8" name="Freeform 1077"/>
            <p:cNvSpPr/>
            <p:nvPr/>
          </p:nvSpPr>
          <p:spPr>
            <a:xfrm>
              <a:off x="7543799" y="1599690"/>
              <a:ext cx="5632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9" name="Oval 1078"/>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69" name="Group 278"/>
          <p:cNvGrpSpPr>
            <a:grpSpLocks/>
          </p:cNvGrpSpPr>
          <p:nvPr/>
        </p:nvGrpSpPr>
        <p:grpSpPr bwMode="auto">
          <a:xfrm flipV="1">
            <a:off x="974725" y="2241550"/>
            <a:ext cx="111125" cy="236538"/>
            <a:chOff x="7391400" y="1447800"/>
            <a:chExt cx="228600" cy="685800"/>
          </a:xfrm>
        </p:grpSpPr>
        <p:sp>
          <p:nvSpPr>
            <p:cNvPr id="1081" name="Freeform 1080"/>
            <p:cNvSpPr/>
            <p:nvPr/>
          </p:nvSpPr>
          <p:spPr>
            <a:xfrm>
              <a:off x="7466512"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2" name="Freeform 1081"/>
            <p:cNvSpPr/>
            <p:nvPr/>
          </p:nvSpPr>
          <p:spPr>
            <a:xfrm>
              <a:off x="7544890" y="1599690"/>
              <a:ext cx="55516"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3" name="Oval 1082"/>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70" name="Group 329"/>
          <p:cNvGrpSpPr>
            <a:grpSpLocks/>
          </p:cNvGrpSpPr>
          <p:nvPr/>
        </p:nvGrpSpPr>
        <p:grpSpPr bwMode="auto">
          <a:xfrm flipV="1">
            <a:off x="865188" y="2241550"/>
            <a:ext cx="111125" cy="236538"/>
            <a:chOff x="7391400" y="1447800"/>
            <a:chExt cx="228600" cy="685800"/>
          </a:xfrm>
        </p:grpSpPr>
        <p:sp>
          <p:nvSpPr>
            <p:cNvPr id="1085" name="Freeform 1084"/>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6" name="Freeform 1085"/>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7" name="Oval 1086"/>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71" name="Group 254"/>
          <p:cNvGrpSpPr>
            <a:grpSpLocks/>
          </p:cNvGrpSpPr>
          <p:nvPr/>
        </p:nvGrpSpPr>
        <p:grpSpPr bwMode="auto">
          <a:xfrm flipV="1">
            <a:off x="-14288" y="2241550"/>
            <a:ext cx="111126" cy="236538"/>
            <a:chOff x="7391400" y="1447800"/>
            <a:chExt cx="228600" cy="685800"/>
          </a:xfrm>
        </p:grpSpPr>
        <p:sp>
          <p:nvSpPr>
            <p:cNvPr id="1089" name="Freeform 1088"/>
            <p:cNvSpPr/>
            <p:nvPr/>
          </p:nvSpPr>
          <p:spPr>
            <a:xfrm>
              <a:off x="7466512" y="1599690"/>
              <a:ext cx="58782"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0" name="Freeform 1089"/>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1" name="Oval 1090"/>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72" name="Group 262"/>
          <p:cNvGrpSpPr>
            <a:grpSpLocks/>
          </p:cNvGrpSpPr>
          <p:nvPr/>
        </p:nvGrpSpPr>
        <p:grpSpPr bwMode="auto">
          <a:xfrm flipV="1">
            <a:off x="96838" y="2241550"/>
            <a:ext cx="111125" cy="236538"/>
            <a:chOff x="7391400" y="1447800"/>
            <a:chExt cx="228600" cy="685800"/>
          </a:xfrm>
        </p:grpSpPr>
        <p:sp>
          <p:nvSpPr>
            <p:cNvPr id="1093" name="Freeform 1092"/>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4" name="Freeform 1093"/>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5" name="Oval 1094"/>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73" name="Group 270"/>
          <p:cNvGrpSpPr>
            <a:grpSpLocks/>
          </p:cNvGrpSpPr>
          <p:nvPr/>
        </p:nvGrpSpPr>
        <p:grpSpPr bwMode="auto">
          <a:xfrm flipV="1">
            <a:off x="207963" y="2241550"/>
            <a:ext cx="111125" cy="236538"/>
            <a:chOff x="7391400" y="1447800"/>
            <a:chExt cx="228600" cy="685800"/>
          </a:xfrm>
        </p:grpSpPr>
        <p:sp>
          <p:nvSpPr>
            <p:cNvPr id="1097" name="Freeform 1096"/>
            <p:cNvSpPr/>
            <p:nvPr/>
          </p:nvSpPr>
          <p:spPr>
            <a:xfrm>
              <a:off x="7466510"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8" name="Freeform 1097"/>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9" name="Oval 1098"/>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74" name="Group 278"/>
          <p:cNvGrpSpPr>
            <a:grpSpLocks/>
          </p:cNvGrpSpPr>
          <p:nvPr/>
        </p:nvGrpSpPr>
        <p:grpSpPr bwMode="auto">
          <a:xfrm flipV="1">
            <a:off x="428625" y="2241550"/>
            <a:ext cx="111125" cy="236538"/>
            <a:chOff x="7391400" y="1447800"/>
            <a:chExt cx="228600" cy="685800"/>
          </a:xfrm>
        </p:grpSpPr>
        <p:sp>
          <p:nvSpPr>
            <p:cNvPr id="1101" name="Freeform 1100"/>
            <p:cNvSpPr/>
            <p:nvPr/>
          </p:nvSpPr>
          <p:spPr>
            <a:xfrm>
              <a:off x="7466512"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2" name="Freeform 1101"/>
            <p:cNvSpPr/>
            <p:nvPr/>
          </p:nvSpPr>
          <p:spPr>
            <a:xfrm>
              <a:off x="7544890" y="1599690"/>
              <a:ext cx="55516"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3" name="Oval 1102"/>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75" name="Group 329"/>
          <p:cNvGrpSpPr>
            <a:grpSpLocks/>
          </p:cNvGrpSpPr>
          <p:nvPr/>
        </p:nvGrpSpPr>
        <p:grpSpPr bwMode="auto">
          <a:xfrm flipV="1">
            <a:off x="319088" y="2241550"/>
            <a:ext cx="111125" cy="236538"/>
            <a:chOff x="7391400" y="1447800"/>
            <a:chExt cx="228600" cy="685800"/>
          </a:xfrm>
        </p:grpSpPr>
        <p:sp>
          <p:nvSpPr>
            <p:cNvPr id="1105" name="Freeform 1104"/>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6" name="Freeform 1105"/>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7" name="Oval 1106"/>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76" name="Group 254"/>
          <p:cNvGrpSpPr>
            <a:grpSpLocks/>
          </p:cNvGrpSpPr>
          <p:nvPr/>
        </p:nvGrpSpPr>
        <p:grpSpPr bwMode="auto">
          <a:xfrm flipV="1">
            <a:off x="5970588" y="2243138"/>
            <a:ext cx="111125" cy="236537"/>
            <a:chOff x="7391400" y="1447800"/>
            <a:chExt cx="228600" cy="685800"/>
          </a:xfrm>
        </p:grpSpPr>
        <p:sp>
          <p:nvSpPr>
            <p:cNvPr id="1109" name="Freeform 1108"/>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0" name="Freeform 1109"/>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1" name="Oval 111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77" name="Group 262"/>
          <p:cNvGrpSpPr>
            <a:grpSpLocks/>
          </p:cNvGrpSpPr>
          <p:nvPr/>
        </p:nvGrpSpPr>
        <p:grpSpPr bwMode="auto">
          <a:xfrm flipV="1">
            <a:off x="6081713" y="2243138"/>
            <a:ext cx="111125" cy="236537"/>
            <a:chOff x="7391400" y="1447800"/>
            <a:chExt cx="228600" cy="685800"/>
          </a:xfrm>
        </p:grpSpPr>
        <p:sp>
          <p:nvSpPr>
            <p:cNvPr id="1113" name="Freeform 1112"/>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4" name="Freeform 1113"/>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5" name="Oval 111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78" name="Group 270"/>
          <p:cNvGrpSpPr>
            <a:grpSpLocks/>
          </p:cNvGrpSpPr>
          <p:nvPr/>
        </p:nvGrpSpPr>
        <p:grpSpPr bwMode="auto">
          <a:xfrm flipV="1">
            <a:off x="6192838" y="2243138"/>
            <a:ext cx="111125" cy="236537"/>
            <a:chOff x="7391400" y="1447800"/>
            <a:chExt cx="228600" cy="685800"/>
          </a:xfrm>
        </p:grpSpPr>
        <p:sp>
          <p:nvSpPr>
            <p:cNvPr id="1117" name="Freeform 111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8" name="Freeform 111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9" name="Oval 111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79" name="Group 278"/>
          <p:cNvGrpSpPr>
            <a:grpSpLocks/>
          </p:cNvGrpSpPr>
          <p:nvPr/>
        </p:nvGrpSpPr>
        <p:grpSpPr bwMode="auto">
          <a:xfrm flipV="1">
            <a:off x="6413500" y="2243138"/>
            <a:ext cx="111125" cy="236537"/>
            <a:chOff x="7391400" y="1447800"/>
            <a:chExt cx="228600" cy="685800"/>
          </a:xfrm>
        </p:grpSpPr>
        <p:sp>
          <p:nvSpPr>
            <p:cNvPr id="1121" name="Freeform 112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2" name="Freeform 112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3" name="Oval 112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80" name="Group 329"/>
          <p:cNvGrpSpPr>
            <a:grpSpLocks/>
          </p:cNvGrpSpPr>
          <p:nvPr/>
        </p:nvGrpSpPr>
        <p:grpSpPr bwMode="auto">
          <a:xfrm flipV="1">
            <a:off x="6303963" y="2243138"/>
            <a:ext cx="111125" cy="236537"/>
            <a:chOff x="7391400" y="1447800"/>
            <a:chExt cx="228600" cy="685800"/>
          </a:xfrm>
        </p:grpSpPr>
        <p:sp>
          <p:nvSpPr>
            <p:cNvPr id="1125" name="Freeform 112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6" name="Freeform 112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 name="Oval 112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81" name="Group 254"/>
          <p:cNvGrpSpPr>
            <a:grpSpLocks/>
          </p:cNvGrpSpPr>
          <p:nvPr/>
        </p:nvGrpSpPr>
        <p:grpSpPr bwMode="auto">
          <a:xfrm flipV="1">
            <a:off x="5402263" y="2243138"/>
            <a:ext cx="111125" cy="236537"/>
            <a:chOff x="7391400" y="1447800"/>
            <a:chExt cx="228600" cy="685800"/>
          </a:xfrm>
        </p:grpSpPr>
        <p:sp>
          <p:nvSpPr>
            <p:cNvPr id="1129" name="Freeform 1128"/>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0" name="Freeform 1129"/>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1" name="Oval 113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82" name="Group 262"/>
          <p:cNvGrpSpPr>
            <a:grpSpLocks/>
          </p:cNvGrpSpPr>
          <p:nvPr/>
        </p:nvGrpSpPr>
        <p:grpSpPr bwMode="auto">
          <a:xfrm flipV="1">
            <a:off x="5513388" y="2243138"/>
            <a:ext cx="111125" cy="236537"/>
            <a:chOff x="7391400" y="1447800"/>
            <a:chExt cx="228600" cy="685800"/>
          </a:xfrm>
        </p:grpSpPr>
        <p:sp>
          <p:nvSpPr>
            <p:cNvPr id="1133" name="Freeform 1132"/>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4" name="Freeform 1133"/>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5" name="Oval 113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83" name="Group 270"/>
          <p:cNvGrpSpPr>
            <a:grpSpLocks/>
          </p:cNvGrpSpPr>
          <p:nvPr/>
        </p:nvGrpSpPr>
        <p:grpSpPr bwMode="auto">
          <a:xfrm flipV="1">
            <a:off x="5624513" y="2243138"/>
            <a:ext cx="111125" cy="236537"/>
            <a:chOff x="7391400" y="1447800"/>
            <a:chExt cx="228600" cy="685800"/>
          </a:xfrm>
        </p:grpSpPr>
        <p:sp>
          <p:nvSpPr>
            <p:cNvPr id="1137" name="Freeform 1136"/>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8" name="Freeform 1137"/>
            <p:cNvSpPr/>
            <p:nvPr/>
          </p:nvSpPr>
          <p:spPr>
            <a:xfrm>
              <a:off x="7541623"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9" name="Oval 113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84" name="Group 278"/>
          <p:cNvGrpSpPr>
            <a:grpSpLocks/>
          </p:cNvGrpSpPr>
          <p:nvPr/>
        </p:nvGrpSpPr>
        <p:grpSpPr bwMode="auto">
          <a:xfrm flipV="1">
            <a:off x="5845175" y="2243138"/>
            <a:ext cx="111125" cy="236537"/>
            <a:chOff x="7391400" y="1447800"/>
            <a:chExt cx="228600" cy="685800"/>
          </a:xfrm>
        </p:grpSpPr>
        <p:sp>
          <p:nvSpPr>
            <p:cNvPr id="1141" name="Freeform 114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2" name="Freeform 114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3" name="Oval 114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85" name="Group 329"/>
          <p:cNvGrpSpPr>
            <a:grpSpLocks/>
          </p:cNvGrpSpPr>
          <p:nvPr/>
        </p:nvGrpSpPr>
        <p:grpSpPr bwMode="auto">
          <a:xfrm flipV="1">
            <a:off x="5735638" y="2243138"/>
            <a:ext cx="111125" cy="236537"/>
            <a:chOff x="7391400" y="1447800"/>
            <a:chExt cx="228600" cy="685800"/>
          </a:xfrm>
        </p:grpSpPr>
        <p:sp>
          <p:nvSpPr>
            <p:cNvPr id="1145" name="Freeform 114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6" name="Freeform 114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7" name="Oval 114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86" name="Group 81"/>
          <p:cNvGrpSpPr>
            <a:grpSpLocks/>
          </p:cNvGrpSpPr>
          <p:nvPr/>
        </p:nvGrpSpPr>
        <p:grpSpPr bwMode="auto">
          <a:xfrm flipV="1">
            <a:off x="6518275" y="2243138"/>
            <a:ext cx="111125" cy="236537"/>
            <a:chOff x="7391400" y="1447800"/>
            <a:chExt cx="228600" cy="685800"/>
          </a:xfrm>
        </p:grpSpPr>
        <p:sp>
          <p:nvSpPr>
            <p:cNvPr id="1149" name="Freeform 114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0" name="Freeform 114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1" name="Oval 115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87" name="Group 89"/>
          <p:cNvGrpSpPr>
            <a:grpSpLocks/>
          </p:cNvGrpSpPr>
          <p:nvPr/>
        </p:nvGrpSpPr>
        <p:grpSpPr bwMode="auto">
          <a:xfrm flipV="1">
            <a:off x="6629400" y="2243138"/>
            <a:ext cx="111125" cy="236537"/>
            <a:chOff x="7391400" y="1447800"/>
            <a:chExt cx="228600" cy="685800"/>
          </a:xfrm>
        </p:grpSpPr>
        <p:sp>
          <p:nvSpPr>
            <p:cNvPr id="1153" name="Freeform 1152"/>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4" name="Freeform 115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5" name="Oval 115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88" name="Group 289"/>
          <p:cNvGrpSpPr>
            <a:grpSpLocks/>
          </p:cNvGrpSpPr>
          <p:nvPr/>
        </p:nvGrpSpPr>
        <p:grpSpPr bwMode="auto">
          <a:xfrm flipV="1">
            <a:off x="6740525" y="2243138"/>
            <a:ext cx="111125" cy="236537"/>
            <a:chOff x="7391400" y="1447800"/>
            <a:chExt cx="228600" cy="685800"/>
          </a:xfrm>
        </p:grpSpPr>
        <p:sp>
          <p:nvSpPr>
            <p:cNvPr id="1157" name="Freeform 115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8" name="Freeform 1157"/>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9" name="Oval 115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89" name="Group 297"/>
          <p:cNvGrpSpPr>
            <a:grpSpLocks/>
          </p:cNvGrpSpPr>
          <p:nvPr/>
        </p:nvGrpSpPr>
        <p:grpSpPr bwMode="auto">
          <a:xfrm flipV="1">
            <a:off x="6851650" y="2243138"/>
            <a:ext cx="111125" cy="236537"/>
            <a:chOff x="7391400" y="1447800"/>
            <a:chExt cx="228600" cy="685800"/>
          </a:xfrm>
        </p:grpSpPr>
        <p:sp>
          <p:nvSpPr>
            <p:cNvPr id="1161" name="Freeform 116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2" name="Freeform 116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3" name="Oval 116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90" name="Group 305"/>
          <p:cNvGrpSpPr>
            <a:grpSpLocks/>
          </p:cNvGrpSpPr>
          <p:nvPr/>
        </p:nvGrpSpPr>
        <p:grpSpPr bwMode="auto">
          <a:xfrm flipV="1">
            <a:off x="6962775" y="2243138"/>
            <a:ext cx="111125" cy="236537"/>
            <a:chOff x="7391400" y="1447800"/>
            <a:chExt cx="228600" cy="685800"/>
          </a:xfrm>
        </p:grpSpPr>
        <p:sp>
          <p:nvSpPr>
            <p:cNvPr id="1165" name="Freeform 1164"/>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6" name="Freeform 116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7" name="Oval 116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91" name="Group 313"/>
          <p:cNvGrpSpPr>
            <a:grpSpLocks/>
          </p:cNvGrpSpPr>
          <p:nvPr/>
        </p:nvGrpSpPr>
        <p:grpSpPr bwMode="auto">
          <a:xfrm flipV="1">
            <a:off x="7073900" y="2243138"/>
            <a:ext cx="111125" cy="236537"/>
            <a:chOff x="7391400" y="1447800"/>
            <a:chExt cx="228600" cy="685800"/>
          </a:xfrm>
        </p:grpSpPr>
        <p:sp>
          <p:nvSpPr>
            <p:cNvPr id="1169" name="Freeform 116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0" name="Freeform 116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1" name="Oval 117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92" name="Group 278"/>
          <p:cNvGrpSpPr>
            <a:grpSpLocks/>
          </p:cNvGrpSpPr>
          <p:nvPr/>
        </p:nvGrpSpPr>
        <p:grpSpPr bwMode="auto">
          <a:xfrm flipV="1">
            <a:off x="7180263" y="2243138"/>
            <a:ext cx="111125" cy="236537"/>
            <a:chOff x="7391400" y="1447800"/>
            <a:chExt cx="228600" cy="685800"/>
          </a:xfrm>
        </p:grpSpPr>
        <p:sp>
          <p:nvSpPr>
            <p:cNvPr id="1173" name="Freeform 1172"/>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4" name="Freeform 1173"/>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5" name="Oval 117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93" name="Group 254"/>
          <p:cNvGrpSpPr>
            <a:grpSpLocks/>
          </p:cNvGrpSpPr>
          <p:nvPr/>
        </p:nvGrpSpPr>
        <p:grpSpPr bwMode="auto">
          <a:xfrm flipV="1">
            <a:off x="7305675" y="2243138"/>
            <a:ext cx="111125" cy="236537"/>
            <a:chOff x="7391400" y="1447800"/>
            <a:chExt cx="228600" cy="685800"/>
          </a:xfrm>
        </p:grpSpPr>
        <p:sp>
          <p:nvSpPr>
            <p:cNvPr id="1177" name="Freeform 117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8" name="Freeform 1177"/>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9" name="Oval 117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94" name="Group 254"/>
          <p:cNvGrpSpPr>
            <a:grpSpLocks/>
          </p:cNvGrpSpPr>
          <p:nvPr/>
        </p:nvGrpSpPr>
        <p:grpSpPr bwMode="auto">
          <a:xfrm flipV="1">
            <a:off x="7997825" y="2243138"/>
            <a:ext cx="111125" cy="236537"/>
            <a:chOff x="7391400" y="1447800"/>
            <a:chExt cx="228600" cy="685800"/>
          </a:xfrm>
        </p:grpSpPr>
        <p:sp>
          <p:nvSpPr>
            <p:cNvPr id="1181" name="Freeform 118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2" name="Freeform 118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3" name="Oval 118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95" name="Group 262"/>
          <p:cNvGrpSpPr>
            <a:grpSpLocks/>
          </p:cNvGrpSpPr>
          <p:nvPr/>
        </p:nvGrpSpPr>
        <p:grpSpPr bwMode="auto">
          <a:xfrm flipV="1">
            <a:off x="8108950" y="2243138"/>
            <a:ext cx="111125" cy="236537"/>
            <a:chOff x="7391400" y="1447800"/>
            <a:chExt cx="228600" cy="685800"/>
          </a:xfrm>
        </p:grpSpPr>
        <p:sp>
          <p:nvSpPr>
            <p:cNvPr id="1185" name="Freeform 1184"/>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6" name="Freeform 118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7" name="Oval 118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96" name="Group 270"/>
          <p:cNvGrpSpPr>
            <a:grpSpLocks/>
          </p:cNvGrpSpPr>
          <p:nvPr/>
        </p:nvGrpSpPr>
        <p:grpSpPr bwMode="auto">
          <a:xfrm flipV="1">
            <a:off x="8220075" y="2243138"/>
            <a:ext cx="109538" cy="236537"/>
            <a:chOff x="7391400" y="1447800"/>
            <a:chExt cx="228600" cy="685800"/>
          </a:xfrm>
        </p:grpSpPr>
        <p:sp>
          <p:nvSpPr>
            <p:cNvPr id="1189" name="Freeform 1188"/>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0" name="Freeform 1189"/>
            <p:cNvSpPr/>
            <p:nvPr/>
          </p:nvSpPr>
          <p:spPr>
            <a:xfrm>
              <a:off x="7547113" y="1599687"/>
              <a:ext cx="5300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1" name="Oval 119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97" name="Group 278"/>
          <p:cNvGrpSpPr>
            <a:grpSpLocks/>
          </p:cNvGrpSpPr>
          <p:nvPr/>
        </p:nvGrpSpPr>
        <p:grpSpPr bwMode="auto">
          <a:xfrm flipV="1">
            <a:off x="8439150" y="2243138"/>
            <a:ext cx="111125" cy="236537"/>
            <a:chOff x="7391400" y="1447800"/>
            <a:chExt cx="228600" cy="685800"/>
          </a:xfrm>
        </p:grpSpPr>
        <p:sp>
          <p:nvSpPr>
            <p:cNvPr id="1193" name="Freeform 119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4" name="Freeform 119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5" name="Oval 119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98" name="Group 329"/>
          <p:cNvGrpSpPr>
            <a:grpSpLocks/>
          </p:cNvGrpSpPr>
          <p:nvPr/>
        </p:nvGrpSpPr>
        <p:grpSpPr bwMode="auto">
          <a:xfrm flipV="1">
            <a:off x="8329613" y="2243138"/>
            <a:ext cx="111125" cy="236537"/>
            <a:chOff x="7391400" y="1447800"/>
            <a:chExt cx="228600" cy="685800"/>
          </a:xfrm>
        </p:grpSpPr>
        <p:sp>
          <p:nvSpPr>
            <p:cNvPr id="1197" name="Freeform 119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8" name="Freeform 119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9" name="Oval 119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999" name="Group 254"/>
          <p:cNvGrpSpPr>
            <a:grpSpLocks/>
          </p:cNvGrpSpPr>
          <p:nvPr/>
        </p:nvGrpSpPr>
        <p:grpSpPr bwMode="auto">
          <a:xfrm flipV="1">
            <a:off x="7429500" y="2243138"/>
            <a:ext cx="111125" cy="236537"/>
            <a:chOff x="7391400" y="1447800"/>
            <a:chExt cx="228600" cy="685800"/>
          </a:xfrm>
        </p:grpSpPr>
        <p:sp>
          <p:nvSpPr>
            <p:cNvPr id="1201" name="Freeform 120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2" name="Freeform 120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3" name="Oval 120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00" name="Group 262"/>
          <p:cNvGrpSpPr>
            <a:grpSpLocks/>
          </p:cNvGrpSpPr>
          <p:nvPr/>
        </p:nvGrpSpPr>
        <p:grpSpPr bwMode="auto">
          <a:xfrm flipV="1">
            <a:off x="7540625" y="2243138"/>
            <a:ext cx="111125" cy="236537"/>
            <a:chOff x="7391400" y="1447800"/>
            <a:chExt cx="228600" cy="685800"/>
          </a:xfrm>
        </p:grpSpPr>
        <p:sp>
          <p:nvSpPr>
            <p:cNvPr id="1205" name="Freeform 1204"/>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6" name="Freeform 120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7" name="Oval 120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01" name="Group 270"/>
          <p:cNvGrpSpPr>
            <a:grpSpLocks/>
          </p:cNvGrpSpPr>
          <p:nvPr/>
        </p:nvGrpSpPr>
        <p:grpSpPr bwMode="auto">
          <a:xfrm flipV="1">
            <a:off x="7651750" y="2243138"/>
            <a:ext cx="109538" cy="236537"/>
            <a:chOff x="7391400" y="1447800"/>
            <a:chExt cx="228600" cy="685800"/>
          </a:xfrm>
        </p:grpSpPr>
        <p:sp>
          <p:nvSpPr>
            <p:cNvPr id="1209" name="Freeform 1208"/>
            <p:cNvSpPr/>
            <p:nvPr/>
          </p:nvSpPr>
          <p:spPr>
            <a:xfrm>
              <a:off x="7467601" y="1599687"/>
              <a:ext cx="5300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0" name="Freeform 1209"/>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1" name="Oval 121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02" name="Group 278"/>
          <p:cNvGrpSpPr>
            <a:grpSpLocks/>
          </p:cNvGrpSpPr>
          <p:nvPr/>
        </p:nvGrpSpPr>
        <p:grpSpPr bwMode="auto">
          <a:xfrm flipV="1">
            <a:off x="7870825" y="2243138"/>
            <a:ext cx="111125" cy="236537"/>
            <a:chOff x="7391400" y="1447800"/>
            <a:chExt cx="228600" cy="685800"/>
          </a:xfrm>
        </p:grpSpPr>
        <p:sp>
          <p:nvSpPr>
            <p:cNvPr id="1213" name="Freeform 121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4" name="Freeform 121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5" name="Oval 121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03" name="Group 329"/>
          <p:cNvGrpSpPr>
            <a:grpSpLocks/>
          </p:cNvGrpSpPr>
          <p:nvPr/>
        </p:nvGrpSpPr>
        <p:grpSpPr bwMode="auto">
          <a:xfrm flipV="1">
            <a:off x="7761288" y="2243138"/>
            <a:ext cx="112712" cy="236537"/>
            <a:chOff x="7391400" y="1447800"/>
            <a:chExt cx="228600" cy="685800"/>
          </a:xfrm>
        </p:grpSpPr>
        <p:sp>
          <p:nvSpPr>
            <p:cNvPr id="1217" name="Freeform 1216"/>
            <p:cNvSpPr/>
            <p:nvPr/>
          </p:nvSpPr>
          <p:spPr>
            <a:xfrm>
              <a:off x="7468674" y="1599687"/>
              <a:ext cx="57955"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8" name="Freeform 1217"/>
            <p:cNvSpPr/>
            <p:nvPr/>
          </p:nvSpPr>
          <p:spPr>
            <a:xfrm>
              <a:off x="7545947" y="1599687"/>
              <a:ext cx="54734"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9" name="Oval 121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04" name="Group 278"/>
          <p:cNvGrpSpPr>
            <a:grpSpLocks/>
          </p:cNvGrpSpPr>
          <p:nvPr/>
        </p:nvGrpSpPr>
        <p:grpSpPr bwMode="auto">
          <a:xfrm flipV="1">
            <a:off x="8882063" y="2243138"/>
            <a:ext cx="111125" cy="236537"/>
            <a:chOff x="7391400" y="1447800"/>
            <a:chExt cx="228600" cy="685800"/>
          </a:xfrm>
        </p:grpSpPr>
        <p:sp>
          <p:nvSpPr>
            <p:cNvPr id="1221" name="Freeform 1220"/>
            <p:cNvSpPr/>
            <p:nvPr/>
          </p:nvSpPr>
          <p:spPr>
            <a:xfrm>
              <a:off x="7466510" y="1595086"/>
              <a:ext cx="58783"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2" name="Freeform 1221"/>
            <p:cNvSpPr/>
            <p:nvPr/>
          </p:nvSpPr>
          <p:spPr>
            <a:xfrm>
              <a:off x="7544888" y="1595086"/>
              <a:ext cx="55518"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3" name="Oval 1222"/>
            <p:cNvSpPr/>
            <p:nvPr/>
          </p:nvSpPr>
          <p:spPr>
            <a:xfrm>
              <a:off x="7391400" y="1447800"/>
              <a:ext cx="228600" cy="22553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05" name="Group 329"/>
          <p:cNvGrpSpPr>
            <a:grpSpLocks/>
          </p:cNvGrpSpPr>
          <p:nvPr/>
        </p:nvGrpSpPr>
        <p:grpSpPr bwMode="auto">
          <a:xfrm flipV="1">
            <a:off x="8772525" y="2243138"/>
            <a:ext cx="111125" cy="236537"/>
            <a:chOff x="7391400" y="1447800"/>
            <a:chExt cx="228600" cy="685800"/>
          </a:xfrm>
        </p:grpSpPr>
        <p:sp>
          <p:nvSpPr>
            <p:cNvPr id="1225" name="Freeform 1224"/>
            <p:cNvSpPr/>
            <p:nvPr/>
          </p:nvSpPr>
          <p:spPr>
            <a:xfrm>
              <a:off x="7466512" y="1595086"/>
              <a:ext cx="58783"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6" name="Freeform 1225"/>
            <p:cNvSpPr/>
            <p:nvPr/>
          </p:nvSpPr>
          <p:spPr>
            <a:xfrm>
              <a:off x="7544890" y="1595086"/>
              <a:ext cx="55516"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7" name="Oval 1226"/>
            <p:cNvSpPr/>
            <p:nvPr/>
          </p:nvSpPr>
          <p:spPr>
            <a:xfrm>
              <a:off x="7391400" y="1447800"/>
              <a:ext cx="228600" cy="22553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06" name="Group 26"/>
          <p:cNvGrpSpPr>
            <a:grpSpLocks/>
          </p:cNvGrpSpPr>
          <p:nvPr/>
        </p:nvGrpSpPr>
        <p:grpSpPr bwMode="auto">
          <a:xfrm>
            <a:off x="-14288" y="-76200"/>
            <a:ext cx="9317038" cy="542925"/>
            <a:chOff x="-14288" y="153147"/>
            <a:chExt cx="9316794" cy="542833"/>
          </a:xfrm>
        </p:grpSpPr>
        <p:grpSp>
          <p:nvGrpSpPr>
            <p:cNvPr id="35039" name="Group 57"/>
            <p:cNvGrpSpPr>
              <a:grpSpLocks/>
            </p:cNvGrpSpPr>
            <p:nvPr/>
          </p:nvGrpSpPr>
          <p:grpSpPr bwMode="auto">
            <a:xfrm flipV="1">
              <a:off x="2514600" y="459008"/>
              <a:ext cx="110538" cy="236972"/>
              <a:chOff x="7391400" y="1447800"/>
              <a:chExt cx="228600" cy="685800"/>
            </a:xfrm>
          </p:grpSpPr>
          <p:sp>
            <p:nvSpPr>
              <p:cNvPr id="59" name="Freeform 58"/>
              <p:cNvSpPr/>
              <p:nvPr/>
            </p:nvSpPr>
            <p:spPr>
              <a:xfrm>
                <a:off x="7466773"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Freeform 59"/>
              <p:cNvSpPr/>
              <p:nvPr/>
            </p:nvSpPr>
            <p:spPr>
              <a:xfrm>
                <a:off x="7542280"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a:xfrm>
                <a:off x="7391264"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40" name="Group 73"/>
            <p:cNvGrpSpPr>
              <a:grpSpLocks/>
            </p:cNvGrpSpPr>
            <p:nvPr/>
          </p:nvGrpSpPr>
          <p:grpSpPr bwMode="auto">
            <a:xfrm flipV="1">
              <a:off x="4456155" y="459008"/>
              <a:ext cx="111196" cy="236972"/>
              <a:chOff x="7391400" y="1447800"/>
              <a:chExt cx="228600" cy="685800"/>
            </a:xfrm>
          </p:grpSpPr>
          <p:sp>
            <p:nvSpPr>
              <p:cNvPr id="75" name="Freeform 74"/>
              <p:cNvSpPr/>
              <p:nvPr/>
            </p:nvSpPr>
            <p:spPr>
              <a:xfrm>
                <a:off x="746613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Freeform 75"/>
              <p:cNvSpPr/>
              <p:nvPr/>
            </p:nvSpPr>
            <p:spPr>
              <a:xfrm>
                <a:off x="7544459"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Oval 76"/>
              <p:cNvSpPr/>
              <p:nvPr/>
            </p:nvSpPr>
            <p:spPr>
              <a:xfrm>
                <a:off x="739107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41" name="Group 81"/>
            <p:cNvGrpSpPr>
              <a:grpSpLocks/>
            </p:cNvGrpSpPr>
            <p:nvPr/>
          </p:nvGrpSpPr>
          <p:grpSpPr bwMode="auto">
            <a:xfrm flipV="1">
              <a:off x="4567351" y="459008"/>
              <a:ext cx="111196" cy="236972"/>
              <a:chOff x="7391400" y="1447800"/>
              <a:chExt cx="228600" cy="685800"/>
            </a:xfrm>
          </p:grpSpPr>
          <p:sp>
            <p:nvSpPr>
              <p:cNvPr id="83" name="Freeform 82"/>
              <p:cNvSpPr/>
              <p:nvPr/>
            </p:nvSpPr>
            <p:spPr>
              <a:xfrm>
                <a:off x="746598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Freeform 83"/>
              <p:cNvSpPr/>
              <p:nvPr/>
            </p:nvSpPr>
            <p:spPr>
              <a:xfrm>
                <a:off x="7544306"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Oval 84"/>
              <p:cNvSpPr/>
              <p:nvPr/>
            </p:nvSpPr>
            <p:spPr>
              <a:xfrm>
                <a:off x="739092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42" name="Group 89"/>
            <p:cNvGrpSpPr>
              <a:grpSpLocks/>
            </p:cNvGrpSpPr>
            <p:nvPr/>
          </p:nvGrpSpPr>
          <p:grpSpPr bwMode="auto">
            <a:xfrm flipV="1">
              <a:off x="4678547" y="459008"/>
              <a:ext cx="110538" cy="236972"/>
              <a:chOff x="7391400" y="1447800"/>
              <a:chExt cx="228600" cy="685800"/>
            </a:xfrm>
          </p:grpSpPr>
          <p:sp>
            <p:nvSpPr>
              <p:cNvPr id="91" name="Freeform 90"/>
              <p:cNvSpPr/>
              <p:nvPr/>
            </p:nvSpPr>
            <p:spPr>
              <a:xfrm>
                <a:off x="7466272"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Freeform 91"/>
              <p:cNvSpPr/>
              <p:nvPr/>
            </p:nvSpPr>
            <p:spPr>
              <a:xfrm>
                <a:off x="7545064"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Oval 92"/>
              <p:cNvSpPr/>
              <p:nvPr/>
            </p:nvSpPr>
            <p:spPr>
              <a:xfrm>
                <a:off x="7390765"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43" name="Group 97"/>
            <p:cNvGrpSpPr>
              <a:grpSpLocks/>
            </p:cNvGrpSpPr>
            <p:nvPr/>
          </p:nvGrpSpPr>
          <p:grpSpPr bwMode="auto">
            <a:xfrm flipV="1">
              <a:off x="1964366" y="459008"/>
              <a:ext cx="111196" cy="236972"/>
              <a:chOff x="7391400" y="1447800"/>
              <a:chExt cx="228600" cy="685800"/>
            </a:xfrm>
          </p:grpSpPr>
          <p:sp>
            <p:nvSpPr>
              <p:cNvPr id="99" name="Freeform 98"/>
              <p:cNvSpPr/>
              <p:nvPr/>
            </p:nvSpPr>
            <p:spPr>
              <a:xfrm>
                <a:off x="746506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Freeform 99"/>
              <p:cNvSpPr/>
              <p:nvPr/>
            </p:nvSpPr>
            <p:spPr>
              <a:xfrm>
                <a:off x="7543387"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Oval 100"/>
              <p:cNvSpPr/>
              <p:nvPr/>
            </p:nvSpPr>
            <p:spPr>
              <a:xfrm>
                <a:off x="739000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44" name="Group 105"/>
            <p:cNvGrpSpPr>
              <a:grpSpLocks/>
            </p:cNvGrpSpPr>
            <p:nvPr/>
          </p:nvGrpSpPr>
          <p:grpSpPr bwMode="auto">
            <a:xfrm flipV="1">
              <a:off x="2075562" y="459008"/>
              <a:ext cx="110538" cy="236972"/>
              <a:chOff x="7391400" y="1447800"/>
              <a:chExt cx="228600" cy="685800"/>
            </a:xfrm>
          </p:grpSpPr>
          <p:sp>
            <p:nvSpPr>
              <p:cNvPr id="107" name="Freeform 106"/>
              <p:cNvSpPr/>
              <p:nvPr/>
            </p:nvSpPr>
            <p:spPr>
              <a:xfrm>
                <a:off x="7465348"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Freeform 107"/>
              <p:cNvSpPr/>
              <p:nvPr/>
            </p:nvSpPr>
            <p:spPr>
              <a:xfrm>
                <a:off x="7544139"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Oval 108"/>
              <p:cNvSpPr/>
              <p:nvPr/>
            </p:nvSpPr>
            <p:spPr>
              <a:xfrm>
                <a:off x="7389841"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45" name="Group 113"/>
            <p:cNvGrpSpPr>
              <a:grpSpLocks/>
            </p:cNvGrpSpPr>
            <p:nvPr/>
          </p:nvGrpSpPr>
          <p:grpSpPr bwMode="auto">
            <a:xfrm flipV="1">
              <a:off x="2186100" y="459008"/>
              <a:ext cx="111196" cy="236972"/>
              <a:chOff x="7391400" y="1447800"/>
              <a:chExt cx="228600" cy="685800"/>
            </a:xfrm>
          </p:grpSpPr>
          <p:sp>
            <p:nvSpPr>
              <p:cNvPr id="115" name="Freeform 114"/>
              <p:cNvSpPr/>
              <p:nvPr/>
            </p:nvSpPr>
            <p:spPr>
              <a:xfrm>
                <a:off x="746611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Freeform 115"/>
              <p:cNvSpPr/>
              <p:nvPr/>
            </p:nvSpPr>
            <p:spPr>
              <a:xfrm>
                <a:off x="7544436"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 name="Oval 116"/>
              <p:cNvSpPr/>
              <p:nvPr/>
            </p:nvSpPr>
            <p:spPr>
              <a:xfrm>
                <a:off x="739105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46" name="Group 121"/>
            <p:cNvGrpSpPr>
              <a:grpSpLocks/>
            </p:cNvGrpSpPr>
            <p:nvPr/>
          </p:nvGrpSpPr>
          <p:grpSpPr bwMode="auto">
            <a:xfrm flipV="1">
              <a:off x="2297296" y="459008"/>
              <a:ext cx="111196" cy="236972"/>
              <a:chOff x="7391400" y="1447800"/>
              <a:chExt cx="228600" cy="685800"/>
            </a:xfrm>
          </p:grpSpPr>
          <p:sp>
            <p:nvSpPr>
              <p:cNvPr id="123" name="Freeform 122"/>
              <p:cNvSpPr/>
              <p:nvPr/>
            </p:nvSpPr>
            <p:spPr>
              <a:xfrm>
                <a:off x="7465959"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Freeform 123"/>
              <p:cNvSpPr/>
              <p:nvPr/>
            </p:nvSpPr>
            <p:spPr>
              <a:xfrm>
                <a:off x="7544284"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Oval 124"/>
              <p:cNvSpPr/>
              <p:nvPr/>
            </p:nvSpPr>
            <p:spPr>
              <a:xfrm>
                <a:off x="739089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47" name="Group 206"/>
            <p:cNvGrpSpPr>
              <a:grpSpLocks/>
            </p:cNvGrpSpPr>
            <p:nvPr/>
          </p:nvGrpSpPr>
          <p:grpSpPr bwMode="auto">
            <a:xfrm flipV="1">
              <a:off x="4341812" y="458674"/>
              <a:ext cx="111125" cy="236537"/>
              <a:chOff x="7390341" y="1450023"/>
              <a:chExt cx="228454" cy="684540"/>
            </a:xfrm>
          </p:grpSpPr>
          <p:sp>
            <p:nvSpPr>
              <p:cNvPr id="208" name="Freeform 207"/>
              <p:cNvSpPr/>
              <p:nvPr/>
            </p:nvSpPr>
            <p:spPr>
              <a:xfrm>
                <a:off x="7465169" y="1599381"/>
                <a:ext cx="58744" cy="537436"/>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0" name="Oval 209"/>
              <p:cNvSpPr/>
              <p:nvPr/>
            </p:nvSpPr>
            <p:spPr>
              <a:xfrm>
                <a:off x="7390109" y="1447798"/>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48" name="Group 214"/>
            <p:cNvGrpSpPr>
              <a:grpSpLocks/>
            </p:cNvGrpSpPr>
            <p:nvPr/>
          </p:nvGrpSpPr>
          <p:grpSpPr bwMode="auto">
            <a:xfrm flipV="1">
              <a:off x="2632662" y="459008"/>
              <a:ext cx="110538" cy="236972"/>
              <a:chOff x="7391400" y="1447800"/>
              <a:chExt cx="228600" cy="685800"/>
            </a:xfrm>
          </p:grpSpPr>
          <p:sp>
            <p:nvSpPr>
              <p:cNvPr id="216" name="Freeform 215"/>
              <p:cNvSpPr/>
              <p:nvPr/>
            </p:nvSpPr>
            <p:spPr>
              <a:xfrm>
                <a:off x="7465553"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7" name="Freeform 216"/>
              <p:cNvSpPr/>
              <p:nvPr/>
            </p:nvSpPr>
            <p:spPr>
              <a:xfrm>
                <a:off x="7544344"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8" name="Oval 217"/>
              <p:cNvSpPr/>
              <p:nvPr/>
            </p:nvSpPr>
            <p:spPr>
              <a:xfrm>
                <a:off x="7390043"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49" name="Group 224"/>
            <p:cNvGrpSpPr>
              <a:grpSpLocks/>
            </p:cNvGrpSpPr>
            <p:nvPr/>
          </p:nvGrpSpPr>
          <p:grpSpPr bwMode="auto">
            <a:xfrm flipV="1">
              <a:off x="2418361" y="459008"/>
              <a:ext cx="110538" cy="236972"/>
              <a:chOff x="7391400" y="1447800"/>
              <a:chExt cx="228600" cy="685800"/>
            </a:xfrm>
          </p:grpSpPr>
          <p:sp>
            <p:nvSpPr>
              <p:cNvPr id="226" name="Freeform 225"/>
              <p:cNvSpPr/>
              <p:nvPr/>
            </p:nvSpPr>
            <p:spPr>
              <a:xfrm>
                <a:off x="7465538"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7" name="Freeform 226"/>
              <p:cNvSpPr/>
              <p:nvPr/>
            </p:nvSpPr>
            <p:spPr>
              <a:xfrm>
                <a:off x="7544329"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8" name="Oval 227"/>
              <p:cNvSpPr/>
              <p:nvPr/>
            </p:nvSpPr>
            <p:spPr>
              <a:xfrm>
                <a:off x="7390031"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50" name="Group 254"/>
            <p:cNvGrpSpPr>
              <a:grpSpLocks/>
            </p:cNvGrpSpPr>
            <p:nvPr/>
          </p:nvGrpSpPr>
          <p:grpSpPr bwMode="auto">
            <a:xfrm flipV="1">
              <a:off x="952862" y="459008"/>
              <a:ext cx="111196" cy="236972"/>
              <a:chOff x="7391400" y="1447800"/>
              <a:chExt cx="228600" cy="685800"/>
            </a:xfrm>
          </p:grpSpPr>
          <p:sp>
            <p:nvSpPr>
              <p:cNvPr id="256" name="Freeform 255"/>
              <p:cNvSpPr/>
              <p:nvPr/>
            </p:nvSpPr>
            <p:spPr>
              <a:xfrm>
                <a:off x="7465667"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7" name="Freeform 256"/>
              <p:cNvSpPr/>
              <p:nvPr/>
            </p:nvSpPr>
            <p:spPr>
              <a:xfrm>
                <a:off x="7543992"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 name="Oval 257"/>
              <p:cNvSpPr/>
              <p:nvPr/>
            </p:nvSpPr>
            <p:spPr>
              <a:xfrm>
                <a:off x="739060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51" name="Group 262"/>
            <p:cNvGrpSpPr>
              <a:grpSpLocks/>
            </p:cNvGrpSpPr>
            <p:nvPr/>
          </p:nvGrpSpPr>
          <p:grpSpPr bwMode="auto">
            <a:xfrm flipV="1">
              <a:off x="1064058" y="459008"/>
              <a:ext cx="111196" cy="236972"/>
              <a:chOff x="7391400" y="1447800"/>
              <a:chExt cx="228600" cy="685800"/>
            </a:xfrm>
          </p:grpSpPr>
          <p:sp>
            <p:nvSpPr>
              <p:cNvPr id="264" name="Freeform 263"/>
              <p:cNvSpPr/>
              <p:nvPr/>
            </p:nvSpPr>
            <p:spPr>
              <a:xfrm>
                <a:off x="7465515"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5" name="Freeform 264"/>
              <p:cNvSpPr/>
              <p:nvPr/>
            </p:nvSpPr>
            <p:spPr>
              <a:xfrm>
                <a:off x="7543840"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 name="Oval 265"/>
              <p:cNvSpPr/>
              <p:nvPr/>
            </p:nvSpPr>
            <p:spPr>
              <a:xfrm>
                <a:off x="739045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52" name="Group 270"/>
            <p:cNvGrpSpPr>
              <a:grpSpLocks/>
            </p:cNvGrpSpPr>
            <p:nvPr/>
          </p:nvGrpSpPr>
          <p:grpSpPr bwMode="auto">
            <a:xfrm flipV="1">
              <a:off x="1175253" y="459008"/>
              <a:ext cx="110538" cy="236972"/>
              <a:chOff x="7391400" y="1447800"/>
              <a:chExt cx="228600" cy="685800"/>
            </a:xfrm>
          </p:grpSpPr>
          <p:sp>
            <p:nvSpPr>
              <p:cNvPr id="272" name="Freeform 271"/>
              <p:cNvSpPr/>
              <p:nvPr/>
            </p:nvSpPr>
            <p:spPr>
              <a:xfrm>
                <a:off x="7465805"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3" name="Freeform 272"/>
              <p:cNvSpPr/>
              <p:nvPr/>
            </p:nvSpPr>
            <p:spPr>
              <a:xfrm>
                <a:off x="7544596"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4" name="Oval 273"/>
              <p:cNvSpPr/>
              <p:nvPr/>
            </p:nvSpPr>
            <p:spPr>
              <a:xfrm>
                <a:off x="7390296"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53" name="Group 278"/>
            <p:cNvGrpSpPr>
              <a:grpSpLocks/>
            </p:cNvGrpSpPr>
            <p:nvPr/>
          </p:nvGrpSpPr>
          <p:grpSpPr bwMode="auto">
            <a:xfrm flipV="1">
              <a:off x="1395013" y="459008"/>
              <a:ext cx="111196" cy="236972"/>
              <a:chOff x="7391400" y="1447800"/>
              <a:chExt cx="228600" cy="685800"/>
            </a:xfrm>
          </p:grpSpPr>
          <p:sp>
            <p:nvSpPr>
              <p:cNvPr id="280" name="Freeform 279"/>
              <p:cNvSpPr/>
              <p:nvPr/>
            </p:nvSpPr>
            <p:spPr>
              <a:xfrm>
                <a:off x="7467207"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1" name="Freeform 280"/>
              <p:cNvSpPr/>
              <p:nvPr/>
            </p:nvSpPr>
            <p:spPr>
              <a:xfrm>
                <a:off x="7545532"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2" name="Oval 281"/>
              <p:cNvSpPr/>
              <p:nvPr/>
            </p:nvSpPr>
            <p:spPr>
              <a:xfrm>
                <a:off x="739214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54" name="Group 289"/>
            <p:cNvGrpSpPr>
              <a:grpSpLocks/>
            </p:cNvGrpSpPr>
            <p:nvPr/>
          </p:nvGrpSpPr>
          <p:grpSpPr bwMode="auto">
            <a:xfrm flipV="1">
              <a:off x="4789084" y="459008"/>
              <a:ext cx="111196" cy="236972"/>
              <a:chOff x="7391400" y="1447800"/>
              <a:chExt cx="228600" cy="685800"/>
            </a:xfrm>
          </p:grpSpPr>
          <p:sp>
            <p:nvSpPr>
              <p:cNvPr id="291" name="Freeform 290"/>
              <p:cNvSpPr/>
              <p:nvPr/>
            </p:nvSpPr>
            <p:spPr>
              <a:xfrm>
                <a:off x="746703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2" name="Freeform 291"/>
              <p:cNvSpPr/>
              <p:nvPr/>
            </p:nvSpPr>
            <p:spPr>
              <a:xfrm>
                <a:off x="7545357"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3" name="Oval 292"/>
              <p:cNvSpPr/>
              <p:nvPr/>
            </p:nvSpPr>
            <p:spPr>
              <a:xfrm>
                <a:off x="739197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55" name="Group 297"/>
            <p:cNvGrpSpPr>
              <a:grpSpLocks/>
            </p:cNvGrpSpPr>
            <p:nvPr/>
          </p:nvGrpSpPr>
          <p:grpSpPr bwMode="auto">
            <a:xfrm flipV="1">
              <a:off x="4900280" y="459008"/>
              <a:ext cx="111196" cy="236972"/>
              <a:chOff x="7391400" y="1447800"/>
              <a:chExt cx="228600" cy="685800"/>
            </a:xfrm>
          </p:grpSpPr>
          <p:sp>
            <p:nvSpPr>
              <p:cNvPr id="299" name="Freeform 298"/>
              <p:cNvSpPr/>
              <p:nvPr/>
            </p:nvSpPr>
            <p:spPr>
              <a:xfrm>
                <a:off x="746688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0" name="Freeform 299"/>
              <p:cNvSpPr/>
              <p:nvPr/>
            </p:nvSpPr>
            <p:spPr>
              <a:xfrm>
                <a:off x="7545205"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 name="Oval 300"/>
              <p:cNvSpPr/>
              <p:nvPr/>
            </p:nvSpPr>
            <p:spPr>
              <a:xfrm>
                <a:off x="739181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56" name="Group 305"/>
            <p:cNvGrpSpPr>
              <a:grpSpLocks/>
            </p:cNvGrpSpPr>
            <p:nvPr/>
          </p:nvGrpSpPr>
          <p:grpSpPr bwMode="auto">
            <a:xfrm flipV="1">
              <a:off x="5011476" y="459008"/>
              <a:ext cx="110538" cy="236972"/>
              <a:chOff x="7391400" y="1447800"/>
              <a:chExt cx="228600" cy="685800"/>
            </a:xfrm>
          </p:grpSpPr>
          <p:sp>
            <p:nvSpPr>
              <p:cNvPr id="307" name="Freeform 306"/>
              <p:cNvSpPr/>
              <p:nvPr/>
            </p:nvSpPr>
            <p:spPr>
              <a:xfrm>
                <a:off x="7467176"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 name="Freeform 307"/>
              <p:cNvSpPr/>
              <p:nvPr/>
            </p:nvSpPr>
            <p:spPr>
              <a:xfrm>
                <a:off x="7542685" y="1599383"/>
                <a:ext cx="59093"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 name="Oval 308"/>
              <p:cNvSpPr/>
              <p:nvPr/>
            </p:nvSpPr>
            <p:spPr>
              <a:xfrm>
                <a:off x="739166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57" name="Group 313"/>
            <p:cNvGrpSpPr>
              <a:grpSpLocks/>
            </p:cNvGrpSpPr>
            <p:nvPr/>
          </p:nvGrpSpPr>
          <p:grpSpPr bwMode="auto">
            <a:xfrm flipV="1">
              <a:off x="5122014" y="459008"/>
              <a:ext cx="111196" cy="236972"/>
              <a:chOff x="7391400" y="1447800"/>
              <a:chExt cx="228600" cy="685800"/>
            </a:xfrm>
          </p:grpSpPr>
          <p:sp>
            <p:nvSpPr>
              <p:cNvPr id="315" name="Freeform 314"/>
              <p:cNvSpPr/>
              <p:nvPr/>
            </p:nvSpPr>
            <p:spPr>
              <a:xfrm>
                <a:off x="7471193"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6" name="Freeform 315"/>
              <p:cNvSpPr/>
              <p:nvPr/>
            </p:nvSpPr>
            <p:spPr>
              <a:xfrm>
                <a:off x="7546253"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 name="Oval 316"/>
              <p:cNvSpPr/>
              <p:nvPr/>
            </p:nvSpPr>
            <p:spPr>
              <a:xfrm>
                <a:off x="739286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58" name="Group 329"/>
            <p:cNvGrpSpPr>
              <a:grpSpLocks/>
            </p:cNvGrpSpPr>
            <p:nvPr/>
          </p:nvGrpSpPr>
          <p:grpSpPr bwMode="auto">
            <a:xfrm flipV="1">
              <a:off x="1285792" y="459008"/>
              <a:ext cx="111196" cy="236972"/>
              <a:chOff x="7391400" y="1447800"/>
              <a:chExt cx="228600" cy="685800"/>
            </a:xfrm>
          </p:grpSpPr>
          <p:sp>
            <p:nvSpPr>
              <p:cNvPr id="331" name="Freeform 330"/>
              <p:cNvSpPr/>
              <p:nvPr/>
            </p:nvSpPr>
            <p:spPr>
              <a:xfrm>
                <a:off x="746656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2" name="Freeform 331"/>
              <p:cNvSpPr/>
              <p:nvPr/>
            </p:nvSpPr>
            <p:spPr>
              <a:xfrm>
                <a:off x="7544888"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3" name="Oval 332"/>
              <p:cNvSpPr/>
              <p:nvPr/>
            </p:nvSpPr>
            <p:spPr>
              <a:xfrm>
                <a:off x="739150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59" name="Group 254"/>
            <p:cNvGrpSpPr>
              <a:grpSpLocks/>
            </p:cNvGrpSpPr>
            <p:nvPr/>
          </p:nvGrpSpPr>
          <p:grpSpPr bwMode="auto">
            <a:xfrm flipV="1">
              <a:off x="1518465" y="459008"/>
              <a:ext cx="111196" cy="236972"/>
              <a:chOff x="7391400" y="1447800"/>
              <a:chExt cx="228600" cy="685800"/>
            </a:xfrm>
          </p:grpSpPr>
          <p:sp>
            <p:nvSpPr>
              <p:cNvPr id="507" name="Freeform 506"/>
              <p:cNvSpPr/>
              <p:nvPr/>
            </p:nvSpPr>
            <p:spPr>
              <a:xfrm>
                <a:off x="7467967"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8" name="Freeform 507"/>
              <p:cNvSpPr/>
              <p:nvPr/>
            </p:nvSpPr>
            <p:spPr>
              <a:xfrm>
                <a:off x="7546292"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9" name="Oval 508"/>
              <p:cNvSpPr/>
              <p:nvPr/>
            </p:nvSpPr>
            <p:spPr>
              <a:xfrm>
                <a:off x="739290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60" name="Group 262"/>
            <p:cNvGrpSpPr>
              <a:grpSpLocks/>
            </p:cNvGrpSpPr>
            <p:nvPr/>
          </p:nvGrpSpPr>
          <p:grpSpPr bwMode="auto">
            <a:xfrm flipV="1">
              <a:off x="1629661" y="459008"/>
              <a:ext cx="111196" cy="236972"/>
              <a:chOff x="7391400" y="1447800"/>
              <a:chExt cx="228600" cy="685800"/>
            </a:xfrm>
          </p:grpSpPr>
          <p:sp>
            <p:nvSpPr>
              <p:cNvPr id="515" name="Freeform 514"/>
              <p:cNvSpPr/>
              <p:nvPr/>
            </p:nvSpPr>
            <p:spPr>
              <a:xfrm>
                <a:off x="7467815"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6" name="Freeform 515"/>
              <p:cNvSpPr/>
              <p:nvPr/>
            </p:nvSpPr>
            <p:spPr>
              <a:xfrm>
                <a:off x="7546140"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7" name="Oval 516"/>
              <p:cNvSpPr/>
              <p:nvPr/>
            </p:nvSpPr>
            <p:spPr>
              <a:xfrm>
                <a:off x="7392755"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61" name="Group 270"/>
            <p:cNvGrpSpPr>
              <a:grpSpLocks/>
            </p:cNvGrpSpPr>
            <p:nvPr/>
          </p:nvGrpSpPr>
          <p:grpSpPr bwMode="auto">
            <a:xfrm flipV="1">
              <a:off x="1740856" y="459008"/>
              <a:ext cx="110538" cy="236972"/>
              <a:chOff x="7391400" y="1447800"/>
              <a:chExt cx="228600" cy="685800"/>
            </a:xfrm>
          </p:grpSpPr>
          <p:sp>
            <p:nvSpPr>
              <p:cNvPr id="523" name="Freeform 522"/>
              <p:cNvSpPr/>
              <p:nvPr/>
            </p:nvSpPr>
            <p:spPr>
              <a:xfrm>
                <a:off x="7468119"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4" name="Freeform 523"/>
              <p:cNvSpPr/>
              <p:nvPr/>
            </p:nvSpPr>
            <p:spPr>
              <a:xfrm>
                <a:off x="7543628"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5" name="Oval 524"/>
              <p:cNvSpPr/>
              <p:nvPr/>
            </p:nvSpPr>
            <p:spPr>
              <a:xfrm>
                <a:off x="7392612" y="1447800"/>
                <a:ext cx="226524"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62" name="Group 278"/>
            <p:cNvGrpSpPr>
              <a:grpSpLocks/>
            </p:cNvGrpSpPr>
            <p:nvPr/>
          </p:nvGrpSpPr>
          <p:grpSpPr bwMode="auto">
            <a:xfrm flipV="1">
              <a:off x="5229102" y="459008"/>
              <a:ext cx="111196" cy="236972"/>
              <a:chOff x="7391400" y="1447800"/>
              <a:chExt cx="228600" cy="685800"/>
            </a:xfrm>
          </p:grpSpPr>
          <p:sp>
            <p:nvSpPr>
              <p:cNvPr id="531" name="Freeform 530"/>
              <p:cNvSpPr/>
              <p:nvPr/>
            </p:nvSpPr>
            <p:spPr>
              <a:xfrm>
                <a:off x="746643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2" name="Freeform 531"/>
              <p:cNvSpPr/>
              <p:nvPr/>
            </p:nvSpPr>
            <p:spPr>
              <a:xfrm>
                <a:off x="7544759"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3" name="Oval 532"/>
              <p:cNvSpPr/>
              <p:nvPr/>
            </p:nvSpPr>
            <p:spPr>
              <a:xfrm>
                <a:off x="739137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63" name="Group 329"/>
            <p:cNvGrpSpPr>
              <a:grpSpLocks/>
            </p:cNvGrpSpPr>
            <p:nvPr/>
          </p:nvGrpSpPr>
          <p:grpSpPr bwMode="auto">
            <a:xfrm flipV="1">
              <a:off x="1851394" y="459008"/>
              <a:ext cx="111196" cy="236972"/>
              <a:chOff x="7391400" y="1447800"/>
              <a:chExt cx="228600" cy="685800"/>
            </a:xfrm>
          </p:grpSpPr>
          <p:sp>
            <p:nvSpPr>
              <p:cNvPr id="539" name="Freeform 538"/>
              <p:cNvSpPr/>
              <p:nvPr/>
            </p:nvSpPr>
            <p:spPr>
              <a:xfrm>
                <a:off x="746560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0" name="Freeform 539"/>
              <p:cNvSpPr/>
              <p:nvPr/>
            </p:nvSpPr>
            <p:spPr>
              <a:xfrm>
                <a:off x="7543928"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1" name="Oval 540"/>
              <p:cNvSpPr/>
              <p:nvPr/>
            </p:nvSpPr>
            <p:spPr>
              <a:xfrm>
                <a:off x="739054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64" name="Group 254"/>
            <p:cNvGrpSpPr>
              <a:grpSpLocks/>
            </p:cNvGrpSpPr>
            <p:nvPr/>
          </p:nvGrpSpPr>
          <p:grpSpPr bwMode="auto">
            <a:xfrm flipV="1">
              <a:off x="5355000" y="459008"/>
              <a:ext cx="111196" cy="236972"/>
              <a:chOff x="7391400" y="1447800"/>
              <a:chExt cx="228600" cy="685800"/>
            </a:xfrm>
          </p:grpSpPr>
          <p:sp>
            <p:nvSpPr>
              <p:cNvPr id="547" name="Freeform 546"/>
              <p:cNvSpPr/>
              <p:nvPr/>
            </p:nvSpPr>
            <p:spPr>
              <a:xfrm>
                <a:off x="7465426"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8" name="Freeform 547"/>
              <p:cNvSpPr/>
              <p:nvPr/>
            </p:nvSpPr>
            <p:spPr>
              <a:xfrm>
                <a:off x="7543751"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9" name="Oval 548"/>
              <p:cNvSpPr/>
              <p:nvPr/>
            </p:nvSpPr>
            <p:spPr>
              <a:xfrm>
                <a:off x="739036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65" name="Group 262"/>
            <p:cNvGrpSpPr>
              <a:grpSpLocks/>
            </p:cNvGrpSpPr>
            <p:nvPr/>
          </p:nvGrpSpPr>
          <p:grpSpPr bwMode="auto">
            <a:xfrm flipV="1">
              <a:off x="8625649" y="459008"/>
              <a:ext cx="111196" cy="236972"/>
              <a:chOff x="7391400" y="1447800"/>
              <a:chExt cx="228600" cy="685800"/>
            </a:xfrm>
          </p:grpSpPr>
          <p:sp>
            <p:nvSpPr>
              <p:cNvPr id="555" name="Freeform 554"/>
              <p:cNvSpPr/>
              <p:nvPr/>
            </p:nvSpPr>
            <p:spPr>
              <a:xfrm>
                <a:off x="7470958" y="1599383"/>
                <a:ext cx="52217"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6" name="Freeform 555"/>
              <p:cNvSpPr/>
              <p:nvPr/>
            </p:nvSpPr>
            <p:spPr>
              <a:xfrm>
                <a:off x="7542756"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7" name="Oval 556"/>
              <p:cNvSpPr/>
              <p:nvPr/>
            </p:nvSpPr>
            <p:spPr>
              <a:xfrm>
                <a:off x="739263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66" name="Group 270"/>
            <p:cNvGrpSpPr>
              <a:grpSpLocks/>
            </p:cNvGrpSpPr>
            <p:nvPr/>
          </p:nvGrpSpPr>
          <p:grpSpPr bwMode="auto">
            <a:xfrm flipV="1">
              <a:off x="8736844" y="459008"/>
              <a:ext cx="110538" cy="236972"/>
              <a:chOff x="7391400" y="1447800"/>
              <a:chExt cx="228600" cy="685800"/>
            </a:xfrm>
          </p:grpSpPr>
          <p:sp>
            <p:nvSpPr>
              <p:cNvPr id="563" name="Freeform 562"/>
              <p:cNvSpPr/>
              <p:nvPr/>
            </p:nvSpPr>
            <p:spPr>
              <a:xfrm>
                <a:off x="7467999" y="1594791"/>
                <a:ext cx="55809"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4" name="Freeform 563"/>
              <p:cNvSpPr/>
              <p:nvPr/>
            </p:nvSpPr>
            <p:spPr>
              <a:xfrm>
                <a:off x="7543506" y="1594791"/>
                <a:ext cx="55811"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5" name="Oval 564"/>
              <p:cNvSpPr/>
              <p:nvPr/>
            </p:nvSpPr>
            <p:spPr>
              <a:xfrm>
                <a:off x="7392490" y="1447800"/>
                <a:ext cx="226526" cy="225079"/>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67" name="Group 278"/>
            <p:cNvGrpSpPr>
              <a:grpSpLocks/>
            </p:cNvGrpSpPr>
            <p:nvPr/>
          </p:nvGrpSpPr>
          <p:grpSpPr bwMode="auto">
            <a:xfrm flipV="1">
              <a:off x="9177022" y="459008"/>
              <a:ext cx="111196" cy="236972"/>
              <a:chOff x="7391400" y="1447800"/>
              <a:chExt cx="228600" cy="685800"/>
            </a:xfrm>
          </p:grpSpPr>
          <p:sp>
            <p:nvSpPr>
              <p:cNvPr id="571" name="Freeform 570"/>
              <p:cNvSpPr/>
              <p:nvPr/>
            </p:nvSpPr>
            <p:spPr>
              <a:xfrm>
                <a:off x="7466615" y="1594791"/>
                <a:ext cx="58744"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2" name="Freeform 571"/>
              <p:cNvSpPr/>
              <p:nvPr/>
            </p:nvSpPr>
            <p:spPr>
              <a:xfrm>
                <a:off x="7544940" y="1594791"/>
                <a:ext cx="55481"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3" name="Oval 572"/>
              <p:cNvSpPr/>
              <p:nvPr/>
            </p:nvSpPr>
            <p:spPr>
              <a:xfrm>
                <a:off x="7391554" y="1447800"/>
                <a:ext cx="228448" cy="225079"/>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68" name="Group 329"/>
            <p:cNvGrpSpPr>
              <a:grpSpLocks/>
            </p:cNvGrpSpPr>
            <p:nvPr/>
          </p:nvGrpSpPr>
          <p:grpSpPr bwMode="auto">
            <a:xfrm flipV="1">
              <a:off x="9067800" y="459008"/>
              <a:ext cx="111196" cy="236972"/>
              <a:chOff x="7391400" y="1447800"/>
              <a:chExt cx="228600" cy="685800"/>
            </a:xfrm>
          </p:grpSpPr>
          <p:sp>
            <p:nvSpPr>
              <p:cNvPr id="579" name="Freeform 578"/>
              <p:cNvSpPr/>
              <p:nvPr/>
            </p:nvSpPr>
            <p:spPr>
              <a:xfrm>
                <a:off x="7465973" y="1594791"/>
                <a:ext cx="58744"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0" name="Freeform 579"/>
              <p:cNvSpPr/>
              <p:nvPr/>
            </p:nvSpPr>
            <p:spPr>
              <a:xfrm>
                <a:off x="7544298" y="1594791"/>
                <a:ext cx="55479"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1" name="Oval 580"/>
              <p:cNvSpPr/>
              <p:nvPr/>
            </p:nvSpPr>
            <p:spPr>
              <a:xfrm>
                <a:off x="7390911" y="1447800"/>
                <a:ext cx="228448" cy="225079"/>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69" name="Group 254"/>
            <p:cNvGrpSpPr>
              <a:grpSpLocks/>
            </p:cNvGrpSpPr>
            <p:nvPr/>
          </p:nvGrpSpPr>
          <p:grpSpPr bwMode="auto">
            <a:xfrm flipV="1">
              <a:off x="553761" y="457947"/>
              <a:ext cx="111196" cy="236972"/>
              <a:chOff x="7391400" y="1447800"/>
              <a:chExt cx="228600" cy="685800"/>
            </a:xfrm>
          </p:grpSpPr>
          <p:sp>
            <p:nvSpPr>
              <p:cNvPr id="587" name="Freeform 586"/>
              <p:cNvSpPr/>
              <p:nvPr/>
            </p:nvSpPr>
            <p:spPr>
              <a:xfrm>
                <a:off x="7466999"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8" name="Freeform 587"/>
              <p:cNvSpPr/>
              <p:nvPr/>
            </p:nvSpPr>
            <p:spPr>
              <a:xfrm>
                <a:off x="7545324"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9" name="Oval 588"/>
              <p:cNvSpPr/>
              <p:nvPr/>
            </p:nvSpPr>
            <p:spPr>
              <a:xfrm>
                <a:off x="7391939"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70" name="Group 262"/>
            <p:cNvGrpSpPr>
              <a:grpSpLocks/>
            </p:cNvGrpSpPr>
            <p:nvPr/>
          </p:nvGrpSpPr>
          <p:grpSpPr bwMode="auto">
            <a:xfrm flipV="1">
              <a:off x="664957" y="457947"/>
              <a:ext cx="111196" cy="236972"/>
              <a:chOff x="7391400" y="1447800"/>
              <a:chExt cx="228600" cy="685800"/>
            </a:xfrm>
          </p:grpSpPr>
          <p:sp>
            <p:nvSpPr>
              <p:cNvPr id="595" name="Freeform 594"/>
              <p:cNvSpPr/>
              <p:nvPr/>
            </p:nvSpPr>
            <p:spPr>
              <a:xfrm>
                <a:off x="7466847"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6" name="Freeform 595"/>
              <p:cNvSpPr/>
              <p:nvPr/>
            </p:nvSpPr>
            <p:spPr>
              <a:xfrm>
                <a:off x="7545172"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7" name="Oval 596"/>
              <p:cNvSpPr/>
              <p:nvPr/>
            </p:nvSpPr>
            <p:spPr>
              <a:xfrm>
                <a:off x="7391786"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71" name="Group 270"/>
            <p:cNvGrpSpPr>
              <a:grpSpLocks/>
            </p:cNvGrpSpPr>
            <p:nvPr/>
          </p:nvGrpSpPr>
          <p:grpSpPr bwMode="auto">
            <a:xfrm flipV="1">
              <a:off x="754862" y="457947"/>
              <a:ext cx="110538" cy="236972"/>
              <a:chOff x="7391400" y="1447800"/>
              <a:chExt cx="228600" cy="685800"/>
            </a:xfrm>
          </p:grpSpPr>
          <p:sp>
            <p:nvSpPr>
              <p:cNvPr id="603" name="Freeform 602"/>
              <p:cNvSpPr/>
              <p:nvPr/>
            </p:nvSpPr>
            <p:spPr>
              <a:xfrm>
                <a:off x="7468498" y="1600908"/>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 name="Freeform 603"/>
              <p:cNvSpPr/>
              <p:nvPr/>
            </p:nvSpPr>
            <p:spPr>
              <a:xfrm>
                <a:off x="7544005" y="1600908"/>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5" name="Oval 604"/>
              <p:cNvSpPr/>
              <p:nvPr/>
            </p:nvSpPr>
            <p:spPr>
              <a:xfrm>
                <a:off x="7392988" y="1449322"/>
                <a:ext cx="226526"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72" name="Group 329"/>
            <p:cNvGrpSpPr>
              <a:grpSpLocks/>
            </p:cNvGrpSpPr>
            <p:nvPr/>
          </p:nvGrpSpPr>
          <p:grpSpPr bwMode="auto">
            <a:xfrm flipV="1">
              <a:off x="865401" y="457947"/>
              <a:ext cx="111196" cy="236972"/>
              <a:chOff x="7391400" y="1447800"/>
              <a:chExt cx="228600" cy="685800"/>
            </a:xfrm>
          </p:grpSpPr>
          <p:sp>
            <p:nvSpPr>
              <p:cNvPr id="619" name="Freeform 618"/>
              <p:cNvSpPr/>
              <p:nvPr/>
            </p:nvSpPr>
            <p:spPr>
              <a:xfrm>
                <a:off x="7465975"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0" name="Freeform 619"/>
              <p:cNvSpPr/>
              <p:nvPr/>
            </p:nvSpPr>
            <p:spPr>
              <a:xfrm>
                <a:off x="7544300"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1" name="Oval 620"/>
              <p:cNvSpPr/>
              <p:nvPr/>
            </p:nvSpPr>
            <p:spPr>
              <a:xfrm>
                <a:off x="7390915"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73" name="Group 254"/>
            <p:cNvGrpSpPr>
              <a:grpSpLocks/>
            </p:cNvGrpSpPr>
            <p:nvPr/>
          </p:nvGrpSpPr>
          <p:grpSpPr bwMode="auto">
            <a:xfrm flipV="1">
              <a:off x="-14288" y="457947"/>
              <a:ext cx="111196" cy="236972"/>
              <a:chOff x="7391400" y="1447800"/>
              <a:chExt cx="228600" cy="685800"/>
            </a:xfrm>
          </p:grpSpPr>
          <p:sp>
            <p:nvSpPr>
              <p:cNvPr id="627" name="Freeform 626"/>
              <p:cNvSpPr/>
              <p:nvPr/>
            </p:nvSpPr>
            <p:spPr>
              <a:xfrm>
                <a:off x="7466462"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8" name="Freeform 627"/>
              <p:cNvSpPr/>
              <p:nvPr/>
            </p:nvSpPr>
            <p:spPr>
              <a:xfrm>
                <a:off x="7544787"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9" name="Oval 628"/>
              <p:cNvSpPr/>
              <p:nvPr/>
            </p:nvSpPr>
            <p:spPr>
              <a:xfrm>
                <a:off x="7391400" y="1449322"/>
                <a:ext cx="228450"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74" name="Group 262"/>
            <p:cNvGrpSpPr>
              <a:grpSpLocks/>
            </p:cNvGrpSpPr>
            <p:nvPr/>
          </p:nvGrpSpPr>
          <p:grpSpPr bwMode="auto">
            <a:xfrm flipV="1">
              <a:off x="96908" y="457947"/>
              <a:ext cx="111196" cy="236972"/>
              <a:chOff x="7391400" y="1447800"/>
              <a:chExt cx="228600" cy="685800"/>
            </a:xfrm>
          </p:grpSpPr>
          <p:sp>
            <p:nvSpPr>
              <p:cNvPr id="635" name="Freeform 634"/>
              <p:cNvSpPr/>
              <p:nvPr/>
            </p:nvSpPr>
            <p:spPr>
              <a:xfrm>
                <a:off x="7466310"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6" name="Freeform 635"/>
              <p:cNvSpPr/>
              <p:nvPr/>
            </p:nvSpPr>
            <p:spPr>
              <a:xfrm>
                <a:off x="7544635"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7" name="Oval 636"/>
              <p:cNvSpPr/>
              <p:nvPr/>
            </p:nvSpPr>
            <p:spPr>
              <a:xfrm>
                <a:off x="7391250"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75" name="Group 270"/>
            <p:cNvGrpSpPr>
              <a:grpSpLocks/>
            </p:cNvGrpSpPr>
            <p:nvPr/>
          </p:nvGrpSpPr>
          <p:grpSpPr bwMode="auto">
            <a:xfrm flipV="1">
              <a:off x="208103" y="457947"/>
              <a:ext cx="110538" cy="236972"/>
              <a:chOff x="7391400" y="1447800"/>
              <a:chExt cx="228600" cy="685800"/>
            </a:xfrm>
          </p:grpSpPr>
          <p:sp>
            <p:nvSpPr>
              <p:cNvPr id="643" name="Freeform 642"/>
              <p:cNvSpPr/>
              <p:nvPr/>
            </p:nvSpPr>
            <p:spPr>
              <a:xfrm>
                <a:off x="7466605" y="1600908"/>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4" name="Freeform 643"/>
              <p:cNvSpPr/>
              <p:nvPr/>
            </p:nvSpPr>
            <p:spPr>
              <a:xfrm>
                <a:off x="7545397" y="1600908"/>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5" name="Oval 644"/>
              <p:cNvSpPr/>
              <p:nvPr/>
            </p:nvSpPr>
            <p:spPr>
              <a:xfrm>
                <a:off x="7391098" y="1449322"/>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76" name="Group 278"/>
            <p:cNvGrpSpPr>
              <a:grpSpLocks/>
            </p:cNvGrpSpPr>
            <p:nvPr/>
          </p:nvGrpSpPr>
          <p:grpSpPr bwMode="auto">
            <a:xfrm flipV="1">
              <a:off x="427863" y="457947"/>
              <a:ext cx="111196" cy="236972"/>
              <a:chOff x="7391400" y="1447800"/>
              <a:chExt cx="228600" cy="685800"/>
            </a:xfrm>
          </p:grpSpPr>
          <p:sp>
            <p:nvSpPr>
              <p:cNvPr id="651" name="Freeform 650"/>
              <p:cNvSpPr/>
              <p:nvPr/>
            </p:nvSpPr>
            <p:spPr>
              <a:xfrm>
                <a:off x="7468004"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2" name="Freeform 651"/>
              <p:cNvSpPr/>
              <p:nvPr/>
            </p:nvSpPr>
            <p:spPr>
              <a:xfrm>
                <a:off x="7546329"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3" name="Oval 652"/>
              <p:cNvSpPr/>
              <p:nvPr/>
            </p:nvSpPr>
            <p:spPr>
              <a:xfrm>
                <a:off x="7392942"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77" name="Group 329"/>
            <p:cNvGrpSpPr>
              <a:grpSpLocks/>
            </p:cNvGrpSpPr>
            <p:nvPr/>
          </p:nvGrpSpPr>
          <p:grpSpPr bwMode="auto">
            <a:xfrm flipV="1">
              <a:off x="318642" y="457947"/>
              <a:ext cx="111196" cy="236972"/>
              <a:chOff x="7391400" y="1447800"/>
              <a:chExt cx="228600" cy="685800"/>
            </a:xfrm>
          </p:grpSpPr>
          <p:sp>
            <p:nvSpPr>
              <p:cNvPr id="659" name="Freeform 658"/>
              <p:cNvSpPr/>
              <p:nvPr/>
            </p:nvSpPr>
            <p:spPr>
              <a:xfrm>
                <a:off x="7467359"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0" name="Freeform 659"/>
              <p:cNvSpPr/>
              <p:nvPr/>
            </p:nvSpPr>
            <p:spPr>
              <a:xfrm>
                <a:off x="7545684"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1" name="Oval 660"/>
              <p:cNvSpPr/>
              <p:nvPr/>
            </p:nvSpPr>
            <p:spPr>
              <a:xfrm>
                <a:off x="7392298"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78" name="Group 254"/>
            <p:cNvGrpSpPr>
              <a:grpSpLocks/>
            </p:cNvGrpSpPr>
            <p:nvPr/>
          </p:nvGrpSpPr>
          <p:grpSpPr bwMode="auto">
            <a:xfrm flipV="1">
              <a:off x="6046068" y="459008"/>
              <a:ext cx="111196" cy="236972"/>
              <a:chOff x="7391400" y="1447800"/>
              <a:chExt cx="228600" cy="685800"/>
            </a:xfrm>
          </p:grpSpPr>
          <p:sp>
            <p:nvSpPr>
              <p:cNvPr id="686" name="Freeform 685"/>
              <p:cNvSpPr/>
              <p:nvPr/>
            </p:nvSpPr>
            <p:spPr>
              <a:xfrm>
                <a:off x="746761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7" name="Freeform 686"/>
              <p:cNvSpPr/>
              <p:nvPr/>
            </p:nvSpPr>
            <p:spPr>
              <a:xfrm>
                <a:off x="7545939"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8" name="Oval 687"/>
              <p:cNvSpPr/>
              <p:nvPr/>
            </p:nvSpPr>
            <p:spPr>
              <a:xfrm>
                <a:off x="739255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79" name="Group 262"/>
            <p:cNvGrpSpPr>
              <a:grpSpLocks/>
            </p:cNvGrpSpPr>
            <p:nvPr/>
          </p:nvGrpSpPr>
          <p:grpSpPr bwMode="auto">
            <a:xfrm flipV="1">
              <a:off x="6157265" y="459008"/>
              <a:ext cx="111196" cy="236972"/>
              <a:chOff x="7391400" y="1447800"/>
              <a:chExt cx="228600" cy="685800"/>
            </a:xfrm>
          </p:grpSpPr>
          <p:sp>
            <p:nvSpPr>
              <p:cNvPr id="694" name="Freeform 693"/>
              <p:cNvSpPr/>
              <p:nvPr/>
            </p:nvSpPr>
            <p:spPr>
              <a:xfrm>
                <a:off x="746746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5" name="Freeform 694"/>
              <p:cNvSpPr/>
              <p:nvPr/>
            </p:nvSpPr>
            <p:spPr>
              <a:xfrm>
                <a:off x="7545785"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6" name="Oval 695"/>
              <p:cNvSpPr/>
              <p:nvPr/>
            </p:nvSpPr>
            <p:spPr>
              <a:xfrm>
                <a:off x="739239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80" name="Group 270"/>
            <p:cNvGrpSpPr>
              <a:grpSpLocks/>
            </p:cNvGrpSpPr>
            <p:nvPr/>
          </p:nvGrpSpPr>
          <p:grpSpPr bwMode="auto">
            <a:xfrm flipV="1">
              <a:off x="6268460" y="459008"/>
              <a:ext cx="110538" cy="236972"/>
              <a:chOff x="7391400" y="1447800"/>
              <a:chExt cx="228600" cy="685800"/>
            </a:xfrm>
          </p:grpSpPr>
          <p:sp>
            <p:nvSpPr>
              <p:cNvPr id="702" name="Freeform 701"/>
              <p:cNvSpPr/>
              <p:nvPr/>
            </p:nvSpPr>
            <p:spPr>
              <a:xfrm>
                <a:off x="7467761"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3" name="Freeform 702"/>
              <p:cNvSpPr/>
              <p:nvPr/>
            </p:nvSpPr>
            <p:spPr>
              <a:xfrm>
                <a:off x="7543271"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4" name="Oval 703"/>
              <p:cNvSpPr/>
              <p:nvPr/>
            </p:nvSpPr>
            <p:spPr>
              <a:xfrm>
                <a:off x="7392254" y="1447800"/>
                <a:ext cx="226524"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81" name="Group 278"/>
            <p:cNvGrpSpPr>
              <a:grpSpLocks/>
            </p:cNvGrpSpPr>
            <p:nvPr/>
          </p:nvGrpSpPr>
          <p:grpSpPr bwMode="auto">
            <a:xfrm flipV="1">
              <a:off x="6488220" y="459008"/>
              <a:ext cx="111196" cy="236972"/>
              <a:chOff x="7391400" y="1447800"/>
              <a:chExt cx="228600" cy="685800"/>
            </a:xfrm>
          </p:grpSpPr>
          <p:sp>
            <p:nvSpPr>
              <p:cNvPr id="710" name="Freeform 709"/>
              <p:cNvSpPr/>
              <p:nvPr/>
            </p:nvSpPr>
            <p:spPr>
              <a:xfrm>
                <a:off x="746589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1" name="Freeform 710"/>
              <p:cNvSpPr/>
              <p:nvPr/>
            </p:nvSpPr>
            <p:spPr>
              <a:xfrm>
                <a:off x="7544216"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2" name="Oval 711"/>
              <p:cNvSpPr/>
              <p:nvPr/>
            </p:nvSpPr>
            <p:spPr>
              <a:xfrm>
                <a:off x="739083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82" name="Group 329"/>
            <p:cNvGrpSpPr>
              <a:grpSpLocks/>
            </p:cNvGrpSpPr>
            <p:nvPr/>
          </p:nvGrpSpPr>
          <p:grpSpPr bwMode="auto">
            <a:xfrm flipV="1">
              <a:off x="6378998" y="459008"/>
              <a:ext cx="111196" cy="236972"/>
              <a:chOff x="7391400" y="1447800"/>
              <a:chExt cx="228600" cy="685800"/>
            </a:xfrm>
          </p:grpSpPr>
          <p:sp>
            <p:nvSpPr>
              <p:cNvPr id="718" name="Freeform 717"/>
              <p:cNvSpPr/>
              <p:nvPr/>
            </p:nvSpPr>
            <p:spPr>
              <a:xfrm>
                <a:off x="746525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9" name="Freeform 718"/>
              <p:cNvSpPr/>
              <p:nvPr/>
            </p:nvSpPr>
            <p:spPr>
              <a:xfrm>
                <a:off x="7543575"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0" name="Oval 719"/>
              <p:cNvSpPr/>
              <p:nvPr/>
            </p:nvSpPr>
            <p:spPr>
              <a:xfrm>
                <a:off x="739018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83" name="Group 254"/>
            <p:cNvGrpSpPr>
              <a:grpSpLocks/>
            </p:cNvGrpSpPr>
            <p:nvPr/>
          </p:nvGrpSpPr>
          <p:grpSpPr bwMode="auto">
            <a:xfrm flipV="1">
              <a:off x="5478020" y="459008"/>
              <a:ext cx="111196" cy="236972"/>
              <a:chOff x="7391400" y="1447800"/>
              <a:chExt cx="228600" cy="685800"/>
            </a:xfrm>
          </p:grpSpPr>
          <p:sp>
            <p:nvSpPr>
              <p:cNvPr id="726" name="Freeform 725"/>
              <p:cNvSpPr/>
              <p:nvPr/>
            </p:nvSpPr>
            <p:spPr>
              <a:xfrm>
                <a:off x="7467075"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7" name="Freeform 726"/>
              <p:cNvSpPr/>
              <p:nvPr/>
            </p:nvSpPr>
            <p:spPr>
              <a:xfrm>
                <a:off x="7545400"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8" name="Oval 727"/>
              <p:cNvSpPr/>
              <p:nvPr/>
            </p:nvSpPr>
            <p:spPr>
              <a:xfrm>
                <a:off x="7392015"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84" name="Group 262"/>
            <p:cNvGrpSpPr>
              <a:grpSpLocks/>
            </p:cNvGrpSpPr>
            <p:nvPr/>
          </p:nvGrpSpPr>
          <p:grpSpPr bwMode="auto">
            <a:xfrm flipV="1">
              <a:off x="5589216" y="459008"/>
              <a:ext cx="111196" cy="236972"/>
              <a:chOff x="7391400" y="1447800"/>
              <a:chExt cx="228600" cy="685800"/>
            </a:xfrm>
          </p:grpSpPr>
          <p:sp>
            <p:nvSpPr>
              <p:cNvPr id="734" name="Freeform 733"/>
              <p:cNvSpPr/>
              <p:nvPr/>
            </p:nvSpPr>
            <p:spPr>
              <a:xfrm>
                <a:off x="746692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5" name="Freeform 734"/>
              <p:cNvSpPr/>
              <p:nvPr/>
            </p:nvSpPr>
            <p:spPr>
              <a:xfrm>
                <a:off x="7545248"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6" name="Oval 735"/>
              <p:cNvSpPr/>
              <p:nvPr/>
            </p:nvSpPr>
            <p:spPr>
              <a:xfrm>
                <a:off x="739186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85" name="Group 270"/>
            <p:cNvGrpSpPr>
              <a:grpSpLocks/>
            </p:cNvGrpSpPr>
            <p:nvPr/>
          </p:nvGrpSpPr>
          <p:grpSpPr bwMode="auto">
            <a:xfrm flipV="1">
              <a:off x="5700411" y="459008"/>
              <a:ext cx="110538" cy="236972"/>
              <a:chOff x="7391400" y="1447800"/>
              <a:chExt cx="228600" cy="685800"/>
            </a:xfrm>
          </p:grpSpPr>
          <p:sp>
            <p:nvSpPr>
              <p:cNvPr id="742" name="Freeform 741"/>
              <p:cNvSpPr/>
              <p:nvPr/>
            </p:nvSpPr>
            <p:spPr>
              <a:xfrm>
                <a:off x="7467222"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3" name="Freeform 742"/>
              <p:cNvSpPr/>
              <p:nvPr/>
            </p:nvSpPr>
            <p:spPr>
              <a:xfrm>
                <a:off x="7542731" y="1599383"/>
                <a:ext cx="59093"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4" name="Oval 743"/>
              <p:cNvSpPr/>
              <p:nvPr/>
            </p:nvSpPr>
            <p:spPr>
              <a:xfrm>
                <a:off x="7391714"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86" name="Group 278"/>
            <p:cNvGrpSpPr>
              <a:grpSpLocks/>
            </p:cNvGrpSpPr>
            <p:nvPr/>
          </p:nvGrpSpPr>
          <p:grpSpPr bwMode="auto">
            <a:xfrm flipV="1">
              <a:off x="5920171" y="459008"/>
              <a:ext cx="111196" cy="236972"/>
              <a:chOff x="7391400" y="1447800"/>
              <a:chExt cx="228600" cy="685800"/>
            </a:xfrm>
          </p:grpSpPr>
          <p:sp>
            <p:nvSpPr>
              <p:cNvPr id="750" name="Freeform 749"/>
              <p:cNvSpPr/>
              <p:nvPr/>
            </p:nvSpPr>
            <p:spPr>
              <a:xfrm>
                <a:off x="746535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1" name="Freeform 750"/>
              <p:cNvSpPr/>
              <p:nvPr/>
            </p:nvSpPr>
            <p:spPr>
              <a:xfrm>
                <a:off x="7543679"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2" name="Oval 751"/>
              <p:cNvSpPr/>
              <p:nvPr/>
            </p:nvSpPr>
            <p:spPr>
              <a:xfrm>
                <a:off x="739029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87" name="Group 329"/>
            <p:cNvGrpSpPr>
              <a:grpSpLocks/>
            </p:cNvGrpSpPr>
            <p:nvPr/>
          </p:nvGrpSpPr>
          <p:grpSpPr bwMode="auto">
            <a:xfrm flipV="1">
              <a:off x="5810949" y="459008"/>
              <a:ext cx="111196" cy="236972"/>
              <a:chOff x="7391400" y="1447800"/>
              <a:chExt cx="228600" cy="685800"/>
            </a:xfrm>
          </p:grpSpPr>
          <p:sp>
            <p:nvSpPr>
              <p:cNvPr id="758" name="Freeform 757"/>
              <p:cNvSpPr/>
              <p:nvPr/>
            </p:nvSpPr>
            <p:spPr>
              <a:xfrm>
                <a:off x="746797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9" name="Freeform 758"/>
              <p:cNvSpPr/>
              <p:nvPr/>
            </p:nvSpPr>
            <p:spPr>
              <a:xfrm>
                <a:off x="7546298"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0" name="Oval 759"/>
              <p:cNvSpPr/>
              <p:nvPr/>
            </p:nvSpPr>
            <p:spPr>
              <a:xfrm>
                <a:off x="739291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88" name="Group 81"/>
            <p:cNvGrpSpPr>
              <a:grpSpLocks/>
            </p:cNvGrpSpPr>
            <p:nvPr/>
          </p:nvGrpSpPr>
          <p:grpSpPr bwMode="auto">
            <a:xfrm flipV="1">
              <a:off x="6593584" y="459008"/>
              <a:ext cx="111196" cy="236972"/>
              <a:chOff x="7391400" y="1447800"/>
              <a:chExt cx="228600" cy="685800"/>
            </a:xfrm>
          </p:grpSpPr>
          <p:sp>
            <p:nvSpPr>
              <p:cNvPr id="766" name="Freeform 765"/>
              <p:cNvSpPr/>
              <p:nvPr/>
            </p:nvSpPr>
            <p:spPr>
              <a:xfrm>
                <a:off x="7467939"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7" name="Freeform 766"/>
              <p:cNvSpPr/>
              <p:nvPr/>
            </p:nvSpPr>
            <p:spPr>
              <a:xfrm>
                <a:off x="7546264"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8" name="Oval 767"/>
              <p:cNvSpPr/>
              <p:nvPr/>
            </p:nvSpPr>
            <p:spPr>
              <a:xfrm>
                <a:off x="739287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89" name="Group 89"/>
            <p:cNvGrpSpPr>
              <a:grpSpLocks/>
            </p:cNvGrpSpPr>
            <p:nvPr/>
          </p:nvGrpSpPr>
          <p:grpSpPr bwMode="auto">
            <a:xfrm flipV="1">
              <a:off x="6704780" y="459008"/>
              <a:ext cx="110538" cy="236972"/>
              <a:chOff x="7391400" y="1447800"/>
              <a:chExt cx="228600" cy="685800"/>
            </a:xfrm>
          </p:grpSpPr>
          <p:sp>
            <p:nvSpPr>
              <p:cNvPr id="774" name="Freeform 773"/>
              <p:cNvSpPr/>
              <p:nvPr/>
            </p:nvSpPr>
            <p:spPr>
              <a:xfrm>
                <a:off x="7464957"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5" name="Freeform 774"/>
              <p:cNvSpPr/>
              <p:nvPr/>
            </p:nvSpPr>
            <p:spPr>
              <a:xfrm>
                <a:off x="7543748"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6" name="Oval 775"/>
              <p:cNvSpPr/>
              <p:nvPr/>
            </p:nvSpPr>
            <p:spPr>
              <a:xfrm>
                <a:off x="7392732" y="1447800"/>
                <a:ext cx="226526"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90" name="Group 289"/>
            <p:cNvGrpSpPr>
              <a:grpSpLocks/>
            </p:cNvGrpSpPr>
            <p:nvPr/>
          </p:nvGrpSpPr>
          <p:grpSpPr bwMode="auto">
            <a:xfrm flipV="1">
              <a:off x="6815317" y="459008"/>
              <a:ext cx="111196" cy="236972"/>
              <a:chOff x="7391400" y="1447800"/>
              <a:chExt cx="228600" cy="685800"/>
            </a:xfrm>
          </p:grpSpPr>
          <p:sp>
            <p:nvSpPr>
              <p:cNvPr id="782" name="Freeform 781"/>
              <p:cNvSpPr/>
              <p:nvPr/>
            </p:nvSpPr>
            <p:spPr>
              <a:xfrm>
                <a:off x="746572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3" name="Freeform 782"/>
              <p:cNvSpPr/>
              <p:nvPr/>
            </p:nvSpPr>
            <p:spPr>
              <a:xfrm>
                <a:off x="7544049"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4" name="Oval 783"/>
              <p:cNvSpPr/>
              <p:nvPr/>
            </p:nvSpPr>
            <p:spPr>
              <a:xfrm>
                <a:off x="739066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91" name="Group 297"/>
            <p:cNvGrpSpPr>
              <a:grpSpLocks/>
            </p:cNvGrpSpPr>
            <p:nvPr/>
          </p:nvGrpSpPr>
          <p:grpSpPr bwMode="auto">
            <a:xfrm flipV="1">
              <a:off x="6926513" y="459008"/>
              <a:ext cx="111196" cy="236972"/>
              <a:chOff x="7391400" y="1447800"/>
              <a:chExt cx="228600" cy="685800"/>
            </a:xfrm>
          </p:grpSpPr>
          <p:sp>
            <p:nvSpPr>
              <p:cNvPr id="790" name="Freeform 789"/>
              <p:cNvSpPr/>
              <p:nvPr/>
            </p:nvSpPr>
            <p:spPr>
              <a:xfrm>
                <a:off x="746557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1" name="Freeform 790"/>
              <p:cNvSpPr/>
              <p:nvPr/>
            </p:nvSpPr>
            <p:spPr>
              <a:xfrm>
                <a:off x="7543897"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2" name="Oval 791"/>
              <p:cNvSpPr/>
              <p:nvPr/>
            </p:nvSpPr>
            <p:spPr>
              <a:xfrm>
                <a:off x="739051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92" name="Group 305"/>
            <p:cNvGrpSpPr>
              <a:grpSpLocks/>
            </p:cNvGrpSpPr>
            <p:nvPr/>
          </p:nvGrpSpPr>
          <p:grpSpPr bwMode="auto">
            <a:xfrm flipV="1">
              <a:off x="7037709" y="459008"/>
              <a:ext cx="110538" cy="236972"/>
              <a:chOff x="7391400" y="1447800"/>
              <a:chExt cx="228600" cy="685800"/>
            </a:xfrm>
          </p:grpSpPr>
          <p:sp>
            <p:nvSpPr>
              <p:cNvPr id="798" name="Freeform 797"/>
              <p:cNvSpPr/>
              <p:nvPr/>
            </p:nvSpPr>
            <p:spPr>
              <a:xfrm>
                <a:off x="7465861"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9" name="Freeform 798"/>
              <p:cNvSpPr/>
              <p:nvPr/>
            </p:nvSpPr>
            <p:spPr>
              <a:xfrm>
                <a:off x="7544652"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0" name="Oval 799"/>
              <p:cNvSpPr/>
              <p:nvPr/>
            </p:nvSpPr>
            <p:spPr>
              <a:xfrm>
                <a:off x="7390354"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93" name="Group 313"/>
            <p:cNvGrpSpPr>
              <a:grpSpLocks/>
            </p:cNvGrpSpPr>
            <p:nvPr/>
          </p:nvGrpSpPr>
          <p:grpSpPr bwMode="auto">
            <a:xfrm flipV="1">
              <a:off x="7148247" y="459008"/>
              <a:ext cx="111196" cy="236972"/>
              <a:chOff x="7391400" y="1447800"/>
              <a:chExt cx="228600" cy="685800"/>
            </a:xfrm>
          </p:grpSpPr>
          <p:sp>
            <p:nvSpPr>
              <p:cNvPr id="806" name="Freeform 805"/>
              <p:cNvSpPr/>
              <p:nvPr/>
            </p:nvSpPr>
            <p:spPr>
              <a:xfrm>
                <a:off x="746662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7" name="Freeform 806"/>
              <p:cNvSpPr/>
              <p:nvPr/>
            </p:nvSpPr>
            <p:spPr>
              <a:xfrm>
                <a:off x="7544946"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8" name="Oval 807"/>
              <p:cNvSpPr/>
              <p:nvPr/>
            </p:nvSpPr>
            <p:spPr>
              <a:xfrm>
                <a:off x="739156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94" name="Group 278"/>
            <p:cNvGrpSpPr>
              <a:grpSpLocks/>
            </p:cNvGrpSpPr>
            <p:nvPr/>
          </p:nvGrpSpPr>
          <p:grpSpPr bwMode="auto">
            <a:xfrm flipV="1">
              <a:off x="7255335" y="459008"/>
              <a:ext cx="111196" cy="236972"/>
              <a:chOff x="7391400" y="1447800"/>
              <a:chExt cx="228600" cy="685800"/>
            </a:xfrm>
          </p:grpSpPr>
          <p:sp>
            <p:nvSpPr>
              <p:cNvPr id="814" name="Freeform 813"/>
              <p:cNvSpPr/>
              <p:nvPr/>
            </p:nvSpPr>
            <p:spPr>
              <a:xfrm>
                <a:off x="7465126"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5" name="Freeform 814"/>
              <p:cNvSpPr/>
              <p:nvPr/>
            </p:nvSpPr>
            <p:spPr>
              <a:xfrm>
                <a:off x="7543451"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6" name="Oval 815"/>
              <p:cNvSpPr/>
              <p:nvPr/>
            </p:nvSpPr>
            <p:spPr>
              <a:xfrm>
                <a:off x="739006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95" name="Group 254"/>
            <p:cNvGrpSpPr>
              <a:grpSpLocks/>
            </p:cNvGrpSpPr>
            <p:nvPr/>
          </p:nvGrpSpPr>
          <p:grpSpPr bwMode="auto">
            <a:xfrm flipV="1">
              <a:off x="7381233" y="459008"/>
              <a:ext cx="111196" cy="236972"/>
              <a:chOff x="7391400" y="1447800"/>
              <a:chExt cx="228600" cy="685800"/>
            </a:xfrm>
          </p:grpSpPr>
          <p:sp>
            <p:nvSpPr>
              <p:cNvPr id="822" name="Freeform 821"/>
              <p:cNvSpPr/>
              <p:nvPr/>
            </p:nvSpPr>
            <p:spPr>
              <a:xfrm>
                <a:off x="746738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3" name="Freeform 822"/>
              <p:cNvSpPr/>
              <p:nvPr/>
            </p:nvSpPr>
            <p:spPr>
              <a:xfrm>
                <a:off x="7545708"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4" name="Oval 823"/>
              <p:cNvSpPr/>
              <p:nvPr/>
            </p:nvSpPr>
            <p:spPr>
              <a:xfrm>
                <a:off x="739232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96" name="Group 254"/>
            <p:cNvGrpSpPr>
              <a:grpSpLocks/>
            </p:cNvGrpSpPr>
            <p:nvPr/>
          </p:nvGrpSpPr>
          <p:grpSpPr bwMode="auto">
            <a:xfrm flipV="1">
              <a:off x="8072301" y="459008"/>
              <a:ext cx="111196" cy="236972"/>
              <a:chOff x="7391400" y="1447800"/>
              <a:chExt cx="228600" cy="685800"/>
            </a:xfrm>
          </p:grpSpPr>
          <p:sp>
            <p:nvSpPr>
              <p:cNvPr id="830" name="Freeform 829"/>
              <p:cNvSpPr/>
              <p:nvPr/>
            </p:nvSpPr>
            <p:spPr>
              <a:xfrm>
                <a:off x="7466306"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1" name="Freeform 830"/>
              <p:cNvSpPr/>
              <p:nvPr/>
            </p:nvSpPr>
            <p:spPr>
              <a:xfrm>
                <a:off x="7544631"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2" name="Oval 831"/>
              <p:cNvSpPr/>
              <p:nvPr/>
            </p:nvSpPr>
            <p:spPr>
              <a:xfrm>
                <a:off x="739124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97" name="Group 262"/>
            <p:cNvGrpSpPr>
              <a:grpSpLocks/>
            </p:cNvGrpSpPr>
            <p:nvPr/>
          </p:nvGrpSpPr>
          <p:grpSpPr bwMode="auto">
            <a:xfrm flipV="1">
              <a:off x="8183498" y="459008"/>
              <a:ext cx="111196" cy="236972"/>
              <a:chOff x="7391400" y="1447800"/>
              <a:chExt cx="228600" cy="685800"/>
            </a:xfrm>
          </p:grpSpPr>
          <p:sp>
            <p:nvSpPr>
              <p:cNvPr id="838" name="Freeform 837"/>
              <p:cNvSpPr/>
              <p:nvPr/>
            </p:nvSpPr>
            <p:spPr>
              <a:xfrm>
                <a:off x="746615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 name="Freeform 838"/>
              <p:cNvSpPr/>
              <p:nvPr/>
            </p:nvSpPr>
            <p:spPr>
              <a:xfrm>
                <a:off x="7544477"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0" name="Oval 839"/>
              <p:cNvSpPr/>
              <p:nvPr/>
            </p:nvSpPr>
            <p:spPr>
              <a:xfrm>
                <a:off x="739109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98" name="Group 270"/>
            <p:cNvGrpSpPr>
              <a:grpSpLocks/>
            </p:cNvGrpSpPr>
            <p:nvPr/>
          </p:nvGrpSpPr>
          <p:grpSpPr bwMode="auto">
            <a:xfrm flipV="1">
              <a:off x="8294693" y="459008"/>
              <a:ext cx="110538" cy="236972"/>
              <a:chOff x="7391400" y="1447800"/>
              <a:chExt cx="228600" cy="685800"/>
            </a:xfrm>
          </p:grpSpPr>
          <p:sp>
            <p:nvSpPr>
              <p:cNvPr id="846" name="Freeform 845"/>
              <p:cNvSpPr/>
              <p:nvPr/>
            </p:nvSpPr>
            <p:spPr>
              <a:xfrm>
                <a:off x="7466446"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7" name="Freeform 846"/>
              <p:cNvSpPr/>
              <p:nvPr/>
            </p:nvSpPr>
            <p:spPr>
              <a:xfrm>
                <a:off x="7545237"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8" name="Oval 847"/>
              <p:cNvSpPr/>
              <p:nvPr/>
            </p:nvSpPr>
            <p:spPr>
              <a:xfrm>
                <a:off x="739093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099" name="Group 278"/>
            <p:cNvGrpSpPr>
              <a:grpSpLocks/>
            </p:cNvGrpSpPr>
            <p:nvPr/>
          </p:nvGrpSpPr>
          <p:grpSpPr bwMode="auto">
            <a:xfrm flipV="1">
              <a:off x="8514452" y="459008"/>
              <a:ext cx="111196" cy="236972"/>
              <a:chOff x="7391400" y="1447800"/>
              <a:chExt cx="228600" cy="685800"/>
            </a:xfrm>
          </p:grpSpPr>
          <p:sp>
            <p:nvSpPr>
              <p:cNvPr id="854" name="Freeform 853"/>
              <p:cNvSpPr/>
              <p:nvPr/>
            </p:nvSpPr>
            <p:spPr>
              <a:xfrm>
                <a:off x="746785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5" name="Freeform 854"/>
              <p:cNvSpPr/>
              <p:nvPr/>
            </p:nvSpPr>
            <p:spPr>
              <a:xfrm>
                <a:off x="7546175"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6" name="Oval 855"/>
              <p:cNvSpPr/>
              <p:nvPr/>
            </p:nvSpPr>
            <p:spPr>
              <a:xfrm>
                <a:off x="739278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00" name="Group 329"/>
            <p:cNvGrpSpPr>
              <a:grpSpLocks/>
            </p:cNvGrpSpPr>
            <p:nvPr/>
          </p:nvGrpSpPr>
          <p:grpSpPr bwMode="auto">
            <a:xfrm flipV="1">
              <a:off x="8405231" y="459008"/>
              <a:ext cx="111196" cy="236972"/>
              <a:chOff x="7391400" y="1447800"/>
              <a:chExt cx="228600" cy="685800"/>
            </a:xfrm>
          </p:grpSpPr>
          <p:sp>
            <p:nvSpPr>
              <p:cNvPr id="862" name="Freeform 861"/>
              <p:cNvSpPr/>
              <p:nvPr/>
            </p:nvSpPr>
            <p:spPr>
              <a:xfrm>
                <a:off x="746720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3" name="Freeform 862"/>
              <p:cNvSpPr/>
              <p:nvPr/>
            </p:nvSpPr>
            <p:spPr>
              <a:xfrm>
                <a:off x="7545528"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4" name="Oval 863"/>
              <p:cNvSpPr/>
              <p:nvPr/>
            </p:nvSpPr>
            <p:spPr>
              <a:xfrm>
                <a:off x="739214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01" name="Group 254"/>
            <p:cNvGrpSpPr>
              <a:grpSpLocks/>
            </p:cNvGrpSpPr>
            <p:nvPr/>
          </p:nvGrpSpPr>
          <p:grpSpPr bwMode="auto">
            <a:xfrm flipV="1">
              <a:off x="7504252" y="459008"/>
              <a:ext cx="111196" cy="236972"/>
              <a:chOff x="7391400" y="1447800"/>
              <a:chExt cx="228600" cy="685800"/>
            </a:xfrm>
          </p:grpSpPr>
          <p:sp>
            <p:nvSpPr>
              <p:cNvPr id="870" name="Freeform 869"/>
              <p:cNvSpPr/>
              <p:nvPr/>
            </p:nvSpPr>
            <p:spPr>
              <a:xfrm>
                <a:off x="746577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1" name="Freeform 870"/>
              <p:cNvSpPr/>
              <p:nvPr/>
            </p:nvSpPr>
            <p:spPr>
              <a:xfrm>
                <a:off x="7544095"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2" name="Oval 871"/>
              <p:cNvSpPr/>
              <p:nvPr/>
            </p:nvSpPr>
            <p:spPr>
              <a:xfrm>
                <a:off x="739070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02" name="Group 262"/>
            <p:cNvGrpSpPr>
              <a:grpSpLocks/>
            </p:cNvGrpSpPr>
            <p:nvPr/>
          </p:nvGrpSpPr>
          <p:grpSpPr bwMode="auto">
            <a:xfrm flipV="1">
              <a:off x="7615449" y="459008"/>
              <a:ext cx="111196" cy="236972"/>
              <a:chOff x="7391400" y="1447800"/>
              <a:chExt cx="228600" cy="685800"/>
            </a:xfrm>
          </p:grpSpPr>
          <p:sp>
            <p:nvSpPr>
              <p:cNvPr id="878" name="Freeform 877"/>
              <p:cNvSpPr/>
              <p:nvPr/>
            </p:nvSpPr>
            <p:spPr>
              <a:xfrm>
                <a:off x="7465615"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9" name="Freeform 878"/>
              <p:cNvSpPr/>
              <p:nvPr/>
            </p:nvSpPr>
            <p:spPr>
              <a:xfrm>
                <a:off x="7543940"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0" name="Oval 879"/>
              <p:cNvSpPr/>
              <p:nvPr/>
            </p:nvSpPr>
            <p:spPr>
              <a:xfrm>
                <a:off x="7390555"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03" name="Group 270"/>
            <p:cNvGrpSpPr>
              <a:grpSpLocks/>
            </p:cNvGrpSpPr>
            <p:nvPr/>
          </p:nvGrpSpPr>
          <p:grpSpPr bwMode="auto">
            <a:xfrm flipV="1">
              <a:off x="7726644" y="459008"/>
              <a:ext cx="110538" cy="236972"/>
              <a:chOff x="7391400" y="1447800"/>
              <a:chExt cx="228600" cy="685800"/>
            </a:xfrm>
          </p:grpSpPr>
          <p:sp>
            <p:nvSpPr>
              <p:cNvPr id="886" name="Freeform 885"/>
              <p:cNvSpPr/>
              <p:nvPr/>
            </p:nvSpPr>
            <p:spPr>
              <a:xfrm>
                <a:off x="7465906"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7" name="Freeform 886"/>
              <p:cNvSpPr/>
              <p:nvPr/>
            </p:nvSpPr>
            <p:spPr>
              <a:xfrm>
                <a:off x="7544698"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8" name="Oval 887"/>
              <p:cNvSpPr/>
              <p:nvPr/>
            </p:nvSpPr>
            <p:spPr>
              <a:xfrm>
                <a:off x="739039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04" name="Group 278"/>
            <p:cNvGrpSpPr>
              <a:grpSpLocks/>
            </p:cNvGrpSpPr>
            <p:nvPr/>
          </p:nvGrpSpPr>
          <p:grpSpPr bwMode="auto">
            <a:xfrm flipV="1">
              <a:off x="7946404" y="459008"/>
              <a:ext cx="111196" cy="236972"/>
              <a:chOff x="7391400" y="1447800"/>
              <a:chExt cx="228600" cy="685800"/>
            </a:xfrm>
          </p:grpSpPr>
          <p:sp>
            <p:nvSpPr>
              <p:cNvPr id="894" name="Freeform 893"/>
              <p:cNvSpPr/>
              <p:nvPr/>
            </p:nvSpPr>
            <p:spPr>
              <a:xfrm>
                <a:off x="746731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5" name="Freeform 894"/>
              <p:cNvSpPr/>
              <p:nvPr/>
            </p:nvSpPr>
            <p:spPr>
              <a:xfrm>
                <a:off x="7545636"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6" name="Oval 895"/>
              <p:cNvSpPr/>
              <p:nvPr/>
            </p:nvSpPr>
            <p:spPr>
              <a:xfrm>
                <a:off x="739224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05" name="Group 329"/>
            <p:cNvGrpSpPr>
              <a:grpSpLocks/>
            </p:cNvGrpSpPr>
            <p:nvPr/>
          </p:nvGrpSpPr>
          <p:grpSpPr bwMode="auto">
            <a:xfrm flipV="1">
              <a:off x="7837182" y="459008"/>
              <a:ext cx="111196" cy="236972"/>
              <a:chOff x="7391400" y="1447800"/>
              <a:chExt cx="228600" cy="685800"/>
            </a:xfrm>
          </p:grpSpPr>
          <p:sp>
            <p:nvSpPr>
              <p:cNvPr id="902" name="Freeform 901"/>
              <p:cNvSpPr/>
              <p:nvPr/>
            </p:nvSpPr>
            <p:spPr>
              <a:xfrm>
                <a:off x="7466666"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3" name="Freeform 902"/>
              <p:cNvSpPr/>
              <p:nvPr/>
            </p:nvSpPr>
            <p:spPr>
              <a:xfrm>
                <a:off x="7544991"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4" name="Oval 903"/>
              <p:cNvSpPr/>
              <p:nvPr/>
            </p:nvSpPr>
            <p:spPr>
              <a:xfrm>
                <a:off x="739160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06" name="Group 278"/>
            <p:cNvGrpSpPr>
              <a:grpSpLocks/>
            </p:cNvGrpSpPr>
            <p:nvPr/>
          </p:nvGrpSpPr>
          <p:grpSpPr bwMode="auto">
            <a:xfrm flipV="1">
              <a:off x="8956604" y="459008"/>
              <a:ext cx="111196" cy="236972"/>
              <a:chOff x="7391400" y="1447800"/>
              <a:chExt cx="228600" cy="685800"/>
            </a:xfrm>
          </p:grpSpPr>
          <p:sp>
            <p:nvSpPr>
              <p:cNvPr id="861" name="Freeform 860"/>
              <p:cNvSpPr/>
              <p:nvPr/>
            </p:nvSpPr>
            <p:spPr>
              <a:xfrm>
                <a:off x="7466125" y="1594791"/>
                <a:ext cx="58744"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5" name="Freeform 864"/>
              <p:cNvSpPr/>
              <p:nvPr/>
            </p:nvSpPr>
            <p:spPr>
              <a:xfrm>
                <a:off x="7544450" y="1594791"/>
                <a:ext cx="55479"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9" name="Oval 868"/>
              <p:cNvSpPr/>
              <p:nvPr/>
            </p:nvSpPr>
            <p:spPr>
              <a:xfrm>
                <a:off x="7391063" y="1447800"/>
                <a:ext cx="228448" cy="225079"/>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07" name="Group 329"/>
            <p:cNvGrpSpPr>
              <a:grpSpLocks/>
            </p:cNvGrpSpPr>
            <p:nvPr/>
          </p:nvGrpSpPr>
          <p:grpSpPr bwMode="auto">
            <a:xfrm flipV="1">
              <a:off x="8847382" y="459008"/>
              <a:ext cx="111196" cy="236972"/>
              <a:chOff x="7391400" y="1447800"/>
              <a:chExt cx="228600" cy="685800"/>
            </a:xfrm>
          </p:grpSpPr>
          <p:sp>
            <p:nvSpPr>
              <p:cNvPr id="893" name="Freeform 892"/>
              <p:cNvSpPr/>
              <p:nvPr/>
            </p:nvSpPr>
            <p:spPr>
              <a:xfrm>
                <a:off x="7465482" y="1594791"/>
                <a:ext cx="58744"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7" name="Freeform 896"/>
              <p:cNvSpPr/>
              <p:nvPr/>
            </p:nvSpPr>
            <p:spPr>
              <a:xfrm>
                <a:off x="7543807" y="1594791"/>
                <a:ext cx="55481"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1" name="Oval 900"/>
              <p:cNvSpPr/>
              <p:nvPr/>
            </p:nvSpPr>
            <p:spPr>
              <a:xfrm>
                <a:off x="7390421" y="1447800"/>
                <a:ext cx="228448" cy="225079"/>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08" name="Group 57"/>
            <p:cNvGrpSpPr>
              <a:grpSpLocks/>
            </p:cNvGrpSpPr>
            <p:nvPr/>
          </p:nvGrpSpPr>
          <p:grpSpPr bwMode="auto">
            <a:xfrm flipV="1">
              <a:off x="4304938" y="459008"/>
              <a:ext cx="110538" cy="236972"/>
              <a:chOff x="7391400" y="1447800"/>
              <a:chExt cx="228600" cy="685800"/>
            </a:xfrm>
          </p:grpSpPr>
          <p:sp>
            <p:nvSpPr>
              <p:cNvPr id="1229" name="Freeform 1228"/>
              <p:cNvSpPr/>
              <p:nvPr/>
            </p:nvSpPr>
            <p:spPr>
              <a:xfrm>
                <a:off x="7467424"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0" name="Freeform 1229"/>
              <p:cNvSpPr/>
              <p:nvPr/>
            </p:nvSpPr>
            <p:spPr>
              <a:xfrm>
                <a:off x="7542931"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1" name="Oval 1230"/>
              <p:cNvSpPr/>
              <p:nvPr/>
            </p:nvSpPr>
            <p:spPr>
              <a:xfrm>
                <a:off x="7391915" y="1447800"/>
                <a:ext cx="226526"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09" name="Group 97"/>
            <p:cNvGrpSpPr>
              <a:grpSpLocks/>
            </p:cNvGrpSpPr>
            <p:nvPr/>
          </p:nvGrpSpPr>
          <p:grpSpPr bwMode="auto">
            <a:xfrm flipV="1">
              <a:off x="3754704" y="459008"/>
              <a:ext cx="111196" cy="236972"/>
              <a:chOff x="7391400" y="1447800"/>
              <a:chExt cx="228600" cy="685800"/>
            </a:xfrm>
          </p:grpSpPr>
          <p:sp>
            <p:nvSpPr>
              <p:cNvPr id="1233" name="Freeform 1232"/>
              <p:cNvSpPr/>
              <p:nvPr/>
            </p:nvSpPr>
            <p:spPr>
              <a:xfrm>
                <a:off x="746571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4" name="Freeform 1233"/>
              <p:cNvSpPr/>
              <p:nvPr/>
            </p:nvSpPr>
            <p:spPr>
              <a:xfrm>
                <a:off x="7544035"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5" name="Oval 1234"/>
              <p:cNvSpPr/>
              <p:nvPr/>
            </p:nvSpPr>
            <p:spPr>
              <a:xfrm>
                <a:off x="739065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10" name="Group 105"/>
            <p:cNvGrpSpPr>
              <a:grpSpLocks/>
            </p:cNvGrpSpPr>
            <p:nvPr/>
          </p:nvGrpSpPr>
          <p:grpSpPr bwMode="auto">
            <a:xfrm flipV="1">
              <a:off x="3865900" y="459008"/>
              <a:ext cx="110538" cy="236972"/>
              <a:chOff x="7391400" y="1447800"/>
              <a:chExt cx="228600" cy="685800"/>
            </a:xfrm>
          </p:grpSpPr>
          <p:sp>
            <p:nvSpPr>
              <p:cNvPr id="1237" name="Freeform 1236"/>
              <p:cNvSpPr/>
              <p:nvPr/>
            </p:nvSpPr>
            <p:spPr>
              <a:xfrm>
                <a:off x="7465999"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8" name="Freeform 1237"/>
              <p:cNvSpPr/>
              <p:nvPr/>
            </p:nvSpPr>
            <p:spPr>
              <a:xfrm>
                <a:off x="7544791"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9" name="Oval 1238"/>
              <p:cNvSpPr/>
              <p:nvPr/>
            </p:nvSpPr>
            <p:spPr>
              <a:xfrm>
                <a:off x="7390492"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11" name="Group 113"/>
            <p:cNvGrpSpPr>
              <a:grpSpLocks/>
            </p:cNvGrpSpPr>
            <p:nvPr/>
          </p:nvGrpSpPr>
          <p:grpSpPr bwMode="auto">
            <a:xfrm flipV="1">
              <a:off x="3976438" y="459008"/>
              <a:ext cx="111196" cy="236972"/>
              <a:chOff x="7391400" y="1447800"/>
              <a:chExt cx="228600" cy="685800"/>
            </a:xfrm>
          </p:grpSpPr>
          <p:sp>
            <p:nvSpPr>
              <p:cNvPr id="1241" name="Freeform 1240"/>
              <p:cNvSpPr/>
              <p:nvPr/>
            </p:nvSpPr>
            <p:spPr>
              <a:xfrm>
                <a:off x="7466759"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2" name="Freeform 1241"/>
              <p:cNvSpPr/>
              <p:nvPr/>
            </p:nvSpPr>
            <p:spPr>
              <a:xfrm>
                <a:off x="7545083"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3" name="Oval 1242"/>
              <p:cNvSpPr/>
              <p:nvPr/>
            </p:nvSpPr>
            <p:spPr>
              <a:xfrm>
                <a:off x="739169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12" name="Group 121"/>
            <p:cNvGrpSpPr>
              <a:grpSpLocks/>
            </p:cNvGrpSpPr>
            <p:nvPr/>
          </p:nvGrpSpPr>
          <p:grpSpPr bwMode="auto">
            <a:xfrm flipV="1">
              <a:off x="4087634" y="459008"/>
              <a:ext cx="111196" cy="236972"/>
              <a:chOff x="7391400" y="1447800"/>
              <a:chExt cx="228600" cy="685800"/>
            </a:xfrm>
          </p:grpSpPr>
          <p:sp>
            <p:nvSpPr>
              <p:cNvPr id="1245" name="Freeform 1244"/>
              <p:cNvSpPr/>
              <p:nvPr/>
            </p:nvSpPr>
            <p:spPr>
              <a:xfrm>
                <a:off x="7466608"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6" name="Freeform 1245"/>
              <p:cNvSpPr/>
              <p:nvPr/>
            </p:nvSpPr>
            <p:spPr>
              <a:xfrm>
                <a:off x="7544933"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7" name="Oval 1246"/>
              <p:cNvSpPr/>
              <p:nvPr/>
            </p:nvSpPr>
            <p:spPr>
              <a:xfrm>
                <a:off x="739154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13" name="Group 214"/>
            <p:cNvGrpSpPr>
              <a:grpSpLocks/>
            </p:cNvGrpSpPr>
            <p:nvPr/>
          </p:nvGrpSpPr>
          <p:grpSpPr bwMode="auto">
            <a:xfrm flipV="1">
              <a:off x="4422491" y="458674"/>
              <a:ext cx="111125" cy="236537"/>
              <a:chOff x="7390349" y="1450023"/>
              <a:chExt cx="229814" cy="684540"/>
            </a:xfrm>
          </p:grpSpPr>
          <p:sp>
            <p:nvSpPr>
              <p:cNvPr id="1249" name="Freeform 1248"/>
              <p:cNvSpPr/>
              <p:nvPr/>
            </p:nvSpPr>
            <p:spPr>
              <a:xfrm>
                <a:off x="7466206" y="1599381"/>
                <a:ext cx="55809" cy="537436"/>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1" name="Oval 1250"/>
              <p:cNvSpPr/>
              <p:nvPr/>
            </p:nvSpPr>
            <p:spPr>
              <a:xfrm>
                <a:off x="7390696" y="1447798"/>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14" name="Group 224"/>
            <p:cNvGrpSpPr>
              <a:grpSpLocks/>
            </p:cNvGrpSpPr>
            <p:nvPr/>
          </p:nvGrpSpPr>
          <p:grpSpPr bwMode="auto">
            <a:xfrm flipV="1">
              <a:off x="4208699" y="459008"/>
              <a:ext cx="110538" cy="236972"/>
              <a:chOff x="7391400" y="1447800"/>
              <a:chExt cx="228600" cy="685800"/>
            </a:xfrm>
          </p:grpSpPr>
          <p:sp>
            <p:nvSpPr>
              <p:cNvPr id="1253" name="Freeform 1252"/>
              <p:cNvSpPr/>
              <p:nvPr/>
            </p:nvSpPr>
            <p:spPr>
              <a:xfrm>
                <a:off x="7466190"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4" name="Freeform 1253"/>
              <p:cNvSpPr/>
              <p:nvPr/>
            </p:nvSpPr>
            <p:spPr>
              <a:xfrm>
                <a:off x="7544981"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5" name="Oval 1254"/>
              <p:cNvSpPr/>
              <p:nvPr/>
            </p:nvSpPr>
            <p:spPr>
              <a:xfrm>
                <a:off x="7390682"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15" name="Group 254"/>
            <p:cNvGrpSpPr>
              <a:grpSpLocks/>
            </p:cNvGrpSpPr>
            <p:nvPr/>
          </p:nvGrpSpPr>
          <p:grpSpPr bwMode="auto">
            <a:xfrm flipV="1">
              <a:off x="2743200" y="459008"/>
              <a:ext cx="111196" cy="236972"/>
              <a:chOff x="7391400" y="1447800"/>
              <a:chExt cx="228600" cy="685800"/>
            </a:xfrm>
          </p:grpSpPr>
          <p:sp>
            <p:nvSpPr>
              <p:cNvPr id="1257" name="Freeform 1256"/>
              <p:cNvSpPr/>
              <p:nvPr/>
            </p:nvSpPr>
            <p:spPr>
              <a:xfrm>
                <a:off x="746631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8" name="Freeform 1257"/>
              <p:cNvSpPr/>
              <p:nvPr/>
            </p:nvSpPr>
            <p:spPr>
              <a:xfrm>
                <a:off x="7544639"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9" name="Oval 1258"/>
              <p:cNvSpPr/>
              <p:nvPr/>
            </p:nvSpPr>
            <p:spPr>
              <a:xfrm>
                <a:off x="739125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16" name="Group 262"/>
            <p:cNvGrpSpPr>
              <a:grpSpLocks/>
            </p:cNvGrpSpPr>
            <p:nvPr/>
          </p:nvGrpSpPr>
          <p:grpSpPr bwMode="auto">
            <a:xfrm flipV="1">
              <a:off x="2854396" y="459008"/>
              <a:ext cx="111196" cy="236972"/>
              <a:chOff x="7391400" y="1447800"/>
              <a:chExt cx="228600" cy="685800"/>
            </a:xfrm>
          </p:grpSpPr>
          <p:sp>
            <p:nvSpPr>
              <p:cNvPr id="1261" name="Freeform 1260"/>
              <p:cNvSpPr/>
              <p:nvPr/>
            </p:nvSpPr>
            <p:spPr>
              <a:xfrm>
                <a:off x="746616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2" name="Freeform 1261"/>
              <p:cNvSpPr/>
              <p:nvPr/>
            </p:nvSpPr>
            <p:spPr>
              <a:xfrm>
                <a:off x="7544487"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3" name="Oval 1262"/>
              <p:cNvSpPr/>
              <p:nvPr/>
            </p:nvSpPr>
            <p:spPr>
              <a:xfrm>
                <a:off x="739110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17" name="Group 270"/>
            <p:cNvGrpSpPr>
              <a:grpSpLocks/>
            </p:cNvGrpSpPr>
            <p:nvPr/>
          </p:nvGrpSpPr>
          <p:grpSpPr bwMode="auto">
            <a:xfrm flipV="1">
              <a:off x="2965591" y="459008"/>
              <a:ext cx="110538" cy="236972"/>
              <a:chOff x="7391400" y="1447800"/>
              <a:chExt cx="228600" cy="685800"/>
            </a:xfrm>
          </p:grpSpPr>
          <p:sp>
            <p:nvSpPr>
              <p:cNvPr id="1265" name="Freeform 1264"/>
              <p:cNvSpPr/>
              <p:nvPr/>
            </p:nvSpPr>
            <p:spPr>
              <a:xfrm>
                <a:off x="7466456"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6" name="Freeform 1265"/>
              <p:cNvSpPr/>
              <p:nvPr/>
            </p:nvSpPr>
            <p:spPr>
              <a:xfrm>
                <a:off x="7545248"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7" name="Oval 1266"/>
              <p:cNvSpPr/>
              <p:nvPr/>
            </p:nvSpPr>
            <p:spPr>
              <a:xfrm>
                <a:off x="7390947"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18" name="Group 278"/>
            <p:cNvGrpSpPr>
              <a:grpSpLocks/>
            </p:cNvGrpSpPr>
            <p:nvPr/>
          </p:nvGrpSpPr>
          <p:grpSpPr bwMode="auto">
            <a:xfrm flipV="1">
              <a:off x="3185351" y="459008"/>
              <a:ext cx="111196" cy="236972"/>
              <a:chOff x="7391400" y="1447800"/>
              <a:chExt cx="228600" cy="685800"/>
            </a:xfrm>
          </p:grpSpPr>
          <p:sp>
            <p:nvSpPr>
              <p:cNvPr id="1269" name="Freeform 1268"/>
              <p:cNvSpPr/>
              <p:nvPr/>
            </p:nvSpPr>
            <p:spPr>
              <a:xfrm>
                <a:off x="746785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0" name="Freeform 1269"/>
              <p:cNvSpPr/>
              <p:nvPr/>
            </p:nvSpPr>
            <p:spPr>
              <a:xfrm>
                <a:off x="7546179"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1" name="Oval 1270"/>
              <p:cNvSpPr/>
              <p:nvPr/>
            </p:nvSpPr>
            <p:spPr>
              <a:xfrm>
                <a:off x="739279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19" name="Group 329"/>
            <p:cNvGrpSpPr>
              <a:grpSpLocks/>
            </p:cNvGrpSpPr>
            <p:nvPr/>
          </p:nvGrpSpPr>
          <p:grpSpPr bwMode="auto">
            <a:xfrm flipV="1">
              <a:off x="3076130" y="459008"/>
              <a:ext cx="111196" cy="236972"/>
              <a:chOff x="7391400" y="1447800"/>
              <a:chExt cx="228600" cy="685800"/>
            </a:xfrm>
          </p:grpSpPr>
          <p:sp>
            <p:nvSpPr>
              <p:cNvPr id="1273" name="Freeform 1272"/>
              <p:cNvSpPr/>
              <p:nvPr/>
            </p:nvSpPr>
            <p:spPr>
              <a:xfrm>
                <a:off x="746721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4" name="Freeform 1273"/>
              <p:cNvSpPr/>
              <p:nvPr/>
            </p:nvSpPr>
            <p:spPr>
              <a:xfrm>
                <a:off x="7545536"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5" name="Oval 1274"/>
              <p:cNvSpPr/>
              <p:nvPr/>
            </p:nvSpPr>
            <p:spPr>
              <a:xfrm>
                <a:off x="739214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20" name="Group 254"/>
            <p:cNvGrpSpPr>
              <a:grpSpLocks/>
            </p:cNvGrpSpPr>
            <p:nvPr/>
          </p:nvGrpSpPr>
          <p:grpSpPr bwMode="auto">
            <a:xfrm flipV="1">
              <a:off x="3308803" y="459008"/>
              <a:ext cx="111196" cy="236972"/>
              <a:chOff x="7391400" y="1447800"/>
              <a:chExt cx="228600" cy="685800"/>
            </a:xfrm>
          </p:grpSpPr>
          <p:sp>
            <p:nvSpPr>
              <p:cNvPr id="1277" name="Freeform 1276"/>
              <p:cNvSpPr/>
              <p:nvPr/>
            </p:nvSpPr>
            <p:spPr>
              <a:xfrm>
                <a:off x="746535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8" name="Freeform 1277"/>
              <p:cNvSpPr/>
              <p:nvPr/>
            </p:nvSpPr>
            <p:spPr>
              <a:xfrm>
                <a:off x="7543677"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9" name="Oval 1278"/>
              <p:cNvSpPr/>
              <p:nvPr/>
            </p:nvSpPr>
            <p:spPr>
              <a:xfrm>
                <a:off x="739029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21" name="Group 262"/>
            <p:cNvGrpSpPr>
              <a:grpSpLocks/>
            </p:cNvGrpSpPr>
            <p:nvPr/>
          </p:nvGrpSpPr>
          <p:grpSpPr bwMode="auto">
            <a:xfrm flipV="1">
              <a:off x="3419999" y="459008"/>
              <a:ext cx="111196" cy="236972"/>
              <a:chOff x="7391400" y="1447800"/>
              <a:chExt cx="228600" cy="685800"/>
            </a:xfrm>
          </p:grpSpPr>
          <p:sp>
            <p:nvSpPr>
              <p:cNvPr id="1281" name="Freeform 1280"/>
              <p:cNvSpPr/>
              <p:nvPr/>
            </p:nvSpPr>
            <p:spPr>
              <a:xfrm>
                <a:off x="746520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2" name="Freeform 1281"/>
              <p:cNvSpPr/>
              <p:nvPr/>
            </p:nvSpPr>
            <p:spPr>
              <a:xfrm>
                <a:off x="7543525"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3" name="Oval 1282"/>
              <p:cNvSpPr/>
              <p:nvPr/>
            </p:nvSpPr>
            <p:spPr>
              <a:xfrm>
                <a:off x="739013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22" name="Group 270"/>
            <p:cNvGrpSpPr>
              <a:grpSpLocks/>
            </p:cNvGrpSpPr>
            <p:nvPr/>
          </p:nvGrpSpPr>
          <p:grpSpPr bwMode="auto">
            <a:xfrm flipV="1">
              <a:off x="3531194" y="459008"/>
              <a:ext cx="110538" cy="236972"/>
              <a:chOff x="7391400" y="1447800"/>
              <a:chExt cx="228600" cy="685800"/>
            </a:xfrm>
          </p:grpSpPr>
          <p:sp>
            <p:nvSpPr>
              <p:cNvPr id="1285" name="Freeform 1284"/>
              <p:cNvSpPr/>
              <p:nvPr/>
            </p:nvSpPr>
            <p:spPr>
              <a:xfrm>
                <a:off x="7468770"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6" name="Freeform 1285"/>
              <p:cNvSpPr/>
              <p:nvPr/>
            </p:nvSpPr>
            <p:spPr>
              <a:xfrm>
                <a:off x="7544280"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7" name="Oval 1286"/>
              <p:cNvSpPr/>
              <p:nvPr/>
            </p:nvSpPr>
            <p:spPr>
              <a:xfrm>
                <a:off x="738997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23" name="Group 329"/>
            <p:cNvGrpSpPr>
              <a:grpSpLocks/>
            </p:cNvGrpSpPr>
            <p:nvPr/>
          </p:nvGrpSpPr>
          <p:grpSpPr bwMode="auto">
            <a:xfrm flipV="1">
              <a:off x="3641732" y="459008"/>
              <a:ext cx="111196" cy="236972"/>
              <a:chOff x="7391400" y="1447800"/>
              <a:chExt cx="228600" cy="685800"/>
            </a:xfrm>
          </p:grpSpPr>
          <p:sp>
            <p:nvSpPr>
              <p:cNvPr id="1289" name="Freeform 1288"/>
              <p:cNvSpPr/>
              <p:nvPr/>
            </p:nvSpPr>
            <p:spPr>
              <a:xfrm>
                <a:off x="746625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0" name="Freeform 1289"/>
              <p:cNvSpPr/>
              <p:nvPr/>
            </p:nvSpPr>
            <p:spPr>
              <a:xfrm>
                <a:off x="7544576"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1" name="Oval 1290"/>
              <p:cNvSpPr/>
              <p:nvPr/>
            </p:nvSpPr>
            <p:spPr>
              <a:xfrm>
                <a:off x="739118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24" name="Group 22"/>
            <p:cNvGrpSpPr>
              <a:grpSpLocks/>
            </p:cNvGrpSpPr>
            <p:nvPr/>
          </p:nvGrpSpPr>
          <p:grpSpPr bwMode="auto">
            <a:xfrm flipV="1">
              <a:off x="0" y="153147"/>
              <a:ext cx="9302506" cy="238033"/>
              <a:chOff x="0" y="-457200"/>
              <a:chExt cx="9302506" cy="238033"/>
            </a:xfrm>
          </p:grpSpPr>
          <p:grpSp>
            <p:nvGrpSpPr>
              <p:cNvPr id="35125" name="Group 57"/>
              <p:cNvGrpSpPr>
                <a:grpSpLocks/>
              </p:cNvGrpSpPr>
              <p:nvPr/>
            </p:nvGrpSpPr>
            <p:grpSpPr bwMode="auto">
              <a:xfrm flipV="1">
                <a:off x="2528888" y="-456139"/>
                <a:ext cx="110538" cy="236972"/>
                <a:chOff x="7391400" y="1447800"/>
                <a:chExt cx="228600" cy="685800"/>
              </a:xfrm>
            </p:grpSpPr>
            <p:sp>
              <p:nvSpPr>
                <p:cNvPr id="1298" name="Freeform 1297"/>
                <p:cNvSpPr/>
                <p:nvPr/>
              </p:nvSpPr>
              <p:spPr>
                <a:xfrm>
                  <a:off x="7466771"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9" name="Freeform 1298"/>
                <p:cNvSpPr/>
                <p:nvPr/>
              </p:nvSpPr>
              <p:spPr>
                <a:xfrm>
                  <a:off x="7542280"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0" name="Oval 1299"/>
                <p:cNvSpPr/>
                <p:nvPr/>
              </p:nvSpPr>
              <p:spPr>
                <a:xfrm>
                  <a:off x="7391264"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26" name="Group 73"/>
              <p:cNvGrpSpPr>
                <a:grpSpLocks/>
              </p:cNvGrpSpPr>
              <p:nvPr/>
            </p:nvGrpSpPr>
            <p:grpSpPr bwMode="auto">
              <a:xfrm flipV="1">
                <a:off x="4470443" y="-456139"/>
                <a:ext cx="111196" cy="236972"/>
                <a:chOff x="7391400" y="1447800"/>
                <a:chExt cx="228600" cy="685800"/>
              </a:xfrm>
            </p:grpSpPr>
            <p:sp>
              <p:nvSpPr>
                <p:cNvPr id="1302" name="Freeform 1301"/>
                <p:cNvSpPr/>
                <p:nvPr/>
              </p:nvSpPr>
              <p:spPr>
                <a:xfrm>
                  <a:off x="7466134"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3" name="Freeform 1302"/>
                <p:cNvSpPr/>
                <p:nvPr/>
              </p:nvSpPr>
              <p:spPr>
                <a:xfrm>
                  <a:off x="7544459"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4" name="Oval 1303"/>
                <p:cNvSpPr/>
                <p:nvPr/>
              </p:nvSpPr>
              <p:spPr>
                <a:xfrm>
                  <a:off x="739107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27" name="Group 81"/>
              <p:cNvGrpSpPr>
                <a:grpSpLocks/>
              </p:cNvGrpSpPr>
              <p:nvPr/>
            </p:nvGrpSpPr>
            <p:grpSpPr bwMode="auto">
              <a:xfrm flipV="1">
                <a:off x="4581639" y="-456139"/>
                <a:ext cx="111196" cy="236972"/>
                <a:chOff x="7391400" y="1447800"/>
                <a:chExt cx="228600" cy="685800"/>
              </a:xfrm>
            </p:grpSpPr>
            <p:sp>
              <p:nvSpPr>
                <p:cNvPr id="1306" name="Freeform 1305"/>
                <p:cNvSpPr/>
                <p:nvPr/>
              </p:nvSpPr>
              <p:spPr>
                <a:xfrm>
                  <a:off x="746598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7" name="Freeform 1306"/>
                <p:cNvSpPr/>
                <p:nvPr/>
              </p:nvSpPr>
              <p:spPr>
                <a:xfrm>
                  <a:off x="7544306"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8" name="Oval 1307"/>
                <p:cNvSpPr/>
                <p:nvPr/>
              </p:nvSpPr>
              <p:spPr>
                <a:xfrm>
                  <a:off x="739091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28" name="Group 89"/>
              <p:cNvGrpSpPr>
                <a:grpSpLocks/>
              </p:cNvGrpSpPr>
              <p:nvPr/>
            </p:nvGrpSpPr>
            <p:grpSpPr bwMode="auto">
              <a:xfrm flipV="1">
                <a:off x="4692835" y="-456139"/>
                <a:ext cx="110538" cy="236972"/>
                <a:chOff x="7391400" y="1447800"/>
                <a:chExt cx="228600" cy="685800"/>
              </a:xfrm>
            </p:grpSpPr>
            <p:sp>
              <p:nvSpPr>
                <p:cNvPr id="1310" name="Freeform 1309"/>
                <p:cNvSpPr/>
                <p:nvPr/>
              </p:nvSpPr>
              <p:spPr>
                <a:xfrm>
                  <a:off x="7466272"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1" name="Freeform 1310"/>
                <p:cNvSpPr/>
                <p:nvPr/>
              </p:nvSpPr>
              <p:spPr>
                <a:xfrm>
                  <a:off x="7545064"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2" name="Oval 1311"/>
                <p:cNvSpPr/>
                <p:nvPr/>
              </p:nvSpPr>
              <p:spPr>
                <a:xfrm>
                  <a:off x="7390763"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29" name="Group 97"/>
              <p:cNvGrpSpPr>
                <a:grpSpLocks/>
              </p:cNvGrpSpPr>
              <p:nvPr/>
            </p:nvGrpSpPr>
            <p:grpSpPr bwMode="auto">
              <a:xfrm flipV="1">
                <a:off x="1978654" y="-456139"/>
                <a:ext cx="111196" cy="236972"/>
                <a:chOff x="7391400" y="1447800"/>
                <a:chExt cx="228600" cy="685800"/>
              </a:xfrm>
            </p:grpSpPr>
            <p:sp>
              <p:nvSpPr>
                <p:cNvPr id="1314" name="Freeform 1313"/>
                <p:cNvSpPr/>
                <p:nvPr/>
              </p:nvSpPr>
              <p:spPr>
                <a:xfrm>
                  <a:off x="746506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5" name="Freeform 1314"/>
                <p:cNvSpPr/>
                <p:nvPr/>
              </p:nvSpPr>
              <p:spPr>
                <a:xfrm>
                  <a:off x="7543387"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6" name="Oval 1315"/>
                <p:cNvSpPr/>
                <p:nvPr/>
              </p:nvSpPr>
              <p:spPr>
                <a:xfrm>
                  <a:off x="739000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30" name="Group 105"/>
              <p:cNvGrpSpPr>
                <a:grpSpLocks/>
              </p:cNvGrpSpPr>
              <p:nvPr/>
            </p:nvGrpSpPr>
            <p:grpSpPr bwMode="auto">
              <a:xfrm flipV="1">
                <a:off x="2089850" y="-456139"/>
                <a:ext cx="110538" cy="236972"/>
                <a:chOff x="7391400" y="1447800"/>
                <a:chExt cx="228600" cy="685800"/>
              </a:xfrm>
            </p:grpSpPr>
            <p:sp>
              <p:nvSpPr>
                <p:cNvPr id="1318" name="Freeform 1317"/>
                <p:cNvSpPr/>
                <p:nvPr/>
              </p:nvSpPr>
              <p:spPr>
                <a:xfrm>
                  <a:off x="7465348"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9" name="Freeform 1318"/>
                <p:cNvSpPr/>
                <p:nvPr/>
              </p:nvSpPr>
              <p:spPr>
                <a:xfrm>
                  <a:off x="7544139"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0" name="Oval 1319"/>
                <p:cNvSpPr/>
                <p:nvPr/>
              </p:nvSpPr>
              <p:spPr>
                <a:xfrm>
                  <a:off x="738983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31" name="Group 113"/>
              <p:cNvGrpSpPr>
                <a:grpSpLocks/>
              </p:cNvGrpSpPr>
              <p:nvPr/>
            </p:nvGrpSpPr>
            <p:grpSpPr bwMode="auto">
              <a:xfrm flipV="1">
                <a:off x="2200388" y="-456139"/>
                <a:ext cx="111196" cy="236972"/>
                <a:chOff x="7391400" y="1447800"/>
                <a:chExt cx="228600" cy="685800"/>
              </a:xfrm>
            </p:grpSpPr>
            <p:sp>
              <p:nvSpPr>
                <p:cNvPr id="1322" name="Freeform 1321"/>
                <p:cNvSpPr/>
                <p:nvPr/>
              </p:nvSpPr>
              <p:spPr>
                <a:xfrm>
                  <a:off x="746611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3" name="Freeform 1322"/>
                <p:cNvSpPr/>
                <p:nvPr/>
              </p:nvSpPr>
              <p:spPr>
                <a:xfrm>
                  <a:off x="7544436"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4" name="Oval 1323"/>
                <p:cNvSpPr/>
                <p:nvPr/>
              </p:nvSpPr>
              <p:spPr>
                <a:xfrm>
                  <a:off x="739104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32" name="Group 121"/>
              <p:cNvGrpSpPr>
                <a:grpSpLocks/>
              </p:cNvGrpSpPr>
              <p:nvPr/>
            </p:nvGrpSpPr>
            <p:grpSpPr bwMode="auto">
              <a:xfrm flipV="1">
                <a:off x="2311584" y="-456139"/>
                <a:ext cx="111196" cy="236972"/>
                <a:chOff x="7391400" y="1447800"/>
                <a:chExt cx="228600" cy="685800"/>
              </a:xfrm>
            </p:grpSpPr>
            <p:sp>
              <p:nvSpPr>
                <p:cNvPr id="1326" name="Freeform 1325"/>
                <p:cNvSpPr/>
                <p:nvPr/>
              </p:nvSpPr>
              <p:spPr>
                <a:xfrm>
                  <a:off x="7465959"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7" name="Freeform 1326"/>
                <p:cNvSpPr/>
                <p:nvPr/>
              </p:nvSpPr>
              <p:spPr>
                <a:xfrm>
                  <a:off x="7544284"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8" name="Oval 1327"/>
                <p:cNvSpPr/>
                <p:nvPr/>
              </p:nvSpPr>
              <p:spPr>
                <a:xfrm>
                  <a:off x="739089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33" name="Group 206"/>
              <p:cNvGrpSpPr>
                <a:grpSpLocks/>
              </p:cNvGrpSpPr>
              <p:nvPr/>
            </p:nvGrpSpPr>
            <p:grpSpPr bwMode="auto">
              <a:xfrm flipV="1">
                <a:off x="4356100" y="-456473"/>
                <a:ext cx="111125" cy="236537"/>
                <a:chOff x="7390341" y="1450023"/>
                <a:chExt cx="228454" cy="684540"/>
              </a:xfrm>
            </p:grpSpPr>
            <p:sp>
              <p:nvSpPr>
                <p:cNvPr id="1330" name="Freeform 1329"/>
                <p:cNvSpPr/>
                <p:nvPr/>
              </p:nvSpPr>
              <p:spPr>
                <a:xfrm>
                  <a:off x="7465169" y="1599381"/>
                  <a:ext cx="58744" cy="537436"/>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 name="Oval 1331"/>
                <p:cNvSpPr/>
                <p:nvPr/>
              </p:nvSpPr>
              <p:spPr>
                <a:xfrm>
                  <a:off x="7390107" y="1447798"/>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34" name="Group 214"/>
              <p:cNvGrpSpPr>
                <a:grpSpLocks/>
              </p:cNvGrpSpPr>
              <p:nvPr/>
            </p:nvGrpSpPr>
            <p:grpSpPr bwMode="auto">
              <a:xfrm flipV="1">
                <a:off x="2646950" y="-456139"/>
                <a:ext cx="110538" cy="236972"/>
                <a:chOff x="7391400" y="1447800"/>
                <a:chExt cx="228600" cy="685800"/>
              </a:xfrm>
            </p:grpSpPr>
            <p:sp>
              <p:nvSpPr>
                <p:cNvPr id="1334" name="Freeform 1333"/>
                <p:cNvSpPr/>
                <p:nvPr/>
              </p:nvSpPr>
              <p:spPr>
                <a:xfrm>
                  <a:off x="7465551"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5" name="Freeform 1334"/>
                <p:cNvSpPr/>
                <p:nvPr/>
              </p:nvSpPr>
              <p:spPr>
                <a:xfrm>
                  <a:off x="7544342"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6" name="Oval 1335"/>
                <p:cNvSpPr/>
                <p:nvPr/>
              </p:nvSpPr>
              <p:spPr>
                <a:xfrm>
                  <a:off x="7390043"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35" name="Group 224"/>
              <p:cNvGrpSpPr>
                <a:grpSpLocks/>
              </p:cNvGrpSpPr>
              <p:nvPr/>
            </p:nvGrpSpPr>
            <p:grpSpPr bwMode="auto">
              <a:xfrm flipV="1">
                <a:off x="2432649" y="-456139"/>
                <a:ext cx="110538" cy="236972"/>
                <a:chOff x="7391400" y="1447800"/>
                <a:chExt cx="228600" cy="685800"/>
              </a:xfrm>
            </p:grpSpPr>
            <p:sp>
              <p:nvSpPr>
                <p:cNvPr id="1338" name="Freeform 1337"/>
                <p:cNvSpPr/>
                <p:nvPr/>
              </p:nvSpPr>
              <p:spPr>
                <a:xfrm>
                  <a:off x="7465538"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9" name="Freeform 1338"/>
                <p:cNvSpPr/>
                <p:nvPr/>
              </p:nvSpPr>
              <p:spPr>
                <a:xfrm>
                  <a:off x="7544329"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0" name="Oval 1339"/>
                <p:cNvSpPr/>
                <p:nvPr/>
              </p:nvSpPr>
              <p:spPr>
                <a:xfrm>
                  <a:off x="739002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36" name="Group 254"/>
              <p:cNvGrpSpPr>
                <a:grpSpLocks/>
              </p:cNvGrpSpPr>
              <p:nvPr/>
            </p:nvGrpSpPr>
            <p:grpSpPr bwMode="auto">
              <a:xfrm flipV="1">
                <a:off x="967150" y="-456139"/>
                <a:ext cx="111196" cy="236972"/>
                <a:chOff x="7391400" y="1447800"/>
                <a:chExt cx="228600" cy="685800"/>
              </a:xfrm>
            </p:grpSpPr>
            <p:sp>
              <p:nvSpPr>
                <p:cNvPr id="1342" name="Freeform 1341"/>
                <p:cNvSpPr/>
                <p:nvPr/>
              </p:nvSpPr>
              <p:spPr>
                <a:xfrm>
                  <a:off x="7465665"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3" name="Freeform 1342"/>
                <p:cNvSpPr/>
                <p:nvPr/>
              </p:nvSpPr>
              <p:spPr>
                <a:xfrm>
                  <a:off x="7543990"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4" name="Oval 1343"/>
                <p:cNvSpPr/>
                <p:nvPr/>
              </p:nvSpPr>
              <p:spPr>
                <a:xfrm>
                  <a:off x="739060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37" name="Group 262"/>
              <p:cNvGrpSpPr>
                <a:grpSpLocks/>
              </p:cNvGrpSpPr>
              <p:nvPr/>
            </p:nvGrpSpPr>
            <p:grpSpPr bwMode="auto">
              <a:xfrm flipV="1">
                <a:off x="1078346" y="-456139"/>
                <a:ext cx="111196" cy="236972"/>
                <a:chOff x="7391400" y="1447800"/>
                <a:chExt cx="228600" cy="685800"/>
              </a:xfrm>
            </p:grpSpPr>
            <p:sp>
              <p:nvSpPr>
                <p:cNvPr id="1346" name="Freeform 1345"/>
                <p:cNvSpPr/>
                <p:nvPr/>
              </p:nvSpPr>
              <p:spPr>
                <a:xfrm>
                  <a:off x="7465513"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7" name="Freeform 1346"/>
                <p:cNvSpPr/>
                <p:nvPr/>
              </p:nvSpPr>
              <p:spPr>
                <a:xfrm>
                  <a:off x="7543838"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8" name="Oval 1347"/>
                <p:cNvSpPr/>
                <p:nvPr/>
              </p:nvSpPr>
              <p:spPr>
                <a:xfrm>
                  <a:off x="739045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38" name="Group 270"/>
              <p:cNvGrpSpPr>
                <a:grpSpLocks/>
              </p:cNvGrpSpPr>
              <p:nvPr/>
            </p:nvGrpSpPr>
            <p:grpSpPr bwMode="auto">
              <a:xfrm flipV="1">
                <a:off x="1189541" y="-456139"/>
                <a:ext cx="110538" cy="236972"/>
                <a:chOff x="7391400" y="1447800"/>
                <a:chExt cx="228600" cy="685800"/>
              </a:xfrm>
            </p:grpSpPr>
            <p:sp>
              <p:nvSpPr>
                <p:cNvPr id="1350" name="Freeform 1349"/>
                <p:cNvSpPr/>
                <p:nvPr/>
              </p:nvSpPr>
              <p:spPr>
                <a:xfrm>
                  <a:off x="7465803"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1" name="Freeform 1350"/>
                <p:cNvSpPr/>
                <p:nvPr/>
              </p:nvSpPr>
              <p:spPr>
                <a:xfrm>
                  <a:off x="7544594"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2" name="Oval 1351"/>
                <p:cNvSpPr/>
                <p:nvPr/>
              </p:nvSpPr>
              <p:spPr>
                <a:xfrm>
                  <a:off x="7390296"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39" name="Group 278"/>
              <p:cNvGrpSpPr>
                <a:grpSpLocks/>
              </p:cNvGrpSpPr>
              <p:nvPr/>
            </p:nvGrpSpPr>
            <p:grpSpPr bwMode="auto">
              <a:xfrm flipV="1">
                <a:off x="1409301" y="-456139"/>
                <a:ext cx="111196" cy="236972"/>
                <a:chOff x="7391400" y="1447800"/>
                <a:chExt cx="228600" cy="685800"/>
              </a:xfrm>
            </p:grpSpPr>
            <p:sp>
              <p:nvSpPr>
                <p:cNvPr id="1354" name="Freeform 1353"/>
                <p:cNvSpPr/>
                <p:nvPr/>
              </p:nvSpPr>
              <p:spPr>
                <a:xfrm>
                  <a:off x="7467207"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5" name="Freeform 1354"/>
                <p:cNvSpPr/>
                <p:nvPr/>
              </p:nvSpPr>
              <p:spPr>
                <a:xfrm>
                  <a:off x="7545532"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6" name="Oval 1355"/>
                <p:cNvSpPr/>
                <p:nvPr/>
              </p:nvSpPr>
              <p:spPr>
                <a:xfrm>
                  <a:off x="739214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40" name="Group 289"/>
              <p:cNvGrpSpPr>
                <a:grpSpLocks/>
              </p:cNvGrpSpPr>
              <p:nvPr/>
            </p:nvGrpSpPr>
            <p:grpSpPr bwMode="auto">
              <a:xfrm flipV="1">
                <a:off x="4803372" y="-456139"/>
                <a:ext cx="111196" cy="236972"/>
                <a:chOff x="7391400" y="1447800"/>
                <a:chExt cx="228600" cy="685800"/>
              </a:xfrm>
            </p:grpSpPr>
            <p:sp>
              <p:nvSpPr>
                <p:cNvPr id="1358" name="Freeform 1357"/>
                <p:cNvSpPr/>
                <p:nvPr/>
              </p:nvSpPr>
              <p:spPr>
                <a:xfrm>
                  <a:off x="746703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9" name="Freeform 1358"/>
                <p:cNvSpPr/>
                <p:nvPr/>
              </p:nvSpPr>
              <p:spPr>
                <a:xfrm>
                  <a:off x="7545357"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0" name="Oval 1359"/>
                <p:cNvSpPr/>
                <p:nvPr/>
              </p:nvSpPr>
              <p:spPr>
                <a:xfrm>
                  <a:off x="739196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41" name="Group 297"/>
              <p:cNvGrpSpPr>
                <a:grpSpLocks/>
              </p:cNvGrpSpPr>
              <p:nvPr/>
            </p:nvGrpSpPr>
            <p:grpSpPr bwMode="auto">
              <a:xfrm flipV="1">
                <a:off x="4914568" y="-456139"/>
                <a:ext cx="111196" cy="236972"/>
                <a:chOff x="7391400" y="1447800"/>
                <a:chExt cx="228600" cy="685800"/>
              </a:xfrm>
            </p:grpSpPr>
            <p:sp>
              <p:nvSpPr>
                <p:cNvPr id="1362" name="Freeform 1361"/>
                <p:cNvSpPr/>
                <p:nvPr/>
              </p:nvSpPr>
              <p:spPr>
                <a:xfrm>
                  <a:off x="746688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3" name="Freeform 1362"/>
                <p:cNvSpPr/>
                <p:nvPr/>
              </p:nvSpPr>
              <p:spPr>
                <a:xfrm>
                  <a:off x="7545205"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4" name="Oval 1363"/>
                <p:cNvSpPr/>
                <p:nvPr/>
              </p:nvSpPr>
              <p:spPr>
                <a:xfrm>
                  <a:off x="739181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42" name="Group 305"/>
              <p:cNvGrpSpPr>
                <a:grpSpLocks/>
              </p:cNvGrpSpPr>
              <p:nvPr/>
            </p:nvGrpSpPr>
            <p:grpSpPr bwMode="auto">
              <a:xfrm flipV="1">
                <a:off x="5025764" y="-456139"/>
                <a:ext cx="110538" cy="236972"/>
                <a:chOff x="7391400" y="1447800"/>
                <a:chExt cx="228600" cy="685800"/>
              </a:xfrm>
            </p:grpSpPr>
            <p:sp>
              <p:nvSpPr>
                <p:cNvPr id="1366" name="Freeform 1365"/>
                <p:cNvSpPr/>
                <p:nvPr/>
              </p:nvSpPr>
              <p:spPr>
                <a:xfrm>
                  <a:off x="7467176"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7" name="Freeform 1366"/>
                <p:cNvSpPr/>
                <p:nvPr/>
              </p:nvSpPr>
              <p:spPr>
                <a:xfrm>
                  <a:off x="7542683" y="1599383"/>
                  <a:ext cx="59093"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8" name="Oval 1367"/>
                <p:cNvSpPr/>
                <p:nvPr/>
              </p:nvSpPr>
              <p:spPr>
                <a:xfrm>
                  <a:off x="7391667"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43" name="Group 313"/>
              <p:cNvGrpSpPr>
                <a:grpSpLocks/>
              </p:cNvGrpSpPr>
              <p:nvPr/>
            </p:nvGrpSpPr>
            <p:grpSpPr bwMode="auto">
              <a:xfrm flipV="1">
                <a:off x="5136302" y="-456139"/>
                <a:ext cx="111196" cy="236972"/>
                <a:chOff x="7391400" y="1447800"/>
                <a:chExt cx="228600" cy="685800"/>
              </a:xfrm>
            </p:grpSpPr>
            <p:sp>
              <p:nvSpPr>
                <p:cNvPr id="1370" name="Freeform 1369"/>
                <p:cNvSpPr/>
                <p:nvPr/>
              </p:nvSpPr>
              <p:spPr>
                <a:xfrm>
                  <a:off x="7471191"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1" name="Freeform 1370"/>
                <p:cNvSpPr/>
                <p:nvPr/>
              </p:nvSpPr>
              <p:spPr>
                <a:xfrm>
                  <a:off x="7546253"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2" name="Oval 1371"/>
                <p:cNvSpPr/>
                <p:nvPr/>
              </p:nvSpPr>
              <p:spPr>
                <a:xfrm>
                  <a:off x="739286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44" name="Group 329"/>
              <p:cNvGrpSpPr>
                <a:grpSpLocks/>
              </p:cNvGrpSpPr>
              <p:nvPr/>
            </p:nvGrpSpPr>
            <p:grpSpPr bwMode="auto">
              <a:xfrm flipV="1">
                <a:off x="1300080" y="-456139"/>
                <a:ext cx="111196" cy="236972"/>
                <a:chOff x="7391400" y="1447800"/>
                <a:chExt cx="228600" cy="685800"/>
              </a:xfrm>
            </p:grpSpPr>
            <p:sp>
              <p:nvSpPr>
                <p:cNvPr id="1374" name="Freeform 1373"/>
                <p:cNvSpPr/>
                <p:nvPr/>
              </p:nvSpPr>
              <p:spPr>
                <a:xfrm>
                  <a:off x="746656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5" name="Freeform 1374"/>
                <p:cNvSpPr/>
                <p:nvPr/>
              </p:nvSpPr>
              <p:spPr>
                <a:xfrm>
                  <a:off x="7544886"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6" name="Oval 1375"/>
                <p:cNvSpPr/>
                <p:nvPr/>
              </p:nvSpPr>
              <p:spPr>
                <a:xfrm>
                  <a:off x="739150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45" name="Group 254"/>
              <p:cNvGrpSpPr>
                <a:grpSpLocks/>
              </p:cNvGrpSpPr>
              <p:nvPr/>
            </p:nvGrpSpPr>
            <p:grpSpPr bwMode="auto">
              <a:xfrm flipV="1">
                <a:off x="1532753" y="-456139"/>
                <a:ext cx="111196" cy="236972"/>
                <a:chOff x="7391400" y="1447800"/>
                <a:chExt cx="228600" cy="685800"/>
              </a:xfrm>
            </p:grpSpPr>
            <p:sp>
              <p:nvSpPr>
                <p:cNvPr id="1378" name="Freeform 1377"/>
                <p:cNvSpPr/>
                <p:nvPr/>
              </p:nvSpPr>
              <p:spPr>
                <a:xfrm>
                  <a:off x="7467967"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9" name="Freeform 1378"/>
                <p:cNvSpPr/>
                <p:nvPr/>
              </p:nvSpPr>
              <p:spPr>
                <a:xfrm>
                  <a:off x="7546292"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0" name="Oval 1379"/>
                <p:cNvSpPr/>
                <p:nvPr/>
              </p:nvSpPr>
              <p:spPr>
                <a:xfrm>
                  <a:off x="7392905"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46" name="Group 262"/>
              <p:cNvGrpSpPr>
                <a:grpSpLocks/>
              </p:cNvGrpSpPr>
              <p:nvPr/>
            </p:nvGrpSpPr>
            <p:grpSpPr bwMode="auto">
              <a:xfrm flipV="1">
                <a:off x="1643949" y="-456139"/>
                <a:ext cx="111196" cy="236972"/>
                <a:chOff x="7391400" y="1447800"/>
                <a:chExt cx="228600" cy="685800"/>
              </a:xfrm>
            </p:grpSpPr>
            <p:sp>
              <p:nvSpPr>
                <p:cNvPr id="1382" name="Freeform 1381"/>
                <p:cNvSpPr/>
                <p:nvPr/>
              </p:nvSpPr>
              <p:spPr>
                <a:xfrm>
                  <a:off x="7467815"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3" name="Freeform 1382"/>
                <p:cNvSpPr/>
                <p:nvPr/>
              </p:nvSpPr>
              <p:spPr>
                <a:xfrm>
                  <a:off x="7546140"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4" name="Oval 1383"/>
                <p:cNvSpPr/>
                <p:nvPr/>
              </p:nvSpPr>
              <p:spPr>
                <a:xfrm>
                  <a:off x="739275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47" name="Group 270"/>
              <p:cNvGrpSpPr>
                <a:grpSpLocks/>
              </p:cNvGrpSpPr>
              <p:nvPr/>
            </p:nvGrpSpPr>
            <p:grpSpPr bwMode="auto">
              <a:xfrm flipV="1">
                <a:off x="1755144" y="-456139"/>
                <a:ext cx="110538" cy="236972"/>
                <a:chOff x="7391400" y="1447800"/>
                <a:chExt cx="228600" cy="685800"/>
              </a:xfrm>
            </p:grpSpPr>
            <p:sp>
              <p:nvSpPr>
                <p:cNvPr id="1386" name="Freeform 1385"/>
                <p:cNvSpPr/>
                <p:nvPr/>
              </p:nvSpPr>
              <p:spPr>
                <a:xfrm>
                  <a:off x="7468119"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7" name="Freeform 1386"/>
                <p:cNvSpPr/>
                <p:nvPr/>
              </p:nvSpPr>
              <p:spPr>
                <a:xfrm>
                  <a:off x="7543626"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8" name="Oval 1387"/>
                <p:cNvSpPr/>
                <p:nvPr/>
              </p:nvSpPr>
              <p:spPr>
                <a:xfrm>
                  <a:off x="7392610" y="1447800"/>
                  <a:ext cx="226526"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48" name="Group 278"/>
              <p:cNvGrpSpPr>
                <a:grpSpLocks/>
              </p:cNvGrpSpPr>
              <p:nvPr/>
            </p:nvGrpSpPr>
            <p:grpSpPr bwMode="auto">
              <a:xfrm flipV="1">
                <a:off x="5243390" y="-456139"/>
                <a:ext cx="111196" cy="236972"/>
                <a:chOff x="7391400" y="1447800"/>
                <a:chExt cx="228600" cy="685800"/>
              </a:xfrm>
            </p:grpSpPr>
            <p:sp>
              <p:nvSpPr>
                <p:cNvPr id="1390" name="Freeform 1389"/>
                <p:cNvSpPr/>
                <p:nvPr/>
              </p:nvSpPr>
              <p:spPr>
                <a:xfrm>
                  <a:off x="746643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1" name="Freeform 1390"/>
                <p:cNvSpPr/>
                <p:nvPr/>
              </p:nvSpPr>
              <p:spPr>
                <a:xfrm>
                  <a:off x="7544755"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2" name="Oval 1391"/>
                <p:cNvSpPr/>
                <p:nvPr/>
              </p:nvSpPr>
              <p:spPr>
                <a:xfrm>
                  <a:off x="739136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49" name="Group 329"/>
              <p:cNvGrpSpPr>
                <a:grpSpLocks/>
              </p:cNvGrpSpPr>
              <p:nvPr/>
            </p:nvGrpSpPr>
            <p:grpSpPr bwMode="auto">
              <a:xfrm flipV="1">
                <a:off x="1865682" y="-456139"/>
                <a:ext cx="111196" cy="236972"/>
                <a:chOff x="7391400" y="1447800"/>
                <a:chExt cx="228600" cy="685800"/>
              </a:xfrm>
            </p:grpSpPr>
            <p:sp>
              <p:nvSpPr>
                <p:cNvPr id="1394" name="Freeform 1393"/>
                <p:cNvSpPr/>
                <p:nvPr/>
              </p:nvSpPr>
              <p:spPr>
                <a:xfrm>
                  <a:off x="746560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5" name="Freeform 1394"/>
                <p:cNvSpPr/>
                <p:nvPr/>
              </p:nvSpPr>
              <p:spPr>
                <a:xfrm>
                  <a:off x="7543926"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6" name="Oval 1395"/>
                <p:cNvSpPr/>
                <p:nvPr/>
              </p:nvSpPr>
              <p:spPr>
                <a:xfrm>
                  <a:off x="739054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50" name="Group 254"/>
              <p:cNvGrpSpPr>
                <a:grpSpLocks/>
              </p:cNvGrpSpPr>
              <p:nvPr/>
            </p:nvGrpSpPr>
            <p:grpSpPr bwMode="auto">
              <a:xfrm flipV="1">
                <a:off x="5369288" y="-456139"/>
                <a:ext cx="111196" cy="236972"/>
                <a:chOff x="7391400" y="1447800"/>
                <a:chExt cx="228600" cy="685800"/>
              </a:xfrm>
            </p:grpSpPr>
            <p:sp>
              <p:nvSpPr>
                <p:cNvPr id="1398" name="Freeform 1397"/>
                <p:cNvSpPr/>
                <p:nvPr/>
              </p:nvSpPr>
              <p:spPr>
                <a:xfrm>
                  <a:off x="746542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9" name="Freeform 1398"/>
                <p:cNvSpPr/>
                <p:nvPr/>
              </p:nvSpPr>
              <p:spPr>
                <a:xfrm>
                  <a:off x="7543751"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0" name="Oval 1399"/>
                <p:cNvSpPr/>
                <p:nvPr/>
              </p:nvSpPr>
              <p:spPr>
                <a:xfrm>
                  <a:off x="739036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51" name="Group 262"/>
              <p:cNvGrpSpPr>
                <a:grpSpLocks/>
              </p:cNvGrpSpPr>
              <p:nvPr/>
            </p:nvGrpSpPr>
            <p:grpSpPr bwMode="auto">
              <a:xfrm flipV="1">
                <a:off x="8639937" y="-456139"/>
                <a:ext cx="111196" cy="236972"/>
                <a:chOff x="7391400" y="1447800"/>
                <a:chExt cx="228600" cy="685800"/>
              </a:xfrm>
            </p:grpSpPr>
            <p:sp>
              <p:nvSpPr>
                <p:cNvPr id="1402" name="Freeform 1401"/>
                <p:cNvSpPr/>
                <p:nvPr/>
              </p:nvSpPr>
              <p:spPr>
                <a:xfrm>
                  <a:off x="7470956" y="1599383"/>
                  <a:ext cx="52217"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3" name="Freeform 1402"/>
                <p:cNvSpPr/>
                <p:nvPr/>
              </p:nvSpPr>
              <p:spPr>
                <a:xfrm>
                  <a:off x="7542754"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4" name="Oval 1403"/>
                <p:cNvSpPr/>
                <p:nvPr/>
              </p:nvSpPr>
              <p:spPr>
                <a:xfrm>
                  <a:off x="739263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52" name="Group 270"/>
              <p:cNvGrpSpPr>
                <a:grpSpLocks/>
              </p:cNvGrpSpPr>
              <p:nvPr/>
            </p:nvGrpSpPr>
            <p:grpSpPr bwMode="auto">
              <a:xfrm flipV="1">
                <a:off x="8751132" y="-456139"/>
                <a:ext cx="110538" cy="236972"/>
                <a:chOff x="7391400" y="1447800"/>
                <a:chExt cx="228600" cy="685800"/>
              </a:xfrm>
            </p:grpSpPr>
            <p:sp>
              <p:nvSpPr>
                <p:cNvPr id="1406" name="Freeform 1405"/>
                <p:cNvSpPr/>
                <p:nvPr/>
              </p:nvSpPr>
              <p:spPr>
                <a:xfrm>
                  <a:off x="7467995" y="1594791"/>
                  <a:ext cx="55811"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7" name="Freeform 1406"/>
                <p:cNvSpPr/>
                <p:nvPr/>
              </p:nvSpPr>
              <p:spPr>
                <a:xfrm>
                  <a:off x="7543504" y="1594791"/>
                  <a:ext cx="55809"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8" name="Oval 1407"/>
                <p:cNvSpPr/>
                <p:nvPr/>
              </p:nvSpPr>
              <p:spPr>
                <a:xfrm>
                  <a:off x="7392488" y="1447800"/>
                  <a:ext cx="226524" cy="22508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53" name="Group 278"/>
              <p:cNvGrpSpPr>
                <a:grpSpLocks/>
              </p:cNvGrpSpPr>
              <p:nvPr/>
            </p:nvGrpSpPr>
            <p:grpSpPr bwMode="auto">
              <a:xfrm flipV="1">
                <a:off x="9191310" y="-456139"/>
                <a:ext cx="111196" cy="236972"/>
                <a:chOff x="7391400" y="1447800"/>
                <a:chExt cx="228600" cy="685800"/>
              </a:xfrm>
            </p:grpSpPr>
            <p:sp>
              <p:nvSpPr>
                <p:cNvPr id="1410" name="Freeform 1409"/>
                <p:cNvSpPr/>
                <p:nvPr/>
              </p:nvSpPr>
              <p:spPr>
                <a:xfrm>
                  <a:off x="7466615" y="1594791"/>
                  <a:ext cx="58744"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1" name="Freeform 1410"/>
                <p:cNvSpPr/>
                <p:nvPr/>
              </p:nvSpPr>
              <p:spPr>
                <a:xfrm>
                  <a:off x="7544940" y="1594791"/>
                  <a:ext cx="55479"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2" name="Oval 1411"/>
                <p:cNvSpPr/>
                <p:nvPr/>
              </p:nvSpPr>
              <p:spPr>
                <a:xfrm>
                  <a:off x="7391552" y="1447800"/>
                  <a:ext cx="228448" cy="22508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54" name="Group 329"/>
              <p:cNvGrpSpPr>
                <a:grpSpLocks/>
              </p:cNvGrpSpPr>
              <p:nvPr/>
            </p:nvGrpSpPr>
            <p:grpSpPr bwMode="auto">
              <a:xfrm flipV="1">
                <a:off x="9082088" y="-456139"/>
                <a:ext cx="111196" cy="236972"/>
                <a:chOff x="7391400" y="1447800"/>
                <a:chExt cx="228600" cy="685800"/>
              </a:xfrm>
            </p:grpSpPr>
            <p:sp>
              <p:nvSpPr>
                <p:cNvPr id="1414" name="Freeform 1413"/>
                <p:cNvSpPr/>
                <p:nvPr/>
              </p:nvSpPr>
              <p:spPr>
                <a:xfrm>
                  <a:off x="7465971" y="1594791"/>
                  <a:ext cx="58744"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5" name="Freeform 1414"/>
                <p:cNvSpPr/>
                <p:nvPr/>
              </p:nvSpPr>
              <p:spPr>
                <a:xfrm>
                  <a:off x="7544296" y="1594791"/>
                  <a:ext cx="55481"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6" name="Oval 1415"/>
                <p:cNvSpPr/>
                <p:nvPr/>
              </p:nvSpPr>
              <p:spPr>
                <a:xfrm>
                  <a:off x="7390911" y="1447800"/>
                  <a:ext cx="228448" cy="22508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55" name="Group 254"/>
              <p:cNvGrpSpPr>
                <a:grpSpLocks/>
              </p:cNvGrpSpPr>
              <p:nvPr/>
            </p:nvGrpSpPr>
            <p:grpSpPr bwMode="auto">
              <a:xfrm flipV="1">
                <a:off x="568049" y="-457200"/>
                <a:ext cx="111196" cy="236972"/>
                <a:chOff x="7391400" y="1447800"/>
                <a:chExt cx="228600" cy="685800"/>
              </a:xfrm>
            </p:grpSpPr>
            <p:sp>
              <p:nvSpPr>
                <p:cNvPr id="1418" name="Freeform 1417"/>
                <p:cNvSpPr/>
                <p:nvPr/>
              </p:nvSpPr>
              <p:spPr>
                <a:xfrm>
                  <a:off x="7466999"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9" name="Freeform 1418"/>
                <p:cNvSpPr/>
                <p:nvPr/>
              </p:nvSpPr>
              <p:spPr>
                <a:xfrm>
                  <a:off x="7545324"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0" name="Oval 1419"/>
                <p:cNvSpPr/>
                <p:nvPr/>
              </p:nvSpPr>
              <p:spPr>
                <a:xfrm>
                  <a:off x="7391937"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56" name="Group 262"/>
              <p:cNvGrpSpPr>
                <a:grpSpLocks/>
              </p:cNvGrpSpPr>
              <p:nvPr/>
            </p:nvGrpSpPr>
            <p:grpSpPr bwMode="auto">
              <a:xfrm flipV="1">
                <a:off x="679245" y="-457200"/>
                <a:ext cx="111196" cy="236972"/>
                <a:chOff x="7391400" y="1447800"/>
                <a:chExt cx="228600" cy="685800"/>
              </a:xfrm>
            </p:grpSpPr>
            <p:sp>
              <p:nvSpPr>
                <p:cNvPr id="1422" name="Freeform 1421"/>
                <p:cNvSpPr/>
                <p:nvPr/>
              </p:nvSpPr>
              <p:spPr>
                <a:xfrm>
                  <a:off x="7466847"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3" name="Freeform 1422"/>
                <p:cNvSpPr/>
                <p:nvPr/>
              </p:nvSpPr>
              <p:spPr>
                <a:xfrm>
                  <a:off x="7545172"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4" name="Oval 1423"/>
                <p:cNvSpPr/>
                <p:nvPr/>
              </p:nvSpPr>
              <p:spPr>
                <a:xfrm>
                  <a:off x="7391784"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57" name="Group 270"/>
              <p:cNvGrpSpPr>
                <a:grpSpLocks/>
              </p:cNvGrpSpPr>
              <p:nvPr/>
            </p:nvGrpSpPr>
            <p:grpSpPr bwMode="auto">
              <a:xfrm flipV="1">
                <a:off x="769150" y="-457200"/>
                <a:ext cx="110538" cy="236972"/>
                <a:chOff x="7391400" y="1447800"/>
                <a:chExt cx="228600" cy="685800"/>
              </a:xfrm>
            </p:grpSpPr>
            <p:sp>
              <p:nvSpPr>
                <p:cNvPr id="1426" name="Freeform 1425"/>
                <p:cNvSpPr/>
                <p:nvPr/>
              </p:nvSpPr>
              <p:spPr>
                <a:xfrm>
                  <a:off x="7468495" y="1600908"/>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7" name="Freeform 1426"/>
                <p:cNvSpPr/>
                <p:nvPr/>
              </p:nvSpPr>
              <p:spPr>
                <a:xfrm>
                  <a:off x="7544005" y="1600908"/>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8" name="Oval 1427"/>
                <p:cNvSpPr/>
                <p:nvPr/>
              </p:nvSpPr>
              <p:spPr>
                <a:xfrm>
                  <a:off x="7392988" y="1449322"/>
                  <a:ext cx="226524"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58" name="Group 329"/>
              <p:cNvGrpSpPr>
                <a:grpSpLocks/>
              </p:cNvGrpSpPr>
              <p:nvPr/>
            </p:nvGrpSpPr>
            <p:grpSpPr bwMode="auto">
              <a:xfrm flipV="1">
                <a:off x="879689" y="-457200"/>
                <a:ext cx="111196" cy="236972"/>
                <a:chOff x="7391400" y="1447800"/>
                <a:chExt cx="228600" cy="685800"/>
              </a:xfrm>
            </p:grpSpPr>
            <p:sp>
              <p:nvSpPr>
                <p:cNvPr id="1430" name="Freeform 1429"/>
                <p:cNvSpPr/>
                <p:nvPr/>
              </p:nvSpPr>
              <p:spPr>
                <a:xfrm>
                  <a:off x="7465975"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1" name="Freeform 1430"/>
                <p:cNvSpPr/>
                <p:nvPr/>
              </p:nvSpPr>
              <p:spPr>
                <a:xfrm>
                  <a:off x="7544300"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2" name="Oval 1431"/>
                <p:cNvSpPr/>
                <p:nvPr/>
              </p:nvSpPr>
              <p:spPr>
                <a:xfrm>
                  <a:off x="7390913"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59" name="Group 254"/>
              <p:cNvGrpSpPr>
                <a:grpSpLocks/>
              </p:cNvGrpSpPr>
              <p:nvPr/>
            </p:nvGrpSpPr>
            <p:grpSpPr bwMode="auto">
              <a:xfrm flipV="1">
                <a:off x="0" y="-457200"/>
                <a:ext cx="111196" cy="236972"/>
                <a:chOff x="7391400" y="1447800"/>
                <a:chExt cx="228600" cy="685800"/>
              </a:xfrm>
            </p:grpSpPr>
            <p:sp>
              <p:nvSpPr>
                <p:cNvPr id="1434" name="Freeform 1433"/>
                <p:cNvSpPr/>
                <p:nvPr/>
              </p:nvSpPr>
              <p:spPr>
                <a:xfrm>
                  <a:off x="7466462"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5" name="Freeform 1434"/>
                <p:cNvSpPr/>
                <p:nvPr/>
              </p:nvSpPr>
              <p:spPr>
                <a:xfrm>
                  <a:off x="7544787"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6" name="Oval 1435"/>
                <p:cNvSpPr/>
                <p:nvPr/>
              </p:nvSpPr>
              <p:spPr>
                <a:xfrm>
                  <a:off x="7391400"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60" name="Group 262"/>
              <p:cNvGrpSpPr>
                <a:grpSpLocks/>
              </p:cNvGrpSpPr>
              <p:nvPr/>
            </p:nvGrpSpPr>
            <p:grpSpPr bwMode="auto">
              <a:xfrm flipV="1">
                <a:off x="111196" y="-457200"/>
                <a:ext cx="111196" cy="236972"/>
                <a:chOff x="7391400" y="1447800"/>
                <a:chExt cx="228600" cy="685800"/>
              </a:xfrm>
            </p:grpSpPr>
            <p:sp>
              <p:nvSpPr>
                <p:cNvPr id="1438" name="Freeform 1437"/>
                <p:cNvSpPr/>
                <p:nvPr/>
              </p:nvSpPr>
              <p:spPr>
                <a:xfrm>
                  <a:off x="7466310"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9" name="Freeform 1438"/>
                <p:cNvSpPr/>
                <p:nvPr/>
              </p:nvSpPr>
              <p:spPr>
                <a:xfrm>
                  <a:off x="7544635"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0" name="Oval 1439"/>
                <p:cNvSpPr/>
                <p:nvPr/>
              </p:nvSpPr>
              <p:spPr>
                <a:xfrm>
                  <a:off x="7391248"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61" name="Group 270"/>
              <p:cNvGrpSpPr>
                <a:grpSpLocks/>
              </p:cNvGrpSpPr>
              <p:nvPr/>
            </p:nvGrpSpPr>
            <p:grpSpPr bwMode="auto">
              <a:xfrm flipV="1">
                <a:off x="222391" y="-457200"/>
                <a:ext cx="110538" cy="236972"/>
                <a:chOff x="7391400" y="1447800"/>
                <a:chExt cx="228600" cy="685800"/>
              </a:xfrm>
            </p:grpSpPr>
            <p:sp>
              <p:nvSpPr>
                <p:cNvPr id="1442" name="Freeform 1441"/>
                <p:cNvSpPr/>
                <p:nvPr/>
              </p:nvSpPr>
              <p:spPr>
                <a:xfrm>
                  <a:off x="7466605" y="1600908"/>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3" name="Freeform 1442"/>
                <p:cNvSpPr/>
                <p:nvPr/>
              </p:nvSpPr>
              <p:spPr>
                <a:xfrm>
                  <a:off x="7545397" y="1600908"/>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4" name="Oval 1443"/>
                <p:cNvSpPr/>
                <p:nvPr/>
              </p:nvSpPr>
              <p:spPr>
                <a:xfrm>
                  <a:off x="7391096" y="1449322"/>
                  <a:ext cx="22980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62" name="Group 278"/>
              <p:cNvGrpSpPr>
                <a:grpSpLocks/>
              </p:cNvGrpSpPr>
              <p:nvPr/>
            </p:nvGrpSpPr>
            <p:grpSpPr bwMode="auto">
              <a:xfrm flipV="1">
                <a:off x="442151" y="-457200"/>
                <a:ext cx="111196" cy="236972"/>
                <a:chOff x="7391400" y="1447800"/>
                <a:chExt cx="228600" cy="685800"/>
              </a:xfrm>
            </p:grpSpPr>
            <p:sp>
              <p:nvSpPr>
                <p:cNvPr id="1446" name="Freeform 1445"/>
                <p:cNvSpPr/>
                <p:nvPr/>
              </p:nvSpPr>
              <p:spPr>
                <a:xfrm>
                  <a:off x="7468002"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7" name="Freeform 1446"/>
                <p:cNvSpPr/>
                <p:nvPr/>
              </p:nvSpPr>
              <p:spPr>
                <a:xfrm>
                  <a:off x="7546327"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8" name="Oval 1447"/>
                <p:cNvSpPr/>
                <p:nvPr/>
              </p:nvSpPr>
              <p:spPr>
                <a:xfrm>
                  <a:off x="7392942"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63" name="Group 329"/>
              <p:cNvGrpSpPr>
                <a:grpSpLocks/>
              </p:cNvGrpSpPr>
              <p:nvPr/>
            </p:nvGrpSpPr>
            <p:grpSpPr bwMode="auto">
              <a:xfrm flipV="1">
                <a:off x="332930" y="-457200"/>
                <a:ext cx="111196" cy="236972"/>
                <a:chOff x="7391400" y="1447800"/>
                <a:chExt cx="228600" cy="685800"/>
              </a:xfrm>
            </p:grpSpPr>
            <p:sp>
              <p:nvSpPr>
                <p:cNvPr id="1450" name="Freeform 1449"/>
                <p:cNvSpPr/>
                <p:nvPr/>
              </p:nvSpPr>
              <p:spPr>
                <a:xfrm>
                  <a:off x="7467359"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1" name="Freeform 1450"/>
                <p:cNvSpPr/>
                <p:nvPr/>
              </p:nvSpPr>
              <p:spPr>
                <a:xfrm>
                  <a:off x="7545684"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2" name="Oval 1451"/>
                <p:cNvSpPr/>
                <p:nvPr/>
              </p:nvSpPr>
              <p:spPr>
                <a:xfrm>
                  <a:off x="7392296"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64" name="Group 254"/>
              <p:cNvGrpSpPr>
                <a:grpSpLocks/>
              </p:cNvGrpSpPr>
              <p:nvPr/>
            </p:nvGrpSpPr>
            <p:grpSpPr bwMode="auto">
              <a:xfrm flipV="1">
                <a:off x="6060356" y="-456139"/>
                <a:ext cx="111196" cy="236972"/>
                <a:chOff x="7391400" y="1447800"/>
                <a:chExt cx="228600" cy="685800"/>
              </a:xfrm>
            </p:grpSpPr>
            <p:sp>
              <p:nvSpPr>
                <p:cNvPr id="1454" name="Freeform 1453"/>
                <p:cNvSpPr/>
                <p:nvPr/>
              </p:nvSpPr>
              <p:spPr>
                <a:xfrm>
                  <a:off x="7467614"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5" name="Freeform 1454"/>
                <p:cNvSpPr/>
                <p:nvPr/>
              </p:nvSpPr>
              <p:spPr>
                <a:xfrm>
                  <a:off x="7545939"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6" name="Oval 1455"/>
                <p:cNvSpPr/>
                <p:nvPr/>
              </p:nvSpPr>
              <p:spPr>
                <a:xfrm>
                  <a:off x="739255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65" name="Group 262"/>
              <p:cNvGrpSpPr>
                <a:grpSpLocks/>
              </p:cNvGrpSpPr>
              <p:nvPr/>
            </p:nvGrpSpPr>
            <p:grpSpPr bwMode="auto">
              <a:xfrm flipV="1">
                <a:off x="6171553" y="-456139"/>
                <a:ext cx="111196" cy="236972"/>
                <a:chOff x="7391400" y="1447800"/>
                <a:chExt cx="228600" cy="685800"/>
              </a:xfrm>
            </p:grpSpPr>
            <p:sp>
              <p:nvSpPr>
                <p:cNvPr id="1458" name="Freeform 1457"/>
                <p:cNvSpPr/>
                <p:nvPr/>
              </p:nvSpPr>
              <p:spPr>
                <a:xfrm>
                  <a:off x="746746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9" name="Freeform 1458"/>
                <p:cNvSpPr/>
                <p:nvPr/>
              </p:nvSpPr>
              <p:spPr>
                <a:xfrm>
                  <a:off x="7545785"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0" name="Oval 1459"/>
                <p:cNvSpPr/>
                <p:nvPr/>
              </p:nvSpPr>
              <p:spPr>
                <a:xfrm>
                  <a:off x="739239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66" name="Group 270"/>
              <p:cNvGrpSpPr>
                <a:grpSpLocks/>
              </p:cNvGrpSpPr>
              <p:nvPr/>
            </p:nvGrpSpPr>
            <p:grpSpPr bwMode="auto">
              <a:xfrm flipV="1">
                <a:off x="6282748" y="-456139"/>
                <a:ext cx="110538" cy="236972"/>
                <a:chOff x="7391400" y="1447800"/>
                <a:chExt cx="228600" cy="685800"/>
              </a:xfrm>
            </p:grpSpPr>
            <p:sp>
              <p:nvSpPr>
                <p:cNvPr id="1462" name="Freeform 1461"/>
                <p:cNvSpPr/>
                <p:nvPr/>
              </p:nvSpPr>
              <p:spPr>
                <a:xfrm>
                  <a:off x="7467761"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3" name="Freeform 1462"/>
                <p:cNvSpPr/>
                <p:nvPr/>
              </p:nvSpPr>
              <p:spPr>
                <a:xfrm>
                  <a:off x="7543269"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4" name="Oval 1463"/>
                <p:cNvSpPr/>
                <p:nvPr/>
              </p:nvSpPr>
              <p:spPr>
                <a:xfrm>
                  <a:off x="7392252" y="1447800"/>
                  <a:ext cx="226526"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67" name="Group 278"/>
              <p:cNvGrpSpPr>
                <a:grpSpLocks/>
              </p:cNvGrpSpPr>
              <p:nvPr/>
            </p:nvGrpSpPr>
            <p:grpSpPr bwMode="auto">
              <a:xfrm flipV="1">
                <a:off x="6502508" y="-456139"/>
                <a:ext cx="111196" cy="236972"/>
                <a:chOff x="7391400" y="1447800"/>
                <a:chExt cx="228600" cy="685800"/>
              </a:xfrm>
            </p:grpSpPr>
            <p:sp>
              <p:nvSpPr>
                <p:cNvPr id="1466" name="Freeform 1465"/>
                <p:cNvSpPr/>
                <p:nvPr/>
              </p:nvSpPr>
              <p:spPr>
                <a:xfrm>
                  <a:off x="7465889"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7" name="Freeform 1466"/>
                <p:cNvSpPr/>
                <p:nvPr/>
              </p:nvSpPr>
              <p:spPr>
                <a:xfrm>
                  <a:off x="7544214"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8" name="Oval 1467"/>
                <p:cNvSpPr/>
                <p:nvPr/>
              </p:nvSpPr>
              <p:spPr>
                <a:xfrm>
                  <a:off x="739082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68" name="Group 329"/>
              <p:cNvGrpSpPr>
                <a:grpSpLocks/>
              </p:cNvGrpSpPr>
              <p:nvPr/>
            </p:nvGrpSpPr>
            <p:grpSpPr bwMode="auto">
              <a:xfrm flipV="1">
                <a:off x="6393286" y="-456139"/>
                <a:ext cx="111196" cy="236972"/>
                <a:chOff x="7391400" y="1447800"/>
                <a:chExt cx="228600" cy="685800"/>
              </a:xfrm>
            </p:grpSpPr>
            <p:sp>
              <p:nvSpPr>
                <p:cNvPr id="1470" name="Freeform 1469"/>
                <p:cNvSpPr/>
                <p:nvPr/>
              </p:nvSpPr>
              <p:spPr>
                <a:xfrm>
                  <a:off x="7465245"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1" name="Freeform 1470"/>
                <p:cNvSpPr/>
                <p:nvPr/>
              </p:nvSpPr>
              <p:spPr>
                <a:xfrm>
                  <a:off x="7543570"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2" name="Oval 1471"/>
                <p:cNvSpPr/>
                <p:nvPr/>
              </p:nvSpPr>
              <p:spPr>
                <a:xfrm>
                  <a:off x="7390185"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69" name="Group 254"/>
              <p:cNvGrpSpPr>
                <a:grpSpLocks/>
              </p:cNvGrpSpPr>
              <p:nvPr/>
            </p:nvGrpSpPr>
            <p:grpSpPr bwMode="auto">
              <a:xfrm flipV="1">
                <a:off x="5492308" y="-456139"/>
                <a:ext cx="111196" cy="236972"/>
                <a:chOff x="7391400" y="1447800"/>
                <a:chExt cx="228600" cy="685800"/>
              </a:xfrm>
            </p:grpSpPr>
            <p:sp>
              <p:nvSpPr>
                <p:cNvPr id="1474" name="Freeform 1473"/>
                <p:cNvSpPr/>
                <p:nvPr/>
              </p:nvSpPr>
              <p:spPr>
                <a:xfrm>
                  <a:off x="7467075"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5" name="Freeform 1474"/>
                <p:cNvSpPr/>
                <p:nvPr/>
              </p:nvSpPr>
              <p:spPr>
                <a:xfrm>
                  <a:off x="7545400"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6" name="Oval 1475"/>
                <p:cNvSpPr/>
                <p:nvPr/>
              </p:nvSpPr>
              <p:spPr>
                <a:xfrm>
                  <a:off x="739201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70" name="Group 262"/>
              <p:cNvGrpSpPr>
                <a:grpSpLocks/>
              </p:cNvGrpSpPr>
              <p:nvPr/>
            </p:nvGrpSpPr>
            <p:grpSpPr bwMode="auto">
              <a:xfrm flipV="1">
                <a:off x="5603504" y="-456139"/>
                <a:ext cx="111196" cy="236972"/>
                <a:chOff x="7391400" y="1447800"/>
                <a:chExt cx="228600" cy="685800"/>
              </a:xfrm>
            </p:grpSpPr>
            <p:sp>
              <p:nvSpPr>
                <p:cNvPr id="1478" name="Freeform 1477"/>
                <p:cNvSpPr/>
                <p:nvPr/>
              </p:nvSpPr>
              <p:spPr>
                <a:xfrm>
                  <a:off x="7466923"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9" name="Freeform 1478"/>
                <p:cNvSpPr/>
                <p:nvPr/>
              </p:nvSpPr>
              <p:spPr>
                <a:xfrm>
                  <a:off x="7545248"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0" name="Oval 1479"/>
                <p:cNvSpPr/>
                <p:nvPr/>
              </p:nvSpPr>
              <p:spPr>
                <a:xfrm>
                  <a:off x="739186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71" name="Group 270"/>
              <p:cNvGrpSpPr>
                <a:grpSpLocks/>
              </p:cNvGrpSpPr>
              <p:nvPr/>
            </p:nvGrpSpPr>
            <p:grpSpPr bwMode="auto">
              <a:xfrm flipV="1">
                <a:off x="5714699" y="-456139"/>
                <a:ext cx="110538" cy="236972"/>
                <a:chOff x="7391400" y="1447800"/>
                <a:chExt cx="228600" cy="685800"/>
              </a:xfrm>
            </p:grpSpPr>
            <p:sp>
              <p:nvSpPr>
                <p:cNvPr id="1482" name="Freeform 1481"/>
                <p:cNvSpPr/>
                <p:nvPr/>
              </p:nvSpPr>
              <p:spPr>
                <a:xfrm>
                  <a:off x="7467222"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3" name="Freeform 1482"/>
                <p:cNvSpPr/>
                <p:nvPr/>
              </p:nvSpPr>
              <p:spPr>
                <a:xfrm>
                  <a:off x="7542729" y="1599383"/>
                  <a:ext cx="59093"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4" name="Oval 1483"/>
                <p:cNvSpPr/>
                <p:nvPr/>
              </p:nvSpPr>
              <p:spPr>
                <a:xfrm>
                  <a:off x="7391712"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72" name="Group 278"/>
              <p:cNvGrpSpPr>
                <a:grpSpLocks/>
              </p:cNvGrpSpPr>
              <p:nvPr/>
            </p:nvGrpSpPr>
            <p:grpSpPr bwMode="auto">
              <a:xfrm flipV="1">
                <a:off x="5934459" y="-456139"/>
                <a:ext cx="111196" cy="236972"/>
                <a:chOff x="7391400" y="1447800"/>
                <a:chExt cx="228600" cy="685800"/>
              </a:xfrm>
            </p:grpSpPr>
            <p:sp>
              <p:nvSpPr>
                <p:cNvPr id="1486" name="Freeform 1485"/>
                <p:cNvSpPr/>
                <p:nvPr/>
              </p:nvSpPr>
              <p:spPr>
                <a:xfrm>
                  <a:off x="746535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7" name="Freeform 1486"/>
                <p:cNvSpPr/>
                <p:nvPr/>
              </p:nvSpPr>
              <p:spPr>
                <a:xfrm>
                  <a:off x="7543677"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8" name="Oval 1487"/>
                <p:cNvSpPr/>
                <p:nvPr/>
              </p:nvSpPr>
              <p:spPr>
                <a:xfrm>
                  <a:off x="739029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73" name="Group 329"/>
              <p:cNvGrpSpPr>
                <a:grpSpLocks/>
              </p:cNvGrpSpPr>
              <p:nvPr/>
            </p:nvGrpSpPr>
            <p:grpSpPr bwMode="auto">
              <a:xfrm flipV="1">
                <a:off x="5825237" y="-456139"/>
                <a:ext cx="111196" cy="236972"/>
                <a:chOff x="7391400" y="1447800"/>
                <a:chExt cx="228600" cy="685800"/>
              </a:xfrm>
            </p:grpSpPr>
            <p:sp>
              <p:nvSpPr>
                <p:cNvPr id="1490" name="Freeform 1489"/>
                <p:cNvSpPr/>
                <p:nvPr/>
              </p:nvSpPr>
              <p:spPr>
                <a:xfrm>
                  <a:off x="7467973"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1" name="Freeform 1490"/>
                <p:cNvSpPr/>
                <p:nvPr/>
              </p:nvSpPr>
              <p:spPr>
                <a:xfrm>
                  <a:off x="7546298"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2" name="Oval 1491"/>
                <p:cNvSpPr/>
                <p:nvPr/>
              </p:nvSpPr>
              <p:spPr>
                <a:xfrm>
                  <a:off x="739291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74" name="Group 81"/>
              <p:cNvGrpSpPr>
                <a:grpSpLocks/>
              </p:cNvGrpSpPr>
              <p:nvPr/>
            </p:nvGrpSpPr>
            <p:grpSpPr bwMode="auto">
              <a:xfrm flipV="1">
                <a:off x="6607872" y="-456139"/>
                <a:ext cx="111196" cy="236972"/>
                <a:chOff x="7391400" y="1447800"/>
                <a:chExt cx="228600" cy="685800"/>
              </a:xfrm>
            </p:grpSpPr>
            <p:sp>
              <p:nvSpPr>
                <p:cNvPr id="1494" name="Freeform 1493"/>
                <p:cNvSpPr/>
                <p:nvPr/>
              </p:nvSpPr>
              <p:spPr>
                <a:xfrm>
                  <a:off x="746793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 name="Freeform 1494"/>
                <p:cNvSpPr/>
                <p:nvPr/>
              </p:nvSpPr>
              <p:spPr>
                <a:xfrm>
                  <a:off x="7546261"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6" name="Oval 1495"/>
                <p:cNvSpPr/>
                <p:nvPr/>
              </p:nvSpPr>
              <p:spPr>
                <a:xfrm>
                  <a:off x="739287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75" name="Group 89"/>
              <p:cNvGrpSpPr>
                <a:grpSpLocks/>
              </p:cNvGrpSpPr>
              <p:nvPr/>
            </p:nvGrpSpPr>
            <p:grpSpPr bwMode="auto">
              <a:xfrm flipV="1">
                <a:off x="6719068" y="-456139"/>
                <a:ext cx="110538" cy="236972"/>
                <a:chOff x="7391400" y="1447800"/>
                <a:chExt cx="228600" cy="685800"/>
              </a:xfrm>
            </p:grpSpPr>
            <p:sp>
              <p:nvSpPr>
                <p:cNvPr id="1498" name="Freeform 1497"/>
                <p:cNvSpPr/>
                <p:nvPr/>
              </p:nvSpPr>
              <p:spPr>
                <a:xfrm>
                  <a:off x="7464957"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9" name="Freeform 1498"/>
                <p:cNvSpPr/>
                <p:nvPr/>
              </p:nvSpPr>
              <p:spPr>
                <a:xfrm>
                  <a:off x="7543748"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0" name="Oval 1499"/>
                <p:cNvSpPr/>
                <p:nvPr/>
              </p:nvSpPr>
              <p:spPr>
                <a:xfrm>
                  <a:off x="7392732" y="1447800"/>
                  <a:ext cx="226524"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76" name="Group 289"/>
              <p:cNvGrpSpPr>
                <a:grpSpLocks/>
              </p:cNvGrpSpPr>
              <p:nvPr/>
            </p:nvGrpSpPr>
            <p:grpSpPr bwMode="auto">
              <a:xfrm flipV="1">
                <a:off x="6829605" y="-456139"/>
                <a:ext cx="111196" cy="236972"/>
                <a:chOff x="7391400" y="1447800"/>
                <a:chExt cx="228600" cy="685800"/>
              </a:xfrm>
            </p:grpSpPr>
            <p:sp>
              <p:nvSpPr>
                <p:cNvPr id="1502" name="Freeform 1501"/>
                <p:cNvSpPr/>
                <p:nvPr/>
              </p:nvSpPr>
              <p:spPr>
                <a:xfrm>
                  <a:off x="7465724"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3" name="Freeform 1502"/>
                <p:cNvSpPr/>
                <p:nvPr/>
              </p:nvSpPr>
              <p:spPr>
                <a:xfrm>
                  <a:off x="7544049"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4" name="Oval 1503"/>
                <p:cNvSpPr/>
                <p:nvPr/>
              </p:nvSpPr>
              <p:spPr>
                <a:xfrm>
                  <a:off x="739066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77" name="Group 297"/>
              <p:cNvGrpSpPr>
                <a:grpSpLocks/>
              </p:cNvGrpSpPr>
              <p:nvPr/>
            </p:nvGrpSpPr>
            <p:grpSpPr bwMode="auto">
              <a:xfrm flipV="1">
                <a:off x="6940801" y="-456139"/>
                <a:ext cx="111196" cy="236972"/>
                <a:chOff x="7391400" y="1447800"/>
                <a:chExt cx="228600" cy="685800"/>
              </a:xfrm>
            </p:grpSpPr>
            <p:sp>
              <p:nvSpPr>
                <p:cNvPr id="1506" name="Freeform 1505"/>
                <p:cNvSpPr/>
                <p:nvPr/>
              </p:nvSpPr>
              <p:spPr>
                <a:xfrm>
                  <a:off x="746557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7" name="Freeform 1506"/>
                <p:cNvSpPr/>
                <p:nvPr/>
              </p:nvSpPr>
              <p:spPr>
                <a:xfrm>
                  <a:off x="7543897"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8" name="Oval 1507"/>
                <p:cNvSpPr/>
                <p:nvPr/>
              </p:nvSpPr>
              <p:spPr>
                <a:xfrm>
                  <a:off x="739051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78" name="Group 305"/>
              <p:cNvGrpSpPr>
                <a:grpSpLocks/>
              </p:cNvGrpSpPr>
              <p:nvPr/>
            </p:nvGrpSpPr>
            <p:grpSpPr bwMode="auto">
              <a:xfrm flipV="1">
                <a:off x="7051997" y="-456139"/>
                <a:ext cx="110538" cy="236972"/>
                <a:chOff x="7391400" y="1447800"/>
                <a:chExt cx="228600" cy="685800"/>
              </a:xfrm>
            </p:grpSpPr>
            <p:sp>
              <p:nvSpPr>
                <p:cNvPr id="1510" name="Freeform 1509"/>
                <p:cNvSpPr/>
                <p:nvPr/>
              </p:nvSpPr>
              <p:spPr>
                <a:xfrm>
                  <a:off x="7465861"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1" name="Freeform 1510"/>
                <p:cNvSpPr/>
                <p:nvPr/>
              </p:nvSpPr>
              <p:spPr>
                <a:xfrm>
                  <a:off x="7544652"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2" name="Oval 1511"/>
                <p:cNvSpPr/>
                <p:nvPr/>
              </p:nvSpPr>
              <p:spPr>
                <a:xfrm>
                  <a:off x="7390352"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79" name="Group 313"/>
              <p:cNvGrpSpPr>
                <a:grpSpLocks/>
              </p:cNvGrpSpPr>
              <p:nvPr/>
            </p:nvGrpSpPr>
            <p:grpSpPr bwMode="auto">
              <a:xfrm flipV="1">
                <a:off x="7162535" y="-456139"/>
                <a:ext cx="111196" cy="236972"/>
                <a:chOff x="7391400" y="1447800"/>
                <a:chExt cx="228600" cy="685800"/>
              </a:xfrm>
            </p:grpSpPr>
            <p:sp>
              <p:nvSpPr>
                <p:cNvPr id="1514" name="Freeform 1513"/>
                <p:cNvSpPr/>
                <p:nvPr/>
              </p:nvSpPr>
              <p:spPr>
                <a:xfrm>
                  <a:off x="746662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5" name="Freeform 1514"/>
                <p:cNvSpPr/>
                <p:nvPr/>
              </p:nvSpPr>
              <p:spPr>
                <a:xfrm>
                  <a:off x="7544946"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6" name="Oval 1515"/>
                <p:cNvSpPr/>
                <p:nvPr/>
              </p:nvSpPr>
              <p:spPr>
                <a:xfrm>
                  <a:off x="739155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80" name="Group 278"/>
              <p:cNvGrpSpPr>
                <a:grpSpLocks/>
              </p:cNvGrpSpPr>
              <p:nvPr/>
            </p:nvGrpSpPr>
            <p:grpSpPr bwMode="auto">
              <a:xfrm flipV="1">
                <a:off x="7269623" y="-456139"/>
                <a:ext cx="111196" cy="236972"/>
                <a:chOff x="7391400" y="1447800"/>
                <a:chExt cx="228600" cy="685800"/>
              </a:xfrm>
            </p:grpSpPr>
            <p:sp>
              <p:nvSpPr>
                <p:cNvPr id="1518" name="Freeform 1517"/>
                <p:cNvSpPr/>
                <p:nvPr/>
              </p:nvSpPr>
              <p:spPr>
                <a:xfrm>
                  <a:off x="746512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9" name="Freeform 1518"/>
                <p:cNvSpPr/>
                <p:nvPr/>
              </p:nvSpPr>
              <p:spPr>
                <a:xfrm>
                  <a:off x="7543447"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0" name="Oval 1519"/>
                <p:cNvSpPr/>
                <p:nvPr/>
              </p:nvSpPr>
              <p:spPr>
                <a:xfrm>
                  <a:off x="739006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81" name="Group 254"/>
              <p:cNvGrpSpPr>
                <a:grpSpLocks/>
              </p:cNvGrpSpPr>
              <p:nvPr/>
            </p:nvGrpSpPr>
            <p:grpSpPr bwMode="auto">
              <a:xfrm flipV="1">
                <a:off x="7395521" y="-456139"/>
                <a:ext cx="111196" cy="236972"/>
                <a:chOff x="7391400" y="1447800"/>
                <a:chExt cx="228600" cy="685800"/>
              </a:xfrm>
            </p:grpSpPr>
            <p:sp>
              <p:nvSpPr>
                <p:cNvPr id="1522" name="Freeform 1521"/>
                <p:cNvSpPr/>
                <p:nvPr/>
              </p:nvSpPr>
              <p:spPr>
                <a:xfrm>
                  <a:off x="746738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3" name="Freeform 1522"/>
                <p:cNvSpPr/>
                <p:nvPr/>
              </p:nvSpPr>
              <p:spPr>
                <a:xfrm>
                  <a:off x="7545706"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4" name="Oval 1523"/>
                <p:cNvSpPr/>
                <p:nvPr/>
              </p:nvSpPr>
              <p:spPr>
                <a:xfrm>
                  <a:off x="739232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82" name="Group 254"/>
              <p:cNvGrpSpPr>
                <a:grpSpLocks/>
              </p:cNvGrpSpPr>
              <p:nvPr/>
            </p:nvGrpSpPr>
            <p:grpSpPr bwMode="auto">
              <a:xfrm flipV="1">
                <a:off x="8086589" y="-456139"/>
                <a:ext cx="111196" cy="236972"/>
                <a:chOff x="7391400" y="1447800"/>
                <a:chExt cx="228600" cy="685800"/>
              </a:xfrm>
            </p:grpSpPr>
            <p:sp>
              <p:nvSpPr>
                <p:cNvPr id="1526" name="Freeform 1525"/>
                <p:cNvSpPr/>
                <p:nvPr/>
              </p:nvSpPr>
              <p:spPr>
                <a:xfrm>
                  <a:off x="746630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7" name="Freeform 1526"/>
                <p:cNvSpPr/>
                <p:nvPr/>
              </p:nvSpPr>
              <p:spPr>
                <a:xfrm>
                  <a:off x="7544631"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8" name="Oval 1527"/>
                <p:cNvSpPr/>
                <p:nvPr/>
              </p:nvSpPr>
              <p:spPr>
                <a:xfrm>
                  <a:off x="739124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83" name="Group 262"/>
              <p:cNvGrpSpPr>
                <a:grpSpLocks/>
              </p:cNvGrpSpPr>
              <p:nvPr/>
            </p:nvGrpSpPr>
            <p:grpSpPr bwMode="auto">
              <a:xfrm flipV="1">
                <a:off x="8197786" y="-456139"/>
                <a:ext cx="111196" cy="236972"/>
                <a:chOff x="7391400" y="1447800"/>
                <a:chExt cx="228600" cy="685800"/>
              </a:xfrm>
            </p:grpSpPr>
            <p:sp>
              <p:nvSpPr>
                <p:cNvPr id="1530" name="Freeform 1529"/>
                <p:cNvSpPr/>
                <p:nvPr/>
              </p:nvSpPr>
              <p:spPr>
                <a:xfrm>
                  <a:off x="746615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1" name="Freeform 1530"/>
                <p:cNvSpPr/>
                <p:nvPr/>
              </p:nvSpPr>
              <p:spPr>
                <a:xfrm>
                  <a:off x="7544477"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2" name="Oval 1531"/>
                <p:cNvSpPr/>
                <p:nvPr/>
              </p:nvSpPr>
              <p:spPr>
                <a:xfrm>
                  <a:off x="739109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84" name="Group 270"/>
              <p:cNvGrpSpPr>
                <a:grpSpLocks/>
              </p:cNvGrpSpPr>
              <p:nvPr/>
            </p:nvGrpSpPr>
            <p:grpSpPr bwMode="auto">
              <a:xfrm flipV="1">
                <a:off x="8308981" y="-456139"/>
                <a:ext cx="110538" cy="236972"/>
                <a:chOff x="7391400" y="1447800"/>
                <a:chExt cx="228600" cy="685800"/>
              </a:xfrm>
            </p:grpSpPr>
            <p:sp>
              <p:nvSpPr>
                <p:cNvPr id="1534" name="Freeform 1533"/>
                <p:cNvSpPr/>
                <p:nvPr/>
              </p:nvSpPr>
              <p:spPr>
                <a:xfrm>
                  <a:off x="7466446"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5" name="Freeform 1534"/>
                <p:cNvSpPr/>
                <p:nvPr/>
              </p:nvSpPr>
              <p:spPr>
                <a:xfrm>
                  <a:off x="7545237"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 name="Oval 1535"/>
                <p:cNvSpPr/>
                <p:nvPr/>
              </p:nvSpPr>
              <p:spPr>
                <a:xfrm>
                  <a:off x="7390937"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85" name="Group 278"/>
              <p:cNvGrpSpPr>
                <a:grpSpLocks/>
              </p:cNvGrpSpPr>
              <p:nvPr/>
            </p:nvGrpSpPr>
            <p:grpSpPr bwMode="auto">
              <a:xfrm flipV="1">
                <a:off x="8528740" y="-456139"/>
                <a:ext cx="111196" cy="236972"/>
                <a:chOff x="7391400" y="1447800"/>
                <a:chExt cx="228600" cy="685800"/>
              </a:xfrm>
            </p:grpSpPr>
            <p:sp>
              <p:nvSpPr>
                <p:cNvPr id="1538" name="Freeform 1537"/>
                <p:cNvSpPr/>
                <p:nvPr/>
              </p:nvSpPr>
              <p:spPr>
                <a:xfrm>
                  <a:off x="746784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9" name="Freeform 1538"/>
                <p:cNvSpPr/>
                <p:nvPr/>
              </p:nvSpPr>
              <p:spPr>
                <a:xfrm>
                  <a:off x="7546171"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0" name="Oval 1539"/>
                <p:cNvSpPr/>
                <p:nvPr/>
              </p:nvSpPr>
              <p:spPr>
                <a:xfrm>
                  <a:off x="739278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86" name="Group 329"/>
              <p:cNvGrpSpPr>
                <a:grpSpLocks/>
              </p:cNvGrpSpPr>
              <p:nvPr/>
            </p:nvGrpSpPr>
            <p:grpSpPr bwMode="auto">
              <a:xfrm flipV="1">
                <a:off x="8419519" y="-456139"/>
                <a:ext cx="111196" cy="236972"/>
                <a:chOff x="7391400" y="1447800"/>
                <a:chExt cx="228600" cy="685800"/>
              </a:xfrm>
            </p:grpSpPr>
            <p:sp>
              <p:nvSpPr>
                <p:cNvPr id="1542" name="Freeform 1541"/>
                <p:cNvSpPr/>
                <p:nvPr/>
              </p:nvSpPr>
              <p:spPr>
                <a:xfrm>
                  <a:off x="7467203"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3" name="Freeform 1542"/>
                <p:cNvSpPr/>
                <p:nvPr/>
              </p:nvSpPr>
              <p:spPr>
                <a:xfrm>
                  <a:off x="7545528"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4" name="Oval 1543"/>
                <p:cNvSpPr/>
                <p:nvPr/>
              </p:nvSpPr>
              <p:spPr>
                <a:xfrm>
                  <a:off x="739214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87" name="Group 254"/>
              <p:cNvGrpSpPr>
                <a:grpSpLocks/>
              </p:cNvGrpSpPr>
              <p:nvPr/>
            </p:nvGrpSpPr>
            <p:grpSpPr bwMode="auto">
              <a:xfrm flipV="1">
                <a:off x="7518540" y="-456139"/>
                <a:ext cx="111196" cy="236972"/>
                <a:chOff x="7391400" y="1447800"/>
                <a:chExt cx="228600" cy="685800"/>
              </a:xfrm>
            </p:grpSpPr>
            <p:sp>
              <p:nvSpPr>
                <p:cNvPr id="1546" name="Freeform 1545"/>
                <p:cNvSpPr/>
                <p:nvPr/>
              </p:nvSpPr>
              <p:spPr>
                <a:xfrm>
                  <a:off x="746577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7" name="Freeform 1546"/>
                <p:cNvSpPr/>
                <p:nvPr/>
              </p:nvSpPr>
              <p:spPr>
                <a:xfrm>
                  <a:off x="7544095"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8" name="Oval 1547"/>
                <p:cNvSpPr/>
                <p:nvPr/>
              </p:nvSpPr>
              <p:spPr>
                <a:xfrm>
                  <a:off x="739070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88" name="Group 262"/>
              <p:cNvGrpSpPr>
                <a:grpSpLocks/>
              </p:cNvGrpSpPr>
              <p:nvPr/>
            </p:nvGrpSpPr>
            <p:grpSpPr bwMode="auto">
              <a:xfrm flipV="1">
                <a:off x="7629737" y="-456139"/>
                <a:ext cx="111196" cy="236972"/>
                <a:chOff x="7391400" y="1447800"/>
                <a:chExt cx="228600" cy="685800"/>
              </a:xfrm>
            </p:grpSpPr>
            <p:sp>
              <p:nvSpPr>
                <p:cNvPr id="1550" name="Freeform 1549"/>
                <p:cNvSpPr/>
                <p:nvPr/>
              </p:nvSpPr>
              <p:spPr>
                <a:xfrm>
                  <a:off x="7465615"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1" name="Freeform 1550"/>
                <p:cNvSpPr/>
                <p:nvPr/>
              </p:nvSpPr>
              <p:spPr>
                <a:xfrm>
                  <a:off x="7543940"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2" name="Oval 1551"/>
                <p:cNvSpPr/>
                <p:nvPr/>
              </p:nvSpPr>
              <p:spPr>
                <a:xfrm>
                  <a:off x="739055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89" name="Group 270"/>
              <p:cNvGrpSpPr>
                <a:grpSpLocks/>
              </p:cNvGrpSpPr>
              <p:nvPr/>
            </p:nvGrpSpPr>
            <p:grpSpPr bwMode="auto">
              <a:xfrm flipV="1">
                <a:off x="7740932" y="-456139"/>
                <a:ext cx="110538" cy="236972"/>
                <a:chOff x="7391400" y="1447800"/>
                <a:chExt cx="228600" cy="685800"/>
              </a:xfrm>
            </p:grpSpPr>
            <p:sp>
              <p:nvSpPr>
                <p:cNvPr id="1554" name="Freeform 1553"/>
                <p:cNvSpPr/>
                <p:nvPr/>
              </p:nvSpPr>
              <p:spPr>
                <a:xfrm>
                  <a:off x="7465906"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5" name="Freeform 1554"/>
                <p:cNvSpPr/>
                <p:nvPr/>
              </p:nvSpPr>
              <p:spPr>
                <a:xfrm>
                  <a:off x="7544698"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6" name="Oval 1555"/>
                <p:cNvSpPr/>
                <p:nvPr/>
              </p:nvSpPr>
              <p:spPr>
                <a:xfrm>
                  <a:off x="7390397"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90" name="Group 278"/>
              <p:cNvGrpSpPr>
                <a:grpSpLocks/>
              </p:cNvGrpSpPr>
              <p:nvPr/>
            </p:nvGrpSpPr>
            <p:grpSpPr bwMode="auto">
              <a:xfrm flipV="1">
                <a:off x="7960692" y="-456139"/>
                <a:ext cx="111196" cy="236972"/>
                <a:chOff x="7391400" y="1447800"/>
                <a:chExt cx="228600" cy="685800"/>
              </a:xfrm>
            </p:grpSpPr>
            <p:sp>
              <p:nvSpPr>
                <p:cNvPr id="1558" name="Freeform 1557"/>
                <p:cNvSpPr/>
                <p:nvPr/>
              </p:nvSpPr>
              <p:spPr>
                <a:xfrm>
                  <a:off x="7467307"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9" name="Freeform 1558"/>
                <p:cNvSpPr/>
                <p:nvPr/>
              </p:nvSpPr>
              <p:spPr>
                <a:xfrm>
                  <a:off x="7545632"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0" name="Oval 1559"/>
                <p:cNvSpPr/>
                <p:nvPr/>
              </p:nvSpPr>
              <p:spPr>
                <a:xfrm>
                  <a:off x="739224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91" name="Group 329"/>
              <p:cNvGrpSpPr>
                <a:grpSpLocks/>
              </p:cNvGrpSpPr>
              <p:nvPr/>
            </p:nvGrpSpPr>
            <p:grpSpPr bwMode="auto">
              <a:xfrm flipV="1">
                <a:off x="7851470" y="-456139"/>
                <a:ext cx="111196" cy="236972"/>
                <a:chOff x="7391400" y="1447800"/>
                <a:chExt cx="228600" cy="685800"/>
              </a:xfrm>
            </p:grpSpPr>
            <p:sp>
              <p:nvSpPr>
                <p:cNvPr id="1562" name="Freeform 1561"/>
                <p:cNvSpPr/>
                <p:nvPr/>
              </p:nvSpPr>
              <p:spPr>
                <a:xfrm>
                  <a:off x="746666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3" name="Freeform 1562"/>
                <p:cNvSpPr/>
                <p:nvPr/>
              </p:nvSpPr>
              <p:spPr>
                <a:xfrm>
                  <a:off x="7544991"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4" name="Oval 1563"/>
                <p:cNvSpPr/>
                <p:nvPr/>
              </p:nvSpPr>
              <p:spPr>
                <a:xfrm>
                  <a:off x="739160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92" name="Group 278"/>
              <p:cNvGrpSpPr>
                <a:grpSpLocks/>
              </p:cNvGrpSpPr>
              <p:nvPr/>
            </p:nvGrpSpPr>
            <p:grpSpPr bwMode="auto">
              <a:xfrm flipV="1">
                <a:off x="8970892" y="-456139"/>
                <a:ext cx="111196" cy="236972"/>
                <a:chOff x="7391400" y="1447800"/>
                <a:chExt cx="228600" cy="685800"/>
              </a:xfrm>
            </p:grpSpPr>
            <p:sp>
              <p:nvSpPr>
                <p:cNvPr id="1566" name="Freeform 1565"/>
                <p:cNvSpPr/>
                <p:nvPr/>
              </p:nvSpPr>
              <p:spPr>
                <a:xfrm>
                  <a:off x="7466123" y="1594791"/>
                  <a:ext cx="58744"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7" name="Freeform 1566"/>
                <p:cNvSpPr/>
                <p:nvPr/>
              </p:nvSpPr>
              <p:spPr>
                <a:xfrm>
                  <a:off x="7544448" y="1594791"/>
                  <a:ext cx="55481"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8" name="Oval 1567"/>
                <p:cNvSpPr/>
                <p:nvPr/>
              </p:nvSpPr>
              <p:spPr>
                <a:xfrm>
                  <a:off x="7391063" y="1447800"/>
                  <a:ext cx="228448" cy="22508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93" name="Group 329"/>
              <p:cNvGrpSpPr>
                <a:grpSpLocks/>
              </p:cNvGrpSpPr>
              <p:nvPr/>
            </p:nvGrpSpPr>
            <p:grpSpPr bwMode="auto">
              <a:xfrm flipV="1">
                <a:off x="8861670" y="-456139"/>
                <a:ext cx="111196" cy="236972"/>
                <a:chOff x="7391400" y="1447800"/>
                <a:chExt cx="228600" cy="685800"/>
              </a:xfrm>
            </p:grpSpPr>
            <p:sp>
              <p:nvSpPr>
                <p:cNvPr id="1570" name="Freeform 1569"/>
                <p:cNvSpPr/>
                <p:nvPr/>
              </p:nvSpPr>
              <p:spPr>
                <a:xfrm>
                  <a:off x="7465482" y="1594791"/>
                  <a:ext cx="58744"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1" name="Freeform 1570"/>
                <p:cNvSpPr/>
                <p:nvPr/>
              </p:nvSpPr>
              <p:spPr>
                <a:xfrm>
                  <a:off x="7543807" y="1594791"/>
                  <a:ext cx="55479"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2" name="Oval 1571"/>
                <p:cNvSpPr/>
                <p:nvPr/>
              </p:nvSpPr>
              <p:spPr>
                <a:xfrm>
                  <a:off x="7390419" y="1447800"/>
                  <a:ext cx="228448" cy="22508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94" name="Group 57"/>
              <p:cNvGrpSpPr>
                <a:grpSpLocks/>
              </p:cNvGrpSpPr>
              <p:nvPr/>
            </p:nvGrpSpPr>
            <p:grpSpPr bwMode="auto">
              <a:xfrm flipV="1">
                <a:off x="4319226" y="-456139"/>
                <a:ext cx="110538" cy="236972"/>
                <a:chOff x="7391400" y="1447800"/>
                <a:chExt cx="228600" cy="685800"/>
              </a:xfrm>
            </p:grpSpPr>
            <p:sp>
              <p:nvSpPr>
                <p:cNvPr id="1574" name="Freeform 1573"/>
                <p:cNvSpPr/>
                <p:nvPr/>
              </p:nvSpPr>
              <p:spPr>
                <a:xfrm>
                  <a:off x="7467422"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5" name="Freeform 1574"/>
                <p:cNvSpPr/>
                <p:nvPr/>
              </p:nvSpPr>
              <p:spPr>
                <a:xfrm>
                  <a:off x="7542931"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6" name="Oval 1575"/>
                <p:cNvSpPr/>
                <p:nvPr/>
              </p:nvSpPr>
              <p:spPr>
                <a:xfrm>
                  <a:off x="7391915" y="1447800"/>
                  <a:ext cx="226524"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95" name="Group 97"/>
              <p:cNvGrpSpPr>
                <a:grpSpLocks/>
              </p:cNvGrpSpPr>
              <p:nvPr/>
            </p:nvGrpSpPr>
            <p:grpSpPr bwMode="auto">
              <a:xfrm flipV="1">
                <a:off x="3768992" y="-456139"/>
                <a:ext cx="111196" cy="236972"/>
                <a:chOff x="7391400" y="1447800"/>
                <a:chExt cx="228600" cy="685800"/>
              </a:xfrm>
            </p:grpSpPr>
            <p:sp>
              <p:nvSpPr>
                <p:cNvPr id="1578" name="Freeform 1577"/>
                <p:cNvSpPr/>
                <p:nvPr/>
              </p:nvSpPr>
              <p:spPr>
                <a:xfrm>
                  <a:off x="746571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9" name="Freeform 1578"/>
                <p:cNvSpPr/>
                <p:nvPr/>
              </p:nvSpPr>
              <p:spPr>
                <a:xfrm>
                  <a:off x="7544035"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0" name="Oval 1579"/>
                <p:cNvSpPr/>
                <p:nvPr/>
              </p:nvSpPr>
              <p:spPr>
                <a:xfrm>
                  <a:off x="739064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96" name="Group 105"/>
              <p:cNvGrpSpPr>
                <a:grpSpLocks/>
              </p:cNvGrpSpPr>
              <p:nvPr/>
            </p:nvGrpSpPr>
            <p:grpSpPr bwMode="auto">
              <a:xfrm flipV="1">
                <a:off x="3880188" y="-456139"/>
                <a:ext cx="110538" cy="236972"/>
                <a:chOff x="7391400" y="1447800"/>
                <a:chExt cx="228600" cy="685800"/>
              </a:xfrm>
            </p:grpSpPr>
            <p:sp>
              <p:nvSpPr>
                <p:cNvPr id="1582" name="Freeform 1581"/>
                <p:cNvSpPr/>
                <p:nvPr/>
              </p:nvSpPr>
              <p:spPr>
                <a:xfrm>
                  <a:off x="7465999"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3" name="Freeform 1582"/>
                <p:cNvSpPr/>
                <p:nvPr/>
              </p:nvSpPr>
              <p:spPr>
                <a:xfrm>
                  <a:off x="7544791"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4" name="Oval 1583"/>
                <p:cNvSpPr/>
                <p:nvPr/>
              </p:nvSpPr>
              <p:spPr>
                <a:xfrm>
                  <a:off x="7390490"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97" name="Group 113"/>
              <p:cNvGrpSpPr>
                <a:grpSpLocks/>
              </p:cNvGrpSpPr>
              <p:nvPr/>
            </p:nvGrpSpPr>
            <p:grpSpPr bwMode="auto">
              <a:xfrm flipV="1">
                <a:off x="3990726" y="-456139"/>
                <a:ext cx="111196" cy="236972"/>
                <a:chOff x="7391400" y="1447800"/>
                <a:chExt cx="228600" cy="685800"/>
              </a:xfrm>
            </p:grpSpPr>
            <p:sp>
              <p:nvSpPr>
                <p:cNvPr id="1586" name="Freeform 1585"/>
                <p:cNvSpPr/>
                <p:nvPr/>
              </p:nvSpPr>
              <p:spPr>
                <a:xfrm>
                  <a:off x="7466759"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7" name="Freeform 1586"/>
                <p:cNvSpPr/>
                <p:nvPr/>
              </p:nvSpPr>
              <p:spPr>
                <a:xfrm>
                  <a:off x="7545083"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8" name="Oval 1587"/>
                <p:cNvSpPr/>
                <p:nvPr/>
              </p:nvSpPr>
              <p:spPr>
                <a:xfrm>
                  <a:off x="739169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98" name="Group 121"/>
              <p:cNvGrpSpPr>
                <a:grpSpLocks/>
              </p:cNvGrpSpPr>
              <p:nvPr/>
            </p:nvGrpSpPr>
            <p:grpSpPr bwMode="auto">
              <a:xfrm flipV="1">
                <a:off x="4101922" y="-456139"/>
                <a:ext cx="111196" cy="236972"/>
                <a:chOff x="7391400" y="1447800"/>
                <a:chExt cx="228600" cy="685800"/>
              </a:xfrm>
            </p:grpSpPr>
            <p:sp>
              <p:nvSpPr>
                <p:cNvPr id="1590" name="Freeform 1589"/>
                <p:cNvSpPr/>
                <p:nvPr/>
              </p:nvSpPr>
              <p:spPr>
                <a:xfrm>
                  <a:off x="746660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1" name="Freeform 1590"/>
                <p:cNvSpPr/>
                <p:nvPr/>
              </p:nvSpPr>
              <p:spPr>
                <a:xfrm>
                  <a:off x="7544931"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2" name="Oval 1591"/>
                <p:cNvSpPr/>
                <p:nvPr/>
              </p:nvSpPr>
              <p:spPr>
                <a:xfrm>
                  <a:off x="739154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199" name="Group 214"/>
              <p:cNvGrpSpPr>
                <a:grpSpLocks/>
              </p:cNvGrpSpPr>
              <p:nvPr/>
            </p:nvGrpSpPr>
            <p:grpSpPr bwMode="auto">
              <a:xfrm flipV="1">
                <a:off x="4436779" y="-456473"/>
                <a:ext cx="111125" cy="236537"/>
                <a:chOff x="7390349" y="1450023"/>
                <a:chExt cx="229814" cy="684540"/>
              </a:xfrm>
            </p:grpSpPr>
            <p:sp>
              <p:nvSpPr>
                <p:cNvPr id="1594" name="Freeform 1593"/>
                <p:cNvSpPr/>
                <p:nvPr/>
              </p:nvSpPr>
              <p:spPr>
                <a:xfrm>
                  <a:off x="7466204" y="1599381"/>
                  <a:ext cx="55811" cy="537436"/>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6" name="Oval 1595"/>
                <p:cNvSpPr/>
                <p:nvPr/>
              </p:nvSpPr>
              <p:spPr>
                <a:xfrm>
                  <a:off x="7390696" y="1447798"/>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200" name="Group 224"/>
              <p:cNvGrpSpPr>
                <a:grpSpLocks/>
              </p:cNvGrpSpPr>
              <p:nvPr/>
            </p:nvGrpSpPr>
            <p:grpSpPr bwMode="auto">
              <a:xfrm flipV="1">
                <a:off x="4222987" y="-456139"/>
                <a:ext cx="110538" cy="236972"/>
                <a:chOff x="7391400" y="1447800"/>
                <a:chExt cx="228600" cy="685800"/>
              </a:xfrm>
            </p:grpSpPr>
            <p:sp>
              <p:nvSpPr>
                <p:cNvPr id="1598" name="Freeform 1597"/>
                <p:cNvSpPr/>
                <p:nvPr/>
              </p:nvSpPr>
              <p:spPr>
                <a:xfrm>
                  <a:off x="7466190"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9" name="Freeform 1598"/>
                <p:cNvSpPr/>
                <p:nvPr/>
              </p:nvSpPr>
              <p:spPr>
                <a:xfrm>
                  <a:off x="7544981"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0" name="Oval 1599"/>
                <p:cNvSpPr/>
                <p:nvPr/>
              </p:nvSpPr>
              <p:spPr>
                <a:xfrm>
                  <a:off x="7390680"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201" name="Group 254"/>
              <p:cNvGrpSpPr>
                <a:grpSpLocks/>
              </p:cNvGrpSpPr>
              <p:nvPr/>
            </p:nvGrpSpPr>
            <p:grpSpPr bwMode="auto">
              <a:xfrm flipV="1">
                <a:off x="2757488" y="-456139"/>
                <a:ext cx="111196" cy="236972"/>
                <a:chOff x="7391400" y="1447800"/>
                <a:chExt cx="228600" cy="685800"/>
              </a:xfrm>
            </p:grpSpPr>
            <p:sp>
              <p:nvSpPr>
                <p:cNvPr id="1602" name="Freeform 1601"/>
                <p:cNvSpPr/>
                <p:nvPr/>
              </p:nvSpPr>
              <p:spPr>
                <a:xfrm>
                  <a:off x="746631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3" name="Freeform 1602"/>
                <p:cNvSpPr/>
                <p:nvPr/>
              </p:nvSpPr>
              <p:spPr>
                <a:xfrm>
                  <a:off x="7544637"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4" name="Oval 1603"/>
                <p:cNvSpPr/>
                <p:nvPr/>
              </p:nvSpPr>
              <p:spPr>
                <a:xfrm>
                  <a:off x="739125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202" name="Group 262"/>
              <p:cNvGrpSpPr>
                <a:grpSpLocks/>
              </p:cNvGrpSpPr>
              <p:nvPr/>
            </p:nvGrpSpPr>
            <p:grpSpPr bwMode="auto">
              <a:xfrm flipV="1">
                <a:off x="2868684" y="-456139"/>
                <a:ext cx="111196" cy="236972"/>
                <a:chOff x="7391400" y="1447800"/>
                <a:chExt cx="228600" cy="685800"/>
              </a:xfrm>
            </p:grpSpPr>
            <p:sp>
              <p:nvSpPr>
                <p:cNvPr id="1606" name="Freeform 1605"/>
                <p:cNvSpPr/>
                <p:nvPr/>
              </p:nvSpPr>
              <p:spPr>
                <a:xfrm>
                  <a:off x="746616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7" name="Freeform 1606"/>
                <p:cNvSpPr/>
                <p:nvPr/>
              </p:nvSpPr>
              <p:spPr>
                <a:xfrm>
                  <a:off x="7544485"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8" name="Oval 1607"/>
                <p:cNvSpPr/>
                <p:nvPr/>
              </p:nvSpPr>
              <p:spPr>
                <a:xfrm>
                  <a:off x="739110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203" name="Group 270"/>
              <p:cNvGrpSpPr>
                <a:grpSpLocks/>
              </p:cNvGrpSpPr>
              <p:nvPr/>
            </p:nvGrpSpPr>
            <p:grpSpPr bwMode="auto">
              <a:xfrm flipV="1">
                <a:off x="2979879" y="-456139"/>
                <a:ext cx="110538" cy="236972"/>
                <a:chOff x="7391400" y="1447800"/>
                <a:chExt cx="228600" cy="685800"/>
              </a:xfrm>
            </p:grpSpPr>
            <p:sp>
              <p:nvSpPr>
                <p:cNvPr id="1610" name="Freeform 1609"/>
                <p:cNvSpPr/>
                <p:nvPr/>
              </p:nvSpPr>
              <p:spPr>
                <a:xfrm>
                  <a:off x="7466454"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1" name="Freeform 1610"/>
                <p:cNvSpPr/>
                <p:nvPr/>
              </p:nvSpPr>
              <p:spPr>
                <a:xfrm>
                  <a:off x="7545246"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2" name="Oval 1611"/>
                <p:cNvSpPr/>
                <p:nvPr/>
              </p:nvSpPr>
              <p:spPr>
                <a:xfrm>
                  <a:off x="7390947"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204" name="Group 278"/>
              <p:cNvGrpSpPr>
                <a:grpSpLocks/>
              </p:cNvGrpSpPr>
              <p:nvPr/>
            </p:nvGrpSpPr>
            <p:grpSpPr bwMode="auto">
              <a:xfrm flipV="1">
                <a:off x="3199639" y="-456139"/>
                <a:ext cx="111196" cy="236972"/>
                <a:chOff x="7391400" y="1447800"/>
                <a:chExt cx="228600" cy="685800"/>
              </a:xfrm>
            </p:grpSpPr>
            <p:sp>
              <p:nvSpPr>
                <p:cNvPr id="1614" name="Freeform 1613"/>
                <p:cNvSpPr/>
                <p:nvPr/>
              </p:nvSpPr>
              <p:spPr>
                <a:xfrm>
                  <a:off x="7467854"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5" name="Freeform 1614"/>
                <p:cNvSpPr/>
                <p:nvPr/>
              </p:nvSpPr>
              <p:spPr>
                <a:xfrm>
                  <a:off x="7546179"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6" name="Oval 1615"/>
                <p:cNvSpPr/>
                <p:nvPr/>
              </p:nvSpPr>
              <p:spPr>
                <a:xfrm>
                  <a:off x="739279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205" name="Group 329"/>
              <p:cNvGrpSpPr>
                <a:grpSpLocks/>
              </p:cNvGrpSpPr>
              <p:nvPr/>
            </p:nvGrpSpPr>
            <p:grpSpPr bwMode="auto">
              <a:xfrm flipV="1">
                <a:off x="3090418" y="-456139"/>
                <a:ext cx="111196" cy="236972"/>
                <a:chOff x="7391400" y="1447800"/>
                <a:chExt cx="228600" cy="685800"/>
              </a:xfrm>
            </p:grpSpPr>
            <p:sp>
              <p:nvSpPr>
                <p:cNvPr id="1618" name="Freeform 1617"/>
                <p:cNvSpPr/>
                <p:nvPr/>
              </p:nvSpPr>
              <p:spPr>
                <a:xfrm>
                  <a:off x="7467209"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9" name="Freeform 1618"/>
                <p:cNvSpPr/>
                <p:nvPr/>
              </p:nvSpPr>
              <p:spPr>
                <a:xfrm>
                  <a:off x="7545534"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0" name="Oval 1619"/>
                <p:cNvSpPr/>
                <p:nvPr/>
              </p:nvSpPr>
              <p:spPr>
                <a:xfrm>
                  <a:off x="739214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206" name="Group 254"/>
              <p:cNvGrpSpPr>
                <a:grpSpLocks/>
              </p:cNvGrpSpPr>
              <p:nvPr/>
            </p:nvGrpSpPr>
            <p:grpSpPr bwMode="auto">
              <a:xfrm flipV="1">
                <a:off x="3323091" y="-456139"/>
                <a:ext cx="111196" cy="236972"/>
                <a:chOff x="7391400" y="1447800"/>
                <a:chExt cx="228600" cy="685800"/>
              </a:xfrm>
            </p:grpSpPr>
            <p:sp>
              <p:nvSpPr>
                <p:cNvPr id="1622" name="Freeform 1621"/>
                <p:cNvSpPr/>
                <p:nvPr/>
              </p:nvSpPr>
              <p:spPr>
                <a:xfrm>
                  <a:off x="746535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3" name="Freeform 1622"/>
                <p:cNvSpPr/>
                <p:nvPr/>
              </p:nvSpPr>
              <p:spPr>
                <a:xfrm>
                  <a:off x="7543675"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4" name="Oval 1623"/>
                <p:cNvSpPr/>
                <p:nvPr/>
              </p:nvSpPr>
              <p:spPr>
                <a:xfrm>
                  <a:off x="739029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207" name="Group 262"/>
              <p:cNvGrpSpPr>
                <a:grpSpLocks/>
              </p:cNvGrpSpPr>
              <p:nvPr/>
            </p:nvGrpSpPr>
            <p:grpSpPr bwMode="auto">
              <a:xfrm flipV="1">
                <a:off x="3434287" y="-456139"/>
                <a:ext cx="111196" cy="236972"/>
                <a:chOff x="7391400" y="1447800"/>
                <a:chExt cx="228600" cy="685800"/>
              </a:xfrm>
            </p:grpSpPr>
            <p:sp>
              <p:nvSpPr>
                <p:cNvPr id="1626" name="Freeform 1625"/>
                <p:cNvSpPr/>
                <p:nvPr/>
              </p:nvSpPr>
              <p:spPr>
                <a:xfrm>
                  <a:off x="7465198"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7" name="Freeform 1626"/>
                <p:cNvSpPr/>
                <p:nvPr/>
              </p:nvSpPr>
              <p:spPr>
                <a:xfrm>
                  <a:off x="7543523"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8" name="Oval 1627"/>
                <p:cNvSpPr/>
                <p:nvPr/>
              </p:nvSpPr>
              <p:spPr>
                <a:xfrm>
                  <a:off x="739013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208" name="Group 270"/>
              <p:cNvGrpSpPr>
                <a:grpSpLocks/>
              </p:cNvGrpSpPr>
              <p:nvPr/>
            </p:nvGrpSpPr>
            <p:grpSpPr bwMode="auto">
              <a:xfrm flipV="1">
                <a:off x="3545482" y="-456139"/>
                <a:ext cx="110538" cy="236972"/>
                <a:chOff x="7391400" y="1447800"/>
                <a:chExt cx="228600" cy="685800"/>
              </a:xfrm>
            </p:grpSpPr>
            <p:sp>
              <p:nvSpPr>
                <p:cNvPr id="1630" name="Freeform 1629"/>
                <p:cNvSpPr/>
                <p:nvPr/>
              </p:nvSpPr>
              <p:spPr>
                <a:xfrm>
                  <a:off x="7468770"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1" name="Freeform 1630"/>
                <p:cNvSpPr/>
                <p:nvPr/>
              </p:nvSpPr>
              <p:spPr>
                <a:xfrm>
                  <a:off x="7544278"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2" name="Oval 1631"/>
                <p:cNvSpPr/>
                <p:nvPr/>
              </p:nvSpPr>
              <p:spPr>
                <a:xfrm>
                  <a:off x="738997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5209" name="Group 329"/>
              <p:cNvGrpSpPr>
                <a:grpSpLocks/>
              </p:cNvGrpSpPr>
              <p:nvPr/>
            </p:nvGrpSpPr>
            <p:grpSpPr bwMode="auto">
              <a:xfrm flipV="1">
                <a:off x="3656020" y="-456139"/>
                <a:ext cx="111196" cy="236972"/>
                <a:chOff x="7391400" y="1447800"/>
                <a:chExt cx="228600" cy="685800"/>
              </a:xfrm>
            </p:grpSpPr>
            <p:sp>
              <p:nvSpPr>
                <p:cNvPr id="1634" name="Freeform 1633"/>
                <p:cNvSpPr/>
                <p:nvPr/>
              </p:nvSpPr>
              <p:spPr>
                <a:xfrm>
                  <a:off x="7466249"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5" name="Freeform 1634"/>
                <p:cNvSpPr/>
                <p:nvPr/>
              </p:nvSpPr>
              <p:spPr>
                <a:xfrm>
                  <a:off x="7544574"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6" name="Oval 1635"/>
                <p:cNvSpPr/>
                <p:nvPr/>
              </p:nvSpPr>
              <p:spPr>
                <a:xfrm>
                  <a:off x="739118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sp>
        <p:nvSpPr>
          <p:cNvPr id="1638" name="TextBox 1637"/>
          <p:cNvSpPr txBox="1"/>
          <p:nvPr/>
        </p:nvSpPr>
        <p:spPr>
          <a:xfrm>
            <a:off x="4419600" y="2667000"/>
            <a:ext cx="4606925" cy="1938338"/>
          </a:xfrm>
          <a:prstGeom prst="rect">
            <a:avLst/>
          </a:prstGeom>
          <a:noFill/>
          <a:ln w="25400">
            <a:solidFill>
              <a:srgbClr val="FF0000"/>
            </a:solidFill>
          </a:ln>
        </p:spPr>
        <p:txBody>
          <a:bodyPr wrap="none">
            <a:spAutoFit/>
          </a:bodyPr>
          <a:lstStyle/>
          <a:p>
            <a:pPr>
              <a:defRPr/>
            </a:pPr>
            <a:r>
              <a:rPr lang="en-US" sz="2400" dirty="0">
                <a:cs typeface="Arial" charset="0"/>
              </a:rPr>
              <a:t>9p24.1 alterations </a:t>
            </a:r>
            <a:r>
              <a:rPr lang="en-US" sz="2400" dirty="0">
                <a:cs typeface="Arial" charset="0"/>
                <a:sym typeface="Symbol"/>
              </a:rPr>
              <a:t>PD-L1, PD-L2</a:t>
            </a:r>
            <a:endParaRPr lang="en-US" sz="2400" dirty="0">
              <a:cs typeface="Arial" charset="0"/>
            </a:endParaRPr>
          </a:p>
          <a:p>
            <a:pPr>
              <a:defRPr/>
            </a:pPr>
            <a:r>
              <a:rPr lang="en-US" sz="2400" dirty="0">
                <a:cs typeface="Arial" charset="0"/>
              </a:rPr>
              <a:t>PD-1 ligation results in </a:t>
            </a:r>
          </a:p>
          <a:p>
            <a:pPr marL="285750" indent="-285750">
              <a:buFont typeface="Arial" panose="020B0604020202020204" pitchFamily="34" charset="0"/>
              <a:buChar char="•"/>
              <a:defRPr/>
            </a:pPr>
            <a:r>
              <a:rPr lang="en-US" sz="2400" dirty="0">
                <a:cs typeface="Arial" charset="0"/>
              </a:rPr>
              <a:t>T cell </a:t>
            </a:r>
            <a:r>
              <a:rPr lang="en-US" sz="2400" dirty="0" err="1">
                <a:cs typeface="Arial" charset="0"/>
              </a:rPr>
              <a:t>anergy</a:t>
            </a:r>
            <a:endParaRPr lang="en-US" sz="2400" dirty="0">
              <a:cs typeface="Arial" charset="0"/>
            </a:endParaRPr>
          </a:p>
          <a:p>
            <a:pPr marL="285750" indent="-285750">
              <a:buFont typeface="Arial" panose="020B0604020202020204" pitchFamily="34" charset="0"/>
              <a:buChar char="•"/>
              <a:defRPr/>
            </a:pPr>
            <a:r>
              <a:rPr lang="en-US" sz="2400" dirty="0">
                <a:cs typeface="Arial" charset="0"/>
              </a:rPr>
              <a:t>Growth inhibition</a:t>
            </a:r>
          </a:p>
          <a:p>
            <a:pPr marL="285750" indent="-285750">
              <a:buFont typeface="Arial" panose="020B0604020202020204" pitchFamily="34" charset="0"/>
              <a:buChar char="•"/>
              <a:defRPr/>
            </a:pPr>
            <a:r>
              <a:rPr lang="en-US" sz="2400" dirty="0">
                <a:cs typeface="Arial" charset="0"/>
              </a:rPr>
              <a:t>Inhibition of effector function</a:t>
            </a:r>
          </a:p>
        </p:txBody>
      </p:sp>
      <p:grpSp>
        <p:nvGrpSpPr>
          <p:cNvPr id="35008" name="Group 44"/>
          <p:cNvGrpSpPr>
            <a:grpSpLocks/>
          </p:cNvGrpSpPr>
          <p:nvPr/>
        </p:nvGrpSpPr>
        <p:grpSpPr bwMode="auto">
          <a:xfrm rot="10800000">
            <a:off x="1524000" y="-381000"/>
            <a:ext cx="561975" cy="1600200"/>
            <a:chOff x="-3962400" y="-457200"/>
            <a:chExt cx="1066800" cy="4858299"/>
          </a:xfrm>
        </p:grpSpPr>
        <p:sp>
          <p:nvSpPr>
            <p:cNvPr id="1639" name="Rounded Rectangle 1638"/>
            <p:cNvSpPr/>
            <p:nvPr/>
          </p:nvSpPr>
          <p:spPr>
            <a:xfrm>
              <a:off x="-3425986" y="916425"/>
              <a:ext cx="533399" cy="790438"/>
            </a:xfrm>
            <a:prstGeom prst="roundRect">
              <a:avLst>
                <a:gd name="adj" fmla="val 3002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0" name="Rounded Rectangle 1639"/>
            <p:cNvSpPr/>
            <p:nvPr/>
          </p:nvSpPr>
          <p:spPr>
            <a:xfrm>
              <a:off x="-3959387" y="-86081"/>
              <a:ext cx="533401" cy="1012146"/>
            </a:xfrm>
            <a:prstGeom prst="roundRect">
              <a:avLst>
                <a:gd name="adj" fmla="val 300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1" name="Rounded Rectangle 1640"/>
            <p:cNvSpPr/>
            <p:nvPr/>
          </p:nvSpPr>
          <p:spPr>
            <a:xfrm>
              <a:off x="-3425986" y="-86081"/>
              <a:ext cx="533399" cy="1012146"/>
            </a:xfrm>
            <a:prstGeom prst="roundRect">
              <a:avLst>
                <a:gd name="adj" fmla="val 300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2" name="Oval 1641"/>
            <p:cNvSpPr/>
            <p:nvPr/>
          </p:nvSpPr>
          <p:spPr bwMode="auto">
            <a:xfrm>
              <a:off x="-3887062" y="-447561"/>
              <a:ext cx="632847" cy="8386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3" name="Oval 1642"/>
            <p:cNvSpPr/>
            <p:nvPr/>
          </p:nvSpPr>
          <p:spPr bwMode="auto">
            <a:xfrm>
              <a:off x="-3603787" y="-447561"/>
              <a:ext cx="632847" cy="8386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4" name="Rounded Rectangle 1643"/>
            <p:cNvSpPr/>
            <p:nvPr/>
          </p:nvSpPr>
          <p:spPr>
            <a:xfrm>
              <a:off x="-3808709" y="1065838"/>
              <a:ext cx="180814" cy="3335261"/>
            </a:xfrm>
            <a:prstGeom prst="roundRect">
              <a:avLst>
                <a:gd name="adj" fmla="val 30025"/>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5" name="Rounded Rectangle 1644"/>
            <p:cNvSpPr/>
            <p:nvPr/>
          </p:nvSpPr>
          <p:spPr>
            <a:xfrm>
              <a:off x="-3959387" y="921246"/>
              <a:ext cx="533401" cy="1007324"/>
            </a:xfrm>
            <a:prstGeom prst="roundRect">
              <a:avLst>
                <a:gd name="adj" fmla="val 300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5009" name="TextBox 1645"/>
          <p:cNvSpPr txBox="1">
            <a:spLocks noChangeArrowheads="1"/>
          </p:cNvSpPr>
          <p:nvPr/>
        </p:nvSpPr>
        <p:spPr bwMode="auto">
          <a:xfrm>
            <a:off x="381000" y="457200"/>
            <a:ext cx="1079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a:t>MCH I</a:t>
            </a:r>
          </a:p>
        </p:txBody>
      </p:sp>
      <p:grpSp>
        <p:nvGrpSpPr>
          <p:cNvPr id="35010" name="Group 45"/>
          <p:cNvGrpSpPr>
            <a:grpSpLocks/>
          </p:cNvGrpSpPr>
          <p:nvPr/>
        </p:nvGrpSpPr>
        <p:grpSpPr bwMode="auto">
          <a:xfrm>
            <a:off x="1622425" y="871538"/>
            <a:ext cx="381000" cy="347662"/>
            <a:chOff x="9911958" y="3236912"/>
            <a:chExt cx="832242" cy="650775"/>
          </a:xfrm>
        </p:grpSpPr>
        <p:sp>
          <p:nvSpPr>
            <p:cNvPr id="1648" name="Arc 1647"/>
            <p:cNvSpPr/>
            <p:nvPr/>
          </p:nvSpPr>
          <p:spPr bwMode="auto">
            <a:xfrm>
              <a:off x="9911958" y="3465723"/>
              <a:ext cx="450798" cy="421964"/>
            </a:xfrm>
            <a:prstGeom prst="arc">
              <a:avLst>
                <a:gd name="adj1" fmla="val 12071804"/>
                <a:gd name="adj2" fmla="val 19742119"/>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49" name="Arc 1648"/>
            <p:cNvSpPr/>
            <p:nvPr/>
          </p:nvSpPr>
          <p:spPr bwMode="auto">
            <a:xfrm flipV="1">
              <a:off x="10293402" y="3236912"/>
              <a:ext cx="450798" cy="421964"/>
            </a:xfrm>
            <a:prstGeom prst="arc">
              <a:avLst>
                <a:gd name="adj1" fmla="val 12071804"/>
                <a:gd name="adj2" fmla="val 19742119"/>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5" name="Group 4"/>
          <p:cNvGrpSpPr>
            <a:grpSpLocks/>
          </p:cNvGrpSpPr>
          <p:nvPr/>
        </p:nvGrpSpPr>
        <p:grpSpPr bwMode="auto">
          <a:xfrm>
            <a:off x="2057400" y="3352800"/>
            <a:ext cx="1709738" cy="596900"/>
            <a:chOff x="2057399" y="3352800"/>
            <a:chExt cx="1709738" cy="596900"/>
          </a:xfrm>
        </p:grpSpPr>
        <p:grpSp>
          <p:nvGrpSpPr>
            <p:cNvPr id="35024" name="Group 132"/>
            <p:cNvGrpSpPr>
              <a:grpSpLocks/>
            </p:cNvGrpSpPr>
            <p:nvPr/>
          </p:nvGrpSpPr>
          <p:grpSpPr bwMode="auto">
            <a:xfrm>
              <a:off x="2057399" y="3492500"/>
              <a:ext cx="1235075" cy="304800"/>
              <a:chOff x="2491606" y="2819400"/>
              <a:chExt cx="691722" cy="304800"/>
            </a:xfrm>
          </p:grpSpPr>
          <p:cxnSp>
            <p:nvCxnSpPr>
              <p:cNvPr id="158" name="Straight Arrow Connector 157"/>
              <p:cNvCxnSpPr/>
              <p:nvPr/>
            </p:nvCxnSpPr>
            <p:spPr bwMode="auto">
              <a:xfrm flipH="1">
                <a:off x="2491606" y="2968625"/>
                <a:ext cx="691722" cy="0"/>
              </a:xfrm>
              <a:prstGeom prst="straightConnector1">
                <a:avLst/>
              </a:prstGeom>
              <a:ln w="3175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906" name="Straight Arrow Connector 905"/>
              <p:cNvCxnSpPr/>
              <p:nvPr/>
            </p:nvCxnSpPr>
            <p:spPr bwMode="auto">
              <a:xfrm flipV="1">
                <a:off x="2491606" y="2819400"/>
                <a:ext cx="0" cy="304800"/>
              </a:xfrm>
              <a:prstGeom prst="straightConnector1">
                <a:avLst/>
              </a:prstGeom>
              <a:ln w="4445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35025" name="Group 127"/>
            <p:cNvGrpSpPr>
              <a:grpSpLocks/>
            </p:cNvGrpSpPr>
            <p:nvPr/>
          </p:nvGrpSpPr>
          <p:grpSpPr bwMode="auto">
            <a:xfrm>
              <a:off x="2895600" y="3352800"/>
              <a:ext cx="871537" cy="596900"/>
              <a:chOff x="2477560" y="4419600"/>
              <a:chExt cx="743081" cy="565666"/>
            </a:xfrm>
          </p:grpSpPr>
          <p:sp>
            <p:nvSpPr>
              <p:cNvPr id="908" name="Oval 907"/>
              <p:cNvSpPr/>
              <p:nvPr/>
            </p:nvSpPr>
            <p:spPr>
              <a:xfrm>
                <a:off x="2477559" y="4419600"/>
                <a:ext cx="743082" cy="56566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5027" name="Rectangle 140"/>
              <p:cNvSpPr>
                <a:spLocks noChangeArrowheads="1"/>
              </p:cNvSpPr>
              <p:nvPr/>
            </p:nvSpPr>
            <p:spPr bwMode="auto">
              <a:xfrm>
                <a:off x="2535980" y="4476690"/>
                <a:ext cx="626238"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SHP2</a:t>
                </a:r>
              </a:p>
            </p:txBody>
          </p:sp>
        </p:grpSp>
      </p:grpSp>
      <p:grpSp>
        <p:nvGrpSpPr>
          <p:cNvPr id="3" name="Group 2"/>
          <p:cNvGrpSpPr>
            <a:grpSpLocks/>
          </p:cNvGrpSpPr>
          <p:nvPr/>
        </p:nvGrpSpPr>
        <p:grpSpPr bwMode="auto">
          <a:xfrm>
            <a:off x="3733800" y="-152400"/>
            <a:ext cx="4995863" cy="4040188"/>
            <a:chOff x="3733800" y="-152400"/>
            <a:chExt cx="4996584" cy="4040087"/>
          </a:xfrm>
        </p:grpSpPr>
        <p:sp>
          <p:nvSpPr>
            <p:cNvPr id="35016" name="TextBox 921"/>
            <p:cNvSpPr txBox="1">
              <a:spLocks noChangeArrowheads="1"/>
            </p:cNvSpPr>
            <p:nvPr/>
          </p:nvSpPr>
          <p:spPr bwMode="auto">
            <a:xfrm>
              <a:off x="4191000" y="457200"/>
              <a:ext cx="45393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a:t>PD-L1 on Reed Sternberg cells</a:t>
              </a:r>
            </a:p>
          </p:txBody>
        </p:sp>
        <p:sp>
          <p:nvSpPr>
            <p:cNvPr id="35017" name="TextBox 922"/>
            <p:cNvSpPr txBox="1">
              <a:spLocks noChangeArrowheads="1"/>
            </p:cNvSpPr>
            <p:nvPr/>
          </p:nvSpPr>
          <p:spPr bwMode="auto">
            <a:xfrm>
              <a:off x="4191000" y="1381780"/>
              <a:ext cx="2318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a:t>PD-1 on T cells</a:t>
              </a:r>
            </a:p>
          </p:txBody>
        </p:sp>
        <p:grpSp>
          <p:nvGrpSpPr>
            <p:cNvPr id="35018" name="Group 1594"/>
            <p:cNvGrpSpPr>
              <a:grpSpLocks/>
            </p:cNvGrpSpPr>
            <p:nvPr/>
          </p:nvGrpSpPr>
          <p:grpSpPr bwMode="auto">
            <a:xfrm>
              <a:off x="3733800" y="-152400"/>
              <a:ext cx="441325" cy="4040087"/>
              <a:chOff x="4206875" y="-152400"/>
              <a:chExt cx="441325" cy="4040087"/>
            </a:xfrm>
          </p:grpSpPr>
          <p:sp>
            <p:nvSpPr>
              <p:cNvPr id="1647" name="Can 1646"/>
              <p:cNvSpPr/>
              <p:nvPr/>
            </p:nvSpPr>
            <p:spPr bwMode="auto">
              <a:xfrm>
                <a:off x="4321192" y="1904949"/>
                <a:ext cx="219107" cy="1982738"/>
              </a:xfrm>
              <a:prstGeom prst="can">
                <a:avLst>
                  <a:gd name="adj" fmla="val 16978"/>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0" name="Can 1649"/>
              <p:cNvSpPr/>
              <p:nvPr/>
            </p:nvSpPr>
            <p:spPr bwMode="auto">
              <a:xfrm>
                <a:off x="4232279" y="1331876"/>
                <a:ext cx="396933" cy="1296955"/>
              </a:xfrm>
              <a:prstGeom prst="can">
                <a:avLst>
                  <a:gd name="adj" fmla="val 16978"/>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1" name="Isosceles Triangle 1650"/>
              <p:cNvSpPr/>
              <p:nvPr/>
            </p:nvSpPr>
            <p:spPr>
              <a:xfrm flipH="1" flipV="1">
                <a:off x="4206875" y="1295364"/>
                <a:ext cx="441389" cy="4698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2" name="Isosceles Triangle 1651"/>
              <p:cNvSpPr/>
              <p:nvPr/>
            </p:nvSpPr>
            <p:spPr>
              <a:xfrm flipH="1" flipV="1">
                <a:off x="4248156" y="1066770"/>
                <a:ext cx="371529" cy="469888"/>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3" name="Can 1652"/>
              <p:cNvSpPr/>
              <p:nvPr/>
            </p:nvSpPr>
            <p:spPr bwMode="auto">
              <a:xfrm>
                <a:off x="4235454" y="-152400"/>
                <a:ext cx="396933" cy="1244569"/>
              </a:xfrm>
              <a:prstGeom prst="can">
                <a:avLst/>
              </a:prstGeom>
              <a:solidFill>
                <a:schemeClr val="tx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013" name="Group 150"/>
          <p:cNvGrpSpPr>
            <a:grpSpLocks/>
          </p:cNvGrpSpPr>
          <p:nvPr/>
        </p:nvGrpSpPr>
        <p:grpSpPr bwMode="auto">
          <a:xfrm>
            <a:off x="1436688" y="5029200"/>
            <a:ext cx="869950" cy="596900"/>
            <a:chOff x="1511746" y="3743559"/>
            <a:chExt cx="743081" cy="565666"/>
          </a:xfrm>
        </p:grpSpPr>
        <p:sp>
          <p:nvSpPr>
            <p:cNvPr id="1655" name="Oval 1654"/>
            <p:cNvSpPr/>
            <p:nvPr/>
          </p:nvSpPr>
          <p:spPr>
            <a:xfrm>
              <a:off x="1511746" y="3743559"/>
              <a:ext cx="743081" cy="565666"/>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5015" name="Rectangle 146"/>
            <p:cNvSpPr>
              <a:spLocks noChangeArrowheads="1"/>
            </p:cNvSpPr>
            <p:nvPr/>
          </p:nvSpPr>
          <p:spPr bwMode="auto">
            <a:xfrm>
              <a:off x="1576857" y="3826337"/>
              <a:ext cx="612867"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NFAT</a:t>
              </a:r>
              <a:endParaRPr lang="en-US" altLang="en-US" sz="2000" b="1">
                <a:solidFill>
                  <a:schemeClr val="bg1"/>
                </a:solidFill>
                <a:latin typeface="Symbol" panose="05050102010706020507" pitchFamily="18" charset="2"/>
              </a:endParaRPr>
            </a:p>
          </p:txBody>
        </p:sp>
      </p:grpSp>
    </p:spTree>
    <p:extLst>
      <p:ext uri="{BB962C8B-B14F-4D97-AF65-F5344CB8AC3E}">
        <p14:creationId xmlns:p14="http://schemas.microsoft.com/office/powerpoint/2010/main" val="391958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par>
                          <p:cTn id="12" fill="hold" nodeType="afterGroup">
                            <p:stCondLst>
                              <p:cond delay="2000"/>
                            </p:stCondLst>
                            <p:childTnLst>
                              <p:par>
                                <p:cTn id="13" presetID="22" presetClass="exit" presetSubtype="1" fill="hold" nodeType="afterEffect">
                                  <p:stCondLst>
                                    <p:cond delay="0"/>
                                  </p:stCondLst>
                                  <p:childTnLst>
                                    <p:animEffect transition="out" filter="wipe(up)">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par>
                          <p:cTn id="16" fill="hold" nodeType="afterGroup">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1638"/>
                                        </p:tgtEl>
                                        <p:attrNameLst>
                                          <p:attrName>style.visibility</p:attrName>
                                        </p:attrNameLst>
                                      </p:cBhvr>
                                      <p:to>
                                        <p:strVal val="visible"/>
                                      </p:to>
                                    </p:set>
                                    <p:animEffect transition="in" filter="wipe(up)">
                                      <p:cBhvr>
                                        <p:cTn id="19" dur="500"/>
                                        <p:tgtEl>
                                          <p:spTgt spid="1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282"/>
          <p:cNvSpPr/>
          <p:nvPr/>
        </p:nvSpPr>
        <p:spPr>
          <a:xfrm>
            <a:off x="3938588" y="5299075"/>
            <a:ext cx="5194300" cy="155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4354513" y="4810125"/>
            <a:ext cx="13955713" cy="3114675"/>
          </a:xfrm>
          <a:prstGeom prst="ellipse">
            <a:avLst/>
          </a:prstGeom>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24" name="Straight Arrow Connector 923"/>
          <p:cNvCxnSpPr/>
          <p:nvPr/>
        </p:nvCxnSpPr>
        <p:spPr bwMode="auto">
          <a:xfrm>
            <a:off x="1871663" y="5562600"/>
            <a:ext cx="0" cy="46990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grpSp>
        <p:nvGrpSpPr>
          <p:cNvPr id="36869" name="Group 150"/>
          <p:cNvGrpSpPr>
            <a:grpSpLocks/>
          </p:cNvGrpSpPr>
          <p:nvPr/>
        </p:nvGrpSpPr>
        <p:grpSpPr bwMode="auto">
          <a:xfrm>
            <a:off x="1436688" y="3962400"/>
            <a:ext cx="869950" cy="596900"/>
            <a:chOff x="1511746" y="3743559"/>
            <a:chExt cx="743081" cy="565666"/>
          </a:xfrm>
        </p:grpSpPr>
        <p:sp>
          <p:nvSpPr>
            <p:cNvPr id="146" name="Oval 145"/>
            <p:cNvSpPr/>
            <p:nvPr/>
          </p:nvSpPr>
          <p:spPr>
            <a:xfrm>
              <a:off x="1511746" y="3743559"/>
              <a:ext cx="743081" cy="565666"/>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8406" name="Rectangle 146"/>
            <p:cNvSpPr>
              <a:spLocks noChangeArrowheads="1"/>
            </p:cNvSpPr>
            <p:nvPr/>
          </p:nvSpPr>
          <p:spPr bwMode="auto">
            <a:xfrm>
              <a:off x="1557248" y="3826337"/>
              <a:ext cx="652083"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PLC-</a:t>
              </a:r>
              <a:r>
                <a:rPr lang="en-US" altLang="en-US" sz="2000" b="1">
                  <a:solidFill>
                    <a:schemeClr val="bg1"/>
                  </a:solidFill>
                  <a:latin typeface="Symbol" panose="05050102010706020507" pitchFamily="18" charset="2"/>
                </a:rPr>
                <a:t>g</a:t>
              </a:r>
            </a:p>
          </p:txBody>
        </p:sp>
      </p:grpSp>
      <p:grpSp>
        <p:nvGrpSpPr>
          <p:cNvPr id="36870" name="Group 185"/>
          <p:cNvGrpSpPr>
            <a:grpSpLocks/>
          </p:cNvGrpSpPr>
          <p:nvPr/>
        </p:nvGrpSpPr>
        <p:grpSpPr bwMode="auto">
          <a:xfrm>
            <a:off x="1436688" y="2755900"/>
            <a:ext cx="869950" cy="596900"/>
            <a:chOff x="6781800" y="3396734"/>
            <a:chExt cx="743081" cy="565666"/>
          </a:xfrm>
        </p:grpSpPr>
        <p:sp>
          <p:nvSpPr>
            <p:cNvPr id="187" name="Oval 186"/>
            <p:cNvSpPr/>
            <p:nvPr/>
          </p:nvSpPr>
          <p:spPr>
            <a:xfrm>
              <a:off x="6781800" y="3396734"/>
              <a:ext cx="743081" cy="56566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8404" name="Rectangle 187"/>
            <p:cNvSpPr>
              <a:spLocks noChangeArrowheads="1"/>
            </p:cNvSpPr>
            <p:nvPr/>
          </p:nvSpPr>
          <p:spPr bwMode="auto">
            <a:xfrm>
              <a:off x="6787673" y="3480460"/>
              <a:ext cx="731333"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ZAP70</a:t>
              </a:r>
            </a:p>
          </p:txBody>
        </p:sp>
      </p:grpSp>
      <p:grpSp>
        <p:nvGrpSpPr>
          <p:cNvPr id="36871" name="Group 8"/>
          <p:cNvGrpSpPr>
            <a:grpSpLocks/>
          </p:cNvGrpSpPr>
          <p:nvPr/>
        </p:nvGrpSpPr>
        <p:grpSpPr bwMode="auto">
          <a:xfrm>
            <a:off x="-457200" y="6334125"/>
            <a:ext cx="14401800" cy="523875"/>
            <a:chOff x="-457200" y="6172200"/>
            <a:chExt cx="16329025" cy="762000"/>
          </a:xfrm>
        </p:grpSpPr>
        <p:grpSp>
          <p:nvGrpSpPr>
            <p:cNvPr id="38221" name="Group 6"/>
            <p:cNvGrpSpPr>
              <a:grpSpLocks/>
            </p:cNvGrpSpPr>
            <p:nvPr/>
          </p:nvGrpSpPr>
          <p:grpSpPr bwMode="auto">
            <a:xfrm>
              <a:off x="-174625" y="6172200"/>
              <a:ext cx="16046450" cy="762000"/>
              <a:chOff x="-174625" y="6172200"/>
              <a:chExt cx="16046450" cy="762000"/>
            </a:xfrm>
          </p:grpSpPr>
          <p:grpSp>
            <p:nvGrpSpPr>
              <p:cNvPr id="38313" name="Group 4"/>
              <p:cNvGrpSpPr>
                <a:grpSpLocks/>
              </p:cNvGrpSpPr>
              <p:nvPr/>
            </p:nvGrpSpPr>
            <p:grpSpPr bwMode="auto">
              <a:xfrm>
                <a:off x="-174625" y="6172200"/>
                <a:ext cx="8023225" cy="685800"/>
                <a:chOff x="139700" y="5659271"/>
                <a:chExt cx="12217400" cy="1122529"/>
              </a:xfrm>
            </p:grpSpPr>
            <p:grpSp>
              <p:nvGrpSpPr>
                <p:cNvPr id="38359" name="Group 3"/>
                <p:cNvGrpSpPr>
                  <a:grpSpLocks/>
                </p:cNvGrpSpPr>
                <p:nvPr/>
              </p:nvGrpSpPr>
              <p:grpSpPr bwMode="auto">
                <a:xfrm>
                  <a:off x="139700" y="5659271"/>
                  <a:ext cx="6108700" cy="1046329"/>
                  <a:chOff x="1974849" y="5257800"/>
                  <a:chExt cx="6108700" cy="1046329"/>
                </a:xfrm>
              </p:grpSpPr>
              <p:grpSp>
                <p:nvGrpSpPr>
                  <p:cNvPr id="38382" name="Group 1"/>
                  <p:cNvGrpSpPr>
                    <a:grpSpLocks/>
                  </p:cNvGrpSpPr>
                  <p:nvPr/>
                </p:nvGrpSpPr>
                <p:grpSpPr bwMode="auto">
                  <a:xfrm>
                    <a:off x="1974849" y="5257800"/>
                    <a:ext cx="3054351" cy="1026080"/>
                    <a:chOff x="1981199" y="5298520"/>
                    <a:chExt cx="3054351" cy="1026080"/>
                  </a:xfrm>
                </p:grpSpPr>
                <p:grpSp>
                  <p:nvGrpSpPr>
                    <p:cNvPr id="38393" name="Group 3"/>
                    <p:cNvGrpSpPr>
                      <a:grpSpLocks/>
                    </p:cNvGrpSpPr>
                    <p:nvPr/>
                  </p:nvGrpSpPr>
                  <p:grpSpPr bwMode="auto">
                    <a:xfrm>
                      <a:off x="1981199" y="5298520"/>
                      <a:ext cx="1530349" cy="1005609"/>
                      <a:chOff x="4625975" y="5062538"/>
                      <a:chExt cx="2476499" cy="804862"/>
                    </a:xfrm>
                  </p:grpSpPr>
                  <p:sp>
                    <p:nvSpPr>
                      <p:cNvPr id="43" name="Arc 42"/>
                      <p:cNvSpPr/>
                      <p:nvPr/>
                    </p:nvSpPr>
                    <p:spPr bwMode="auto">
                      <a:xfrm flipV="1">
                        <a:off x="6453406" y="5062538"/>
                        <a:ext cx="656442"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Arc 43"/>
                      <p:cNvSpPr/>
                      <p:nvPr/>
                    </p:nvSpPr>
                    <p:spPr bwMode="auto">
                      <a:xfrm flipV="1">
                        <a:off x="5215923" y="5062538"/>
                        <a:ext cx="652008"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 name="Arc 30"/>
                      <p:cNvSpPr/>
                      <p:nvPr/>
                    </p:nvSpPr>
                    <p:spPr bwMode="auto">
                      <a:xfrm>
                        <a:off x="5867931" y="5062538"/>
                        <a:ext cx="585475"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Arc 41"/>
                      <p:cNvSpPr/>
                      <p:nvPr/>
                    </p:nvSpPr>
                    <p:spPr bwMode="auto">
                      <a:xfrm>
                        <a:off x="4626011" y="5062538"/>
                        <a:ext cx="589912"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394" name="Group 3"/>
                    <p:cNvGrpSpPr>
                      <a:grpSpLocks/>
                    </p:cNvGrpSpPr>
                    <p:nvPr/>
                  </p:nvGrpSpPr>
                  <p:grpSpPr bwMode="auto">
                    <a:xfrm>
                      <a:off x="3505200" y="5318991"/>
                      <a:ext cx="1530350" cy="1005609"/>
                      <a:chOff x="4625975" y="5062538"/>
                      <a:chExt cx="2476500" cy="804862"/>
                    </a:xfrm>
                  </p:grpSpPr>
                  <p:sp>
                    <p:nvSpPr>
                      <p:cNvPr id="267" name="Arc 266"/>
                      <p:cNvSpPr/>
                      <p:nvPr/>
                    </p:nvSpPr>
                    <p:spPr bwMode="auto">
                      <a:xfrm flipV="1">
                        <a:off x="6453272" y="5061280"/>
                        <a:ext cx="656442"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1" name="Arc 270"/>
                      <p:cNvSpPr/>
                      <p:nvPr/>
                    </p:nvSpPr>
                    <p:spPr bwMode="auto">
                      <a:xfrm flipV="1">
                        <a:off x="5215789" y="5061280"/>
                        <a:ext cx="652008"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5" name="Arc 274"/>
                      <p:cNvSpPr/>
                      <p:nvPr/>
                    </p:nvSpPr>
                    <p:spPr bwMode="auto">
                      <a:xfrm>
                        <a:off x="5867797" y="5061280"/>
                        <a:ext cx="585475"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9" name="Arc 278"/>
                      <p:cNvSpPr/>
                      <p:nvPr/>
                    </p:nvSpPr>
                    <p:spPr bwMode="auto">
                      <a:xfrm>
                        <a:off x="4625880" y="5061280"/>
                        <a:ext cx="589909"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383" name="Group 3"/>
                  <p:cNvGrpSpPr>
                    <a:grpSpLocks/>
                  </p:cNvGrpSpPr>
                  <p:nvPr/>
                </p:nvGrpSpPr>
                <p:grpSpPr bwMode="auto">
                  <a:xfrm>
                    <a:off x="5029200" y="5298520"/>
                    <a:ext cx="1530350" cy="1005609"/>
                    <a:chOff x="4625975" y="5062538"/>
                    <a:chExt cx="2476500" cy="804862"/>
                  </a:xfrm>
                </p:grpSpPr>
                <p:sp>
                  <p:nvSpPr>
                    <p:cNvPr id="306" name="Arc 305"/>
                    <p:cNvSpPr/>
                    <p:nvPr/>
                  </p:nvSpPr>
                  <p:spPr bwMode="auto">
                    <a:xfrm flipV="1">
                      <a:off x="6451736" y="5063224"/>
                      <a:ext cx="652005"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0" name="Arc 309"/>
                    <p:cNvSpPr/>
                    <p:nvPr/>
                  </p:nvSpPr>
                  <p:spPr bwMode="auto">
                    <a:xfrm flipV="1">
                      <a:off x="5218689" y="5063224"/>
                      <a:ext cx="647571"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4" name="Arc 313"/>
                    <p:cNvSpPr/>
                    <p:nvPr/>
                  </p:nvSpPr>
                  <p:spPr bwMode="auto">
                    <a:xfrm>
                      <a:off x="5866260" y="5063224"/>
                      <a:ext cx="585475"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18" name="Arc 317"/>
                    <p:cNvSpPr/>
                    <p:nvPr/>
                  </p:nvSpPr>
                  <p:spPr bwMode="auto">
                    <a:xfrm>
                      <a:off x="4633214" y="5063224"/>
                      <a:ext cx="585475"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384" name="Group 3"/>
                  <p:cNvGrpSpPr>
                    <a:grpSpLocks/>
                  </p:cNvGrpSpPr>
                  <p:nvPr/>
                </p:nvGrpSpPr>
                <p:grpSpPr bwMode="auto">
                  <a:xfrm>
                    <a:off x="6553200" y="5298520"/>
                    <a:ext cx="1530349" cy="1005609"/>
                    <a:chOff x="4625976" y="5062538"/>
                    <a:chExt cx="2476499" cy="804862"/>
                  </a:xfrm>
                </p:grpSpPr>
                <p:sp>
                  <p:nvSpPr>
                    <p:cNvPr id="290" name="Arc 289"/>
                    <p:cNvSpPr/>
                    <p:nvPr/>
                  </p:nvSpPr>
                  <p:spPr bwMode="auto">
                    <a:xfrm flipV="1">
                      <a:off x="6451607" y="5063224"/>
                      <a:ext cx="652006"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4" name="Arc 293"/>
                    <p:cNvSpPr/>
                    <p:nvPr/>
                  </p:nvSpPr>
                  <p:spPr bwMode="auto">
                    <a:xfrm flipV="1">
                      <a:off x="5218559" y="5063224"/>
                      <a:ext cx="647572"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8" name="Arc 297"/>
                    <p:cNvSpPr/>
                    <p:nvPr/>
                  </p:nvSpPr>
                  <p:spPr bwMode="auto">
                    <a:xfrm>
                      <a:off x="5866131" y="5063224"/>
                      <a:ext cx="585476"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2" name="Arc 301"/>
                    <p:cNvSpPr/>
                    <p:nvPr/>
                  </p:nvSpPr>
                  <p:spPr bwMode="auto">
                    <a:xfrm>
                      <a:off x="4633084" y="5063224"/>
                      <a:ext cx="585476"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360" name="Group 318"/>
                <p:cNvGrpSpPr>
                  <a:grpSpLocks/>
                </p:cNvGrpSpPr>
                <p:nvPr/>
              </p:nvGrpSpPr>
              <p:grpSpPr bwMode="auto">
                <a:xfrm>
                  <a:off x="6248400" y="5735471"/>
                  <a:ext cx="6108700" cy="1046329"/>
                  <a:chOff x="1974849" y="5257800"/>
                  <a:chExt cx="6108700" cy="1046329"/>
                </a:xfrm>
              </p:grpSpPr>
              <p:grpSp>
                <p:nvGrpSpPr>
                  <p:cNvPr id="38361" name="Group 319"/>
                  <p:cNvGrpSpPr>
                    <a:grpSpLocks/>
                  </p:cNvGrpSpPr>
                  <p:nvPr/>
                </p:nvGrpSpPr>
                <p:grpSpPr bwMode="auto">
                  <a:xfrm>
                    <a:off x="1974849" y="5257800"/>
                    <a:ext cx="3054351" cy="1026080"/>
                    <a:chOff x="1981199" y="5298520"/>
                    <a:chExt cx="3054351" cy="1026080"/>
                  </a:xfrm>
                </p:grpSpPr>
                <p:grpSp>
                  <p:nvGrpSpPr>
                    <p:cNvPr id="38372" name="Group 3"/>
                    <p:cNvGrpSpPr>
                      <a:grpSpLocks/>
                    </p:cNvGrpSpPr>
                    <p:nvPr/>
                  </p:nvGrpSpPr>
                  <p:grpSpPr bwMode="auto">
                    <a:xfrm>
                      <a:off x="1981199" y="5298520"/>
                      <a:ext cx="1530349" cy="1005609"/>
                      <a:chOff x="4625975" y="5062538"/>
                      <a:chExt cx="2476499" cy="804862"/>
                    </a:xfrm>
                  </p:grpSpPr>
                  <p:sp>
                    <p:nvSpPr>
                      <p:cNvPr id="348" name="Arc 347"/>
                      <p:cNvSpPr/>
                      <p:nvPr/>
                    </p:nvSpPr>
                    <p:spPr bwMode="auto">
                      <a:xfrm flipV="1">
                        <a:off x="6458940" y="5062050"/>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9" name="Arc 348"/>
                      <p:cNvSpPr/>
                      <p:nvPr/>
                    </p:nvSpPr>
                    <p:spPr bwMode="auto">
                      <a:xfrm flipV="1">
                        <a:off x="5217024" y="5062050"/>
                        <a:ext cx="656442"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0" name="Arc 349"/>
                      <p:cNvSpPr/>
                      <p:nvPr/>
                    </p:nvSpPr>
                    <p:spPr bwMode="auto">
                      <a:xfrm>
                        <a:off x="5873466" y="5062050"/>
                        <a:ext cx="585475"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1" name="Arc 350"/>
                      <p:cNvSpPr/>
                      <p:nvPr/>
                    </p:nvSpPr>
                    <p:spPr bwMode="auto">
                      <a:xfrm>
                        <a:off x="4627112" y="5062050"/>
                        <a:ext cx="589912"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373" name="Group 3"/>
                    <p:cNvGrpSpPr>
                      <a:grpSpLocks/>
                    </p:cNvGrpSpPr>
                    <p:nvPr/>
                  </p:nvGrpSpPr>
                  <p:grpSpPr bwMode="auto">
                    <a:xfrm>
                      <a:off x="3505200" y="5318991"/>
                      <a:ext cx="1530350" cy="1005609"/>
                      <a:chOff x="4625975" y="5062538"/>
                      <a:chExt cx="2476500" cy="804862"/>
                    </a:xfrm>
                  </p:grpSpPr>
                  <p:sp>
                    <p:nvSpPr>
                      <p:cNvPr id="344" name="Arc 343"/>
                      <p:cNvSpPr/>
                      <p:nvPr/>
                    </p:nvSpPr>
                    <p:spPr bwMode="auto">
                      <a:xfrm flipV="1">
                        <a:off x="6458807" y="5057767"/>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5" name="Arc 344"/>
                      <p:cNvSpPr/>
                      <p:nvPr/>
                    </p:nvSpPr>
                    <p:spPr bwMode="auto">
                      <a:xfrm flipV="1">
                        <a:off x="5216890" y="5057767"/>
                        <a:ext cx="656442"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6" name="Arc 345"/>
                      <p:cNvSpPr/>
                      <p:nvPr/>
                    </p:nvSpPr>
                    <p:spPr bwMode="auto">
                      <a:xfrm>
                        <a:off x="5873332" y="5057767"/>
                        <a:ext cx="585475"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7" name="Arc 346"/>
                      <p:cNvSpPr/>
                      <p:nvPr/>
                    </p:nvSpPr>
                    <p:spPr bwMode="auto">
                      <a:xfrm>
                        <a:off x="4626978" y="5057767"/>
                        <a:ext cx="589912"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362" name="Group 3"/>
                  <p:cNvGrpSpPr>
                    <a:grpSpLocks/>
                  </p:cNvGrpSpPr>
                  <p:nvPr/>
                </p:nvGrpSpPr>
                <p:grpSpPr bwMode="auto">
                  <a:xfrm>
                    <a:off x="5029200" y="5298520"/>
                    <a:ext cx="1530350" cy="1005609"/>
                    <a:chOff x="4625975" y="5062538"/>
                    <a:chExt cx="2476500" cy="804862"/>
                  </a:xfrm>
                </p:grpSpPr>
                <p:sp>
                  <p:nvSpPr>
                    <p:cNvPr id="330" name="Arc 329"/>
                    <p:cNvSpPr/>
                    <p:nvPr/>
                  </p:nvSpPr>
                  <p:spPr bwMode="auto">
                    <a:xfrm flipV="1">
                      <a:off x="6457270" y="5062736"/>
                      <a:ext cx="652005"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9" name="Arc 338"/>
                    <p:cNvSpPr/>
                    <p:nvPr/>
                  </p:nvSpPr>
                  <p:spPr bwMode="auto">
                    <a:xfrm flipV="1">
                      <a:off x="5219787" y="5062736"/>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0" name="Arc 339"/>
                    <p:cNvSpPr/>
                    <p:nvPr/>
                  </p:nvSpPr>
                  <p:spPr bwMode="auto">
                    <a:xfrm>
                      <a:off x="5871795" y="5062736"/>
                      <a:ext cx="585475"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41" name="Arc 340"/>
                    <p:cNvSpPr/>
                    <p:nvPr/>
                  </p:nvSpPr>
                  <p:spPr bwMode="auto">
                    <a:xfrm>
                      <a:off x="4634312" y="5062736"/>
                      <a:ext cx="585475"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363" name="Group 3"/>
                  <p:cNvGrpSpPr>
                    <a:grpSpLocks/>
                  </p:cNvGrpSpPr>
                  <p:nvPr/>
                </p:nvGrpSpPr>
                <p:grpSpPr bwMode="auto">
                  <a:xfrm>
                    <a:off x="6553200" y="5298520"/>
                    <a:ext cx="1530349" cy="1005609"/>
                    <a:chOff x="4625976" y="5062538"/>
                    <a:chExt cx="2476499" cy="804862"/>
                  </a:xfrm>
                </p:grpSpPr>
                <p:sp>
                  <p:nvSpPr>
                    <p:cNvPr id="323" name="Arc 322"/>
                    <p:cNvSpPr/>
                    <p:nvPr/>
                  </p:nvSpPr>
                  <p:spPr bwMode="auto">
                    <a:xfrm flipV="1">
                      <a:off x="6457141" y="5062736"/>
                      <a:ext cx="652006"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4" name="Arc 323"/>
                    <p:cNvSpPr/>
                    <p:nvPr/>
                  </p:nvSpPr>
                  <p:spPr bwMode="auto">
                    <a:xfrm flipV="1">
                      <a:off x="5219657" y="5062736"/>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5" name="Arc 324"/>
                    <p:cNvSpPr/>
                    <p:nvPr/>
                  </p:nvSpPr>
                  <p:spPr bwMode="auto">
                    <a:xfrm>
                      <a:off x="5871666" y="5062736"/>
                      <a:ext cx="585476"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26" name="Arc 325"/>
                    <p:cNvSpPr/>
                    <p:nvPr/>
                  </p:nvSpPr>
                  <p:spPr bwMode="auto">
                    <a:xfrm>
                      <a:off x="4634182" y="5062736"/>
                      <a:ext cx="585476" cy="80163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grpSp>
            <p:nvGrpSpPr>
              <p:cNvPr id="38314" name="Group 351"/>
              <p:cNvGrpSpPr>
                <a:grpSpLocks/>
              </p:cNvGrpSpPr>
              <p:nvPr/>
            </p:nvGrpSpPr>
            <p:grpSpPr bwMode="auto">
              <a:xfrm>
                <a:off x="7848600" y="6248400"/>
                <a:ext cx="8023225" cy="685800"/>
                <a:chOff x="139700" y="5659271"/>
                <a:chExt cx="12217400" cy="1122529"/>
              </a:xfrm>
            </p:grpSpPr>
            <p:grpSp>
              <p:nvGrpSpPr>
                <p:cNvPr id="38315" name="Group 352"/>
                <p:cNvGrpSpPr>
                  <a:grpSpLocks/>
                </p:cNvGrpSpPr>
                <p:nvPr/>
              </p:nvGrpSpPr>
              <p:grpSpPr bwMode="auto">
                <a:xfrm>
                  <a:off x="139700" y="5659271"/>
                  <a:ext cx="6108700" cy="1046329"/>
                  <a:chOff x="1974849" y="5257800"/>
                  <a:chExt cx="6108700" cy="1046329"/>
                </a:xfrm>
              </p:grpSpPr>
              <p:grpSp>
                <p:nvGrpSpPr>
                  <p:cNvPr id="38338" name="Group 375"/>
                  <p:cNvGrpSpPr>
                    <a:grpSpLocks/>
                  </p:cNvGrpSpPr>
                  <p:nvPr/>
                </p:nvGrpSpPr>
                <p:grpSpPr bwMode="auto">
                  <a:xfrm>
                    <a:off x="1974849" y="5257800"/>
                    <a:ext cx="3054351" cy="1026080"/>
                    <a:chOff x="1981199" y="5298520"/>
                    <a:chExt cx="3054351" cy="1026080"/>
                  </a:xfrm>
                </p:grpSpPr>
                <p:grpSp>
                  <p:nvGrpSpPr>
                    <p:cNvPr id="38349" name="Group 3"/>
                    <p:cNvGrpSpPr>
                      <a:grpSpLocks/>
                    </p:cNvGrpSpPr>
                    <p:nvPr/>
                  </p:nvGrpSpPr>
                  <p:grpSpPr bwMode="auto">
                    <a:xfrm>
                      <a:off x="1981199" y="5298520"/>
                      <a:ext cx="1530349" cy="1005609"/>
                      <a:chOff x="4625975" y="5062538"/>
                      <a:chExt cx="2476499" cy="804862"/>
                    </a:xfrm>
                  </p:grpSpPr>
                  <p:sp>
                    <p:nvSpPr>
                      <p:cNvPr id="393" name="Arc 392"/>
                      <p:cNvSpPr/>
                      <p:nvPr/>
                    </p:nvSpPr>
                    <p:spPr bwMode="auto">
                      <a:xfrm flipV="1">
                        <a:off x="6460039" y="5062538"/>
                        <a:ext cx="652008"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4" name="Arc 393"/>
                      <p:cNvSpPr/>
                      <p:nvPr/>
                    </p:nvSpPr>
                    <p:spPr bwMode="auto">
                      <a:xfrm flipV="1">
                        <a:off x="5222559" y="5062538"/>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5" name="Arc 394"/>
                      <p:cNvSpPr/>
                      <p:nvPr/>
                    </p:nvSpPr>
                    <p:spPr bwMode="auto">
                      <a:xfrm>
                        <a:off x="5874564" y="5062538"/>
                        <a:ext cx="585475"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6" name="Arc 395"/>
                      <p:cNvSpPr/>
                      <p:nvPr/>
                    </p:nvSpPr>
                    <p:spPr bwMode="auto">
                      <a:xfrm>
                        <a:off x="4632647" y="5062538"/>
                        <a:ext cx="589912"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350" name="Group 3"/>
                    <p:cNvGrpSpPr>
                      <a:grpSpLocks/>
                    </p:cNvGrpSpPr>
                    <p:nvPr/>
                  </p:nvGrpSpPr>
                  <p:grpSpPr bwMode="auto">
                    <a:xfrm>
                      <a:off x="3505200" y="5318991"/>
                      <a:ext cx="1530350" cy="1005609"/>
                      <a:chOff x="4625975" y="5062538"/>
                      <a:chExt cx="2476500" cy="804862"/>
                    </a:xfrm>
                  </p:grpSpPr>
                  <p:sp>
                    <p:nvSpPr>
                      <p:cNvPr id="389" name="Arc 388"/>
                      <p:cNvSpPr/>
                      <p:nvPr/>
                    </p:nvSpPr>
                    <p:spPr bwMode="auto">
                      <a:xfrm flipV="1">
                        <a:off x="6459905" y="5061278"/>
                        <a:ext cx="652008"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0" name="Arc 389"/>
                      <p:cNvSpPr/>
                      <p:nvPr/>
                    </p:nvSpPr>
                    <p:spPr bwMode="auto">
                      <a:xfrm flipV="1">
                        <a:off x="5222425" y="5061278"/>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1" name="Arc 390"/>
                      <p:cNvSpPr/>
                      <p:nvPr/>
                    </p:nvSpPr>
                    <p:spPr bwMode="auto">
                      <a:xfrm>
                        <a:off x="5874430" y="5061278"/>
                        <a:ext cx="585475"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2" name="Arc 391"/>
                      <p:cNvSpPr/>
                      <p:nvPr/>
                    </p:nvSpPr>
                    <p:spPr bwMode="auto">
                      <a:xfrm>
                        <a:off x="4628079" y="5061278"/>
                        <a:ext cx="594346" cy="80769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339" name="Group 3"/>
                  <p:cNvGrpSpPr>
                    <a:grpSpLocks/>
                  </p:cNvGrpSpPr>
                  <p:nvPr/>
                </p:nvGrpSpPr>
                <p:grpSpPr bwMode="auto">
                  <a:xfrm>
                    <a:off x="5029200" y="5298520"/>
                    <a:ext cx="1530350" cy="1005609"/>
                    <a:chOff x="4625975" y="5062538"/>
                    <a:chExt cx="2476500" cy="804862"/>
                  </a:xfrm>
                </p:grpSpPr>
                <p:sp>
                  <p:nvSpPr>
                    <p:cNvPr id="383" name="Arc 382"/>
                    <p:cNvSpPr/>
                    <p:nvPr/>
                  </p:nvSpPr>
                  <p:spPr bwMode="auto">
                    <a:xfrm flipV="1">
                      <a:off x="6458368" y="5063222"/>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4" name="Arc 383"/>
                    <p:cNvSpPr/>
                    <p:nvPr/>
                  </p:nvSpPr>
                  <p:spPr bwMode="auto">
                    <a:xfrm flipV="1">
                      <a:off x="5220888" y="5063222"/>
                      <a:ext cx="652005"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5" name="Arc 384"/>
                    <p:cNvSpPr/>
                    <p:nvPr/>
                  </p:nvSpPr>
                  <p:spPr bwMode="auto">
                    <a:xfrm>
                      <a:off x="5872893" y="5063222"/>
                      <a:ext cx="585475"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6" name="Arc 385"/>
                    <p:cNvSpPr/>
                    <p:nvPr/>
                  </p:nvSpPr>
                  <p:spPr bwMode="auto">
                    <a:xfrm>
                      <a:off x="4635413" y="5063222"/>
                      <a:ext cx="585475"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340" name="Group 3"/>
                  <p:cNvGrpSpPr>
                    <a:grpSpLocks/>
                  </p:cNvGrpSpPr>
                  <p:nvPr/>
                </p:nvGrpSpPr>
                <p:grpSpPr bwMode="auto">
                  <a:xfrm>
                    <a:off x="6553200" y="5298520"/>
                    <a:ext cx="1530349" cy="1005609"/>
                    <a:chOff x="4625976" y="5062538"/>
                    <a:chExt cx="2476499" cy="804862"/>
                  </a:xfrm>
                </p:grpSpPr>
                <p:sp>
                  <p:nvSpPr>
                    <p:cNvPr id="379" name="Arc 378"/>
                    <p:cNvSpPr/>
                    <p:nvPr/>
                  </p:nvSpPr>
                  <p:spPr bwMode="auto">
                    <a:xfrm flipV="1">
                      <a:off x="6458239" y="5063222"/>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0" name="Arc 379"/>
                    <p:cNvSpPr/>
                    <p:nvPr/>
                  </p:nvSpPr>
                  <p:spPr bwMode="auto">
                    <a:xfrm flipV="1">
                      <a:off x="5220758" y="5063222"/>
                      <a:ext cx="652006"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1" name="Arc 380"/>
                    <p:cNvSpPr/>
                    <p:nvPr/>
                  </p:nvSpPr>
                  <p:spPr bwMode="auto">
                    <a:xfrm>
                      <a:off x="5872764" y="5063222"/>
                      <a:ext cx="585476"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2" name="Arc 381"/>
                    <p:cNvSpPr/>
                    <p:nvPr/>
                  </p:nvSpPr>
                  <p:spPr bwMode="auto">
                    <a:xfrm>
                      <a:off x="4635283" y="5063222"/>
                      <a:ext cx="585476"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316" name="Group 353"/>
                <p:cNvGrpSpPr>
                  <a:grpSpLocks/>
                </p:cNvGrpSpPr>
                <p:nvPr/>
              </p:nvGrpSpPr>
              <p:grpSpPr bwMode="auto">
                <a:xfrm>
                  <a:off x="6248400" y="5735471"/>
                  <a:ext cx="6108700" cy="1046329"/>
                  <a:chOff x="1974849" y="5257800"/>
                  <a:chExt cx="6108700" cy="1046329"/>
                </a:xfrm>
              </p:grpSpPr>
              <p:grpSp>
                <p:nvGrpSpPr>
                  <p:cNvPr id="38317" name="Group 354"/>
                  <p:cNvGrpSpPr>
                    <a:grpSpLocks/>
                  </p:cNvGrpSpPr>
                  <p:nvPr/>
                </p:nvGrpSpPr>
                <p:grpSpPr bwMode="auto">
                  <a:xfrm>
                    <a:off x="1974849" y="5257800"/>
                    <a:ext cx="3054351" cy="1026080"/>
                    <a:chOff x="1981199" y="5298520"/>
                    <a:chExt cx="3054351" cy="1026080"/>
                  </a:xfrm>
                </p:grpSpPr>
                <p:grpSp>
                  <p:nvGrpSpPr>
                    <p:cNvPr id="38328" name="Group 3"/>
                    <p:cNvGrpSpPr>
                      <a:grpSpLocks/>
                    </p:cNvGrpSpPr>
                    <p:nvPr/>
                  </p:nvGrpSpPr>
                  <p:grpSpPr bwMode="auto">
                    <a:xfrm>
                      <a:off x="1981199" y="5298520"/>
                      <a:ext cx="1530349" cy="1005609"/>
                      <a:chOff x="4625975" y="5062538"/>
                      <a:chExt cx="2476499" cy="804862"/>
                    </a:xfrm>
                  </p:grpSpPr>
                  <p:sp>
                    <p:nvSpPr>
                      <p:cNvPr id="372" name="Arc 371"/>
                      <p:cNvSpPr/>
                      <p:nvPr/>
                    </p:nvSpPr>
                    <p:spPr bwMode="auto">
                      <a:xfrm flipV="1">
                        <a:off x="6452269" y="5062050"/>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3" name="Arc 372"/>
                      <p:cNvSpPr/>
                      <p:nvPr/>
                    </p:nvSpPr>
                    <p:spPr bwMode="auto">
                      <a:xfrm flipV="1">
                        <a:off x="5219223" y="5062050"/>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4" name="Arc 373"/>
                      <p:cNvSpPr/>
                      <p:nvPr/>
                    </p:nvSpPr>
                    <p:spPr bwMode="auto">
                      <a:xfrm>
                        <a:off x="5871228" y="5062050"/>
                        <a:ext cx="581041"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5" name="Arc 374"/>
                      <p:cNvSpPr/>
                      <p:nvPr/>
                    </p:nvSpPr>
                    <p:spPr bwMode="auto">
                      <a:xfrm>
                        <a:off x="4633748" y="5062050"/>
                        <a:ext cx="585475"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329" name="Group 3"/>
                    <p:cNvGrpSpPr>
                      <a:grpSpLocks/>
                    </p:cNvGrpSpPr>
                    <p:nvPr/>
                  </p:nvGrpSpPr>
                  <p:grpSpPr bwMode="auto">
                    <a:xfrm>
                      <a:off x="3505200" y="5318991"/>
                      <a:ext cx="1530350" cy="1005609"/>
                      <a:chOff x="4625975" y="5062538"/>
                      <a:chExt cx="2476500" cy="804862"/>
                    </a:xfrm>
                  </p:grpSpPr>
                  <p:sp>
                    <p:nvSpPr>
                      <p:cNvPr id="368" name="Arc 367"/>
                      <p:cNvSpPr/>
                      <p:nvPr/>
                    </p:nvSpPr>
                    <p:spPr bwMode="auto">
                      <a:xfrm flipV="1">
                        <a:off x="6452135" y="5057767"/>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9" name="Arc 368"/>
                      <p:cNvSpPr/>
                      <p:nvPr/>
                    </p:nvSpPr>
                    <p:spPr bwMode="auto">
                      <a:xfrm flipV="1">
                        <a:off x="5219089" y="5057767"/>
                        <a:ext cx="652005" cy="81071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0" name="Arc 369"/>
                      <p:cNvSpPr/>
                      <p:nvPr/>
                    </p:nvSpPr>
                    <p:spPr bwMode="auto">
                      <a:xfrm>
                        <a:off x="5871094" y="5057767"/>
                        <a:ext cx="581041"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71" name="Arc 370"/>
                      <p:cNvSpPr/>
                      <p:nvPr/>
                    </p:nvSpPr>
                    <p:spPr bwMode="auto">
                      <a:xfrm>
                        <a:off x="4633614" y="5057767"/>
                        <a:ext cx="585475" cy="807688"/>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318" name="Group 3"/>
                  <p:cNvGrpSpPr>
                    <a:grpSpLocks/>
                  </p:cNvGrpSpPr>
                  <p:nvPr/>
                </p:nvGrpSpPr>
                <p:grpSpPr bwMode="auto">
                  <a:xfrm>
                    <a:off x="5029200" y="5298520"/>
                    <a:ext cx="1530350" cy="1005609"/>
                    <a:chOff x="4625975" y="5062538"/>
                    <a:chExt cx="2476500" cy="804862"/>
                  </a:xfrm>
                </p:grpSpPr>
                <p:sp>
                  <p:nvSpPr>
                    <p:cNvPr id="362" name="Arc 361"/>
                    <p:cNvSpPr/>
                    <p:nvPr/>
                  </p:nvSpPr>
                  <p:spPr bwMode="auto">
                    <a:xfrm flipV="1">
                      <a:off x="6450598" y="5062734"/>
                      <a:ext cx="652005"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3" name="Arc 362"/>
                    <p:cNvSpPr/>
                    <p:nvPr/>
                  </p:nvSpPr>
                  <p:spPr bwMode="auto">
                    <a:xfrm flipV="1">
                      <a:off x="5213115" y="5062734"/>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4" name="Arc 363"/>
                    <p:cNvSpPr/>
                    <p:nvPr/>
                  </p:nvSpPr>
                  <p:spPr bwMode="auto">
                    <a:xfrm>
                      <a:off x="5865123" y="5062734"/>
                      <a:ext cx="585475"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5" name="Arc 364"/>
                    <p:cNvSpPr/>
                    <p:nvPr/>
                  </p:nvSpPr>
                  <p:spPr bwMode="auto">
                    <a:xfrm>
                      <a:off x="4627640" y="5062734"/>
                      <a:ext cx="585475"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319" name="Group 3"/>
                  <p:cNvGrpSpPr>
                    <a:grpSpLocks/>
                  </p:cNvGrpSpPr>
                  <p:nvPr/>
                </p:nvGrpSpPr>
                <p:grpSpPr bwMode="auto">
                  <a:xfrm>
                    <a:off x="6553200" y="5298520"/>
                    <a:ext cx="1530349" cy="1005609"/>
                    <a:chOff x="4625976" y="5062538"/>
                    <a:chExt cx="2476499" cy="804862"/>
                  </a:xfrm>
                </p:grpSpPr>
                <p:sp>
                  <p:nvSpPr>
                    <p:cNvPr id="358" name="Arc 357"/>
                    <p:cNvSpPr/>
                    <p:nvPr/>
                  </p:nvSpPr>
                  <p:spPr bwMode="auto">
                    <a:xfrm flipV="1">
                      <a:off x="6450469" y="5062734"/>
                      <a:ext cx="652006"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9" name="Arc 358"/>
                    <p:cNvSpPr/>
                    <p:nvPr/>
                  </p:nvSpPr>
                  <p:spPr bwMode="auto">
                    <a:xfrm flipV="1">
                      <a:off x="5212986" y="5062734"/>
                      <a:ext cx="652008" cy="804664"/>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0" name="Arc 359"/>
                    <p:cNvSpPr/>
                    <p:nvPr/>
                  </p:nvSpPr>
                  <p:spPr bwMode="auto">
                    <a:xfrm>
                      <a:off x="5864994" y="5062734"/>
                      <a:ext cx="585476"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1" name="Arc 360"/>
                    <p:cNvSpPr/>
                    <p:nvPr/>
                  </p:nvSpPr>
                  <p:spPr bwMode="auto">
                    <a:xfrm>
                      <a:off x="4627510" y="5062734"/>
                      <a:ext cx="585476" cy="801640"/>
                    </a:xfrm>
                    <a:prstGeom prst="arc">
                      <a:avLst>
                        <a:gd name="adj1" fmla="val 10684744"/>
                        <a:gd name="adj2" fmla="val 0"/>
                      </a:avLst>
                    </a:prstGeom>
                    <a:ln w="539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grpSp>
        <p:grpSp>
          <p:nvGrpSpPr>
            <p:cNvPr id="38222" name="Group 396"/>
            <p:cNvGrpSpPr>
              <a:grpSpLocks/>
            </p:cNvGrpSpPr>
            <p:nvPr/>
          </p:nvGrpSpPr>
          <p:grpSpPr bwMode="auto">
            <a:xfrm>
              <a:off x="-457200" y="6172200"/>
              <a:ext cx="16046450" cy="762000"/>
              <a:chOff x="-174625" y="6172200"/>
              <a:chExt cx="16046450" cy="762000"/>
            </a:xfrm>
          </p:grpSpPr>
          <p:grpSp>
            <p:nvGrpSpPr>
              <p:cNvPr id="38223" name="Group 397"/>
              <p:cNvGrpSpPr>
                <a:grpSpLocks/>
              </p:cNvGrpSpPr>
              <p:nvPr/>
            </p:nvGrpSpPr>
            <p:grpSpPr bwMode="auto">
              <a:xfrm>
                <a:off x="-174625" y="6172200"/>
                <a:ext cx="8023225" cy="685800"/>
                <a:chOff x="139700" y="5659271"/>
                <a:chExt cx="12217400" cy="1122529"/>
              </a:xfrm>
            </p:grpSpPr>
            <p:grpSp>
              <p:nvGrpSpPr>
                <p:cNvPr id="38269" name="Group 443"/>
                <p:cNvGrpSpPr>
                  <a:grpSpLocks/>
                </p:cNvGrpSpPr>
                <p:nvPr/>
              </p:nvGrpSpPr>
              <p:grpSpPr bwMode="auto">
                <a:xfrm>
                  <a:off x="139700" y="5659271"/>
                  <a:ext cx="6108700" cy="1046329"/>
                  <a:chOff x="1974849" y="5257800"/>
                  <a:chExt cx="6108700" cy="1046329"/>
                </a:xfrm>
              </p:grpSpPr>
              <p:grpSp>
                <p:nvGrpSpPr>
                  <p:cNvPr id="38292" name="Group 466"/>
                  <p:cNvGrpSpPr>
                    <a:grpSpLocks/>
                  </p:cNvGrpSpPr>
                  <p:nvPr/>
                </p:nvGrpSpPr>
                <p:grpSpPr bwMode="auto">
                  <a:xfrm>
                    <a:off x="1974849" y="5257800"/>
                    <a:ext cx="3054351" cy="1026080"/>
                    <a:chOff x="1981199" y="5298520"/>
                    <a:chExt cx="3054351" cy="1026080"/>
                  </a:xfrm>
                </p:grpSpPr>
                <p:grpSp>
                  <p:nvGrpSpPr>
                    <p:cNvPr id="38303" name="Group 3"/>
                    <p:cNvGrpSpPr>
                      <a:grpSpLocks/>
                    </p:cNvGrpSpPr>
                    <p:nvPr/>
                  </p:nvGrpSpPr>
                  <p:grpSpPr bwMode="auto">
                    <a:xfrm>
                      <a:off x="1981199" y="5298520"/>
                      <a:ext cx="1530349" cy="1005609"/>
                      <a:chOff x="4625975" y="5062538"/>
                      <a:chExt cx="2476499" cy="804862"/>
                    </a:xfrm>
                  </p:grpSpPr>
                  <p:sp>
                    <p:nvSpPr>
                      <p:cNvPr id="484" name="Arc 483"/>
                      <p:cNvSpPr/>
                      <p:nvPr/>
                    </p:nvSpPr>
                    <p:spPr bwMode="auto">
                      <a:xfrm flipV="1">
                        <a:off x="6453367" y="5062538"/>
                        <a:ext cx="656442"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5" name="Arc 484"/>
                      <p:cNvSpPr/>
                      <p:nvPr/>
                    </p:nvSpPr>
                    <p:spPr bwMode="auto">
                      <a:xfrm flipV="1">
                        <a:off x="5215884" y="5062538"/>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6" name="Arc 485"/>
                      <p:cNvSpPr/>
                      <p:nvPr/>
                    </p:nvSpPr>
                    <p:spPr bwMode="auto">
                      <a:xfrm>
                        <a:off x="5867892" y="5062538"/>
                        <a:ext cx="585475"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7" name="Arc 486"/>
                      <p:cNvSpPr/>
                      <p:nvPr/>
                    </p:nvSpPr>
                    <p:spPr bwMode="auto">
                      <a:xfrm>
                        <a:off x="4625975" y="5062538"/>
                        <a:ext cx="589909"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304" name="Group 3"/>
                    <p:cNvGrpSpPr>
                      <a:grpSpLocks/>
                    </p:cNvGrpSpPr>
                    <p:nvPr/>
                  </p:nvGrpSpPr>
                  <p:grpSpPr bwMode="auto">
                    <a:xfrm>
                      <a:off x="3505200" y="5318991"/>
                      <a:ext cx="1530350" cy="1005609"/>
                      <a:chOff x="4625975" y="5062538"/>
                      <a:chExt cx="2476500" cy="804862"/>
                    </a:xfrm>
                  </p:grpSpPr>
                  <p:sp>
                    <p:nvSpPr>
                      <p:cNvPr id="480" name="Arc 479"/>
                      <p:cNvSpPr/>
                      <p:nvPr/>
                    </p:nvSpPr>
                    <p:spPr bwMode="auto">
                      <a:xfrm flipV="1">
                        <a:off x="6453233" y="5061280"/>
                        <a:ext cx="656442"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1" name="Arc 480"/>
                      <p:cNvSpPr/>
                      <p:nvPr/>
                    </p:nvSpPr>
                    <p:spPr bwMode="auto">
                      <a:xfrm flipV="1">
                        <a:off x="5215753" y="5061280"/>
                        <a:ext cx="652005"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2" name="Arc 481"/>
                      <p:cNvSpPr/>
                      <p:nvPr/>
                    </p:nvSpPr>
                    <p:spPr bwMode="auto">
                      <a:xfrm>
                        <a:off x="5867758" y="5061280"/>
                        <a:ext cx="585475"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3" name="Arc 482"/>
                      <p:cNvSpPr/>
                      <p:nvPr/>
                    </p:nvSpPr>
                    <p:spPr bwMode="auto">
                      <a:xfrm>
                        <a:off x="4625841" y="5061280"/>
                        <a:ext cx="589912"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293" name="Group 3"/>
                  <p:cNvGrpSpPr>
                    <a:grpSpLocks/>
                  </p:cNvGrpSpPr>
                  <p:nvPr/>
                </p:nvGrpSpPr>
                <p:grpSpPr bwMode="auto">
                  <a:xfrm>
                    <a:off x="5029200" y="5298520"/>
                    <a:ext cx="1530350" cy="1005609"/>
                    <a:chOff x="4625975" y="5062538"/>
                    <a:chExt cx="2476500" cy="804862"/>
                  </a:xfrm>
                </p:grpSpPr>
                <p:sp>
                  <p:nvSpPr>
                    <p:cNvPr id="474" name="Arc 473"/>
                    <p:cNvSpPr/>
                    <p:nvPr/>
                  </p:nvSpPr>
                  <p:spPr bwMode="auto">
                    <a:xfrm flipV="1">
                      <a:off x="6451696" y="5063224"/>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5" name="Arc 474"/>
                    <p:cNvSpPr/>
                    <p:nvPr/>
                  </p:nvSpPr>
                  <p:spPr bwMode="auto">
                    <a:xfrm flipV="1">
                      <a:off x="5218650" y="5063224"/>
                      <a:ext cx="647571"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6" name="Arc 475"/>
                    <p:cNvSpPr/>
                    <p:nvPr/>
                  </p:nvSpPr>
                  <p:spPr bwMode="auto">
                    <a:xfrm>
                      <a:off x="5866221" y="5063224"/>
                      <a:ext cx="585475"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7" name="Arc 476"/>
                    <p:cNvSpPr/>
                    <p:nvPr/>
                  </p:nvSpPr>
                  <p:spPr bwMode="auto">
                    <a:xfrm>
                      <a:off x="4633175" y="5063224"/>
                      <a:ext cx="585475"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294" name="Group 3"/>
                  <p:cNvGrpSpPr>
                    <a:grpSpLocks/>
                  </p:cNvGrpSpPr>
                  <p:nvPr/>
                </p:nvGrpSpPr>
                <p:grpSpPr bwMode="auto">
                  <a:xfrm>
                    <a:off x="6553200" y="5298520"/>
                    <a:ext cx="1530349" cy="1005609"/>
                    <a:chOff x="4625976" y="5062538"/>
                    <a:chExt cx="2476499" cy="804862"/>
                  </a:xfrm>
                </p:grpSpPr>
                <p:sp>
                  <p:nvSpPr>
                    <p:cNvPr id="470" name="Arc 469"/>
                    <p:cNvSpPr/>
                    <p:nvPr/>
                  </p:nvSpPr>
                  <p:spPr bwMode="auto">
                    <a:xfrm flipV="1">
                      <a:off x="6451567" y="5063224"/>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1" name="Arc 470"/>
                    <p:cNvSpPr/>
                    <p:nvPr/>
                  </p:nvSpPr>
                  <p:spPr bwMode="auto">
                    <a:xfrm flipV="1">
                      <a:off x="5218520" y="5063224"/>
                      <a:ext cx="647572"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2" name="Arc 471"/>
                    <p:cNvSpPr/>
                    <p:nvPr/>
                  </p:nvSpPr>
                  <p:spPr bwMode="auto">
                    <a:xfrm>
                      <a:off x="5866092" y="5063224"/>
                      <a:ext cx="585476"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3" name="Arc 472"/>
                    <p:cNvSpPr/>
                    <p:nvPr/>
                  </p:nvSpPr>
                  <p:spPr bwMode="auto">
                    <a:xfrm>
                      <a:off x="4633045" y="5063224"/>
                      <a:ext cx="585476"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270" name="Group 444"/>
                <p:cNvGrpSpPr>
                  <a:grpSpLocks/>
                </p:cNvGrpSpPr>
                <p:nvPr/>
              </p:nvGrpSpPr>
              <p:grpSpPr bwMode="auto">
                <a:xfrm>
                  <a:off x="6248400" y="5735471"/>
                  <a:ext cx="6108700" cy="1046329"/>
                  <a:chOff x="1974849" y="5257800"/>
                  <a:chExt cx="6108700" cy="1046329"/>
                </a:xfrm>
              </p:grpSpPr>
              <p:grpSp>
                <p:nvGrpSpPr>
                  <p:cNvPr id="38271" name="Group 445"/>
                  <p:cNvGrpSpPr>
                    <a:grpSpLocks/>
                  </p:cNvGrpSpPr>
                  <p:nvPr/>
                </p:nvGrpSpPr>
                <p:grpSpPr bwMode="auto">
                  <a:xfrm>
                    <a:off x="1974849" y="5257800"/>
                    <a:ext cx="3054351" cy="1026080"/>
                    <a:chOff x="1981199" y="5298520"/>
                    <a:chExt cx="3054351" cy="1026080"/>
                  </a:xfrm>
                </p:grpSpPr>
                <p:grpSp>
                  <p:nvGrpSpPr>
                    <p:cNvPr id="38282" name="Group 3"/>
                    <p:cNvGrpSpPr>
                      <a:grpSpLocks/>
                    </p:cNvGrpSpPr>
                    <p:nvPr/>
                  </p:nvGrpSpPr>
                  <p:grpSpPr bwMode="auto">
                    <a:xfrm>
                      <a:off x="1981199" y="5298520"/>
                      <a:ext cx="1530349" cy="1005609"/>
                      <a:chOff x="4625975" y="5062538"/>
                      <a:chExt cx="2476499" cy="804862"/>
                    </a:xfrm>
                  </p:grpSpPr>
                  <p:sp>
                    <p:nvSpPr>
                      <p:cNvPr id="463" name="Arc 462"/>
                      <p:cNvSpPr/>
                      <p:nvPr/>
                    </p:nvSpPr>
                    <p:spPr bwMode="auto">
                      <a:xfrm flipV="1">
                        <a:off x="6458901" y="5062050"/>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4" name="Arc 463"/>
                      <p:cNvSpPr/>
                      <p:nvPr/>
                    </p:nvSpPr>
                    <p:spPr bwMode="auto">
                      <a:xfrm flipV="1">
                        <a:off x="5216985" y="5062050"/>
                        <a:ext cx="656442"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5" name="Arc 464"/>
                      <p:cNvSpPr/>
                      <p:nvPr/>
                    </p:nvSpPr>
                    <p:spPr bwMode="auto">
                      <a:xfrm>
                        <a:off x="5873426" y="5062050"/>
                        <a:ext cx="585475"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6" name="Arc 465"/>
                      <p:cNvSpPr/>
                      <p:nvPr/>
                    </p:nvSpPr>
                    <p:spPr bwMode="auto">
                      <a:xfrm>
                        <a:off x="4627076" y="5062050"/>
                        <a:ext cx="589909"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283" name="Group 3"/>
                    <p:cNvGrpSpPr>
                      <a:grpSpLocks/>
                    </p:cNvGrpSpPr>
                    <p:nvPr/>
                  </p:nvGrpSpPr>
                  <p:grpSpPr bwMode="auto">
                    <a:xfrm>
                      <a:off x="3505200" y="5318991"/>
                      <a:ext cx="1530350" cy="1005609"/>
                      <a:chOff x="4625975" y="5062538"/>
                      <a:chExt cx="2476500" cy="804862"/>
                    </a:xfrm>
                  </p:grpSpPr>
                  <p:sp>
                    <p:nvSpPr>
                      <p:cNvPr id="459" name="Arc 458"/>
                      <p:cNvSpPr/>
                      <p:nvPr/>
                    </p:nvSpPr>
                    <p:spPr bwMode="auto">
                      <a:xfrm flipV="1">
                        <a:off x="6458768" y="5057767"/>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0" name="Arc 459"/>
                      <p:cNvSpPr/>
                      <p:nvPr/>
                    </p:nvSpPr>
                    <p:spPr bwMode="auto">
                      <a:xfrm flipV="1">
                        <a:off x="5216851" y="5057767"/>
                        <a:ext cx="656442"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1" name="Arc 460"/>
                      <p:cNvSpPr/>
                      <p:nvPr/>
                    </p:nvSpPr>
                    <p:spPr bwMode="auto">
                      <a:xfrm>
                        <a:off x="5873293" y="5057767"/>
                        <a:ext cx="585475"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2" name="Arc 461"/>
                      <p:cNvSpPr/>
                      <p:nvPr/>
                    </p:nvSpPr>
                    <p:spPr bwMode="auto">
                      <a:xfrm>
                        <a:off x="4626942" y="5057767"/>
                        <a:ext cx="589909"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272" name="Group 3"/>
                  <p:cNvGrpSpPr>
                    <a:grpSpLocks/>
                  </p:cNvGrpSpPr>
                  <p:nvPr/>
                </p:nvGrpSpPr>
                <p:grpSpPr bwMode="auto">
                  <a:xfrm>
                    <a:off x="5029200" y="5298520"/>
                    <a:ext cx="1530350" cy="1005609"/>
                    <a:chOff x="4625975" y="5062538"/>
                    <a:chExt cx="2476500" cy="804862"/>
                  </a:xfrm>
                </p:grpSpPr>
                <p:sp>
                  <p:nvSpPr>
                    <p:cNvPr id="453" name="Arc 452"/>
                    <p:cNvSpPr/>
                    <p:nvPr/>
                  </p:nvSpPr>
                  <p:spPr bwMode="auto">
                    <a:xfrm flipV="1">
                      <a:off x="6457231" y="5062736"/>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4" name="Arc 453"/>
                    <p:cNvSpPr/>
                    <p:nvPr/>
                  </p:nvSpPr>
                  <p:spPr bwMode="auto">
                    <a:xfrm flipV="1">
                      <a:off x="5219751" y="5062736"/>
                      <a:ext cx="652005"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5" name="Arc 454"/>
                    <p:cNvSpPr/>
                    <p:nvPr/>
                  </p:nvSpPr>
                  <p:spPr bwMode="auto">
                    <a:xfrm>
                      <a:off x="5871756" y="5062736"/>
                      <a:ext cx="585475"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6" name="Arc 455"/>
                    <p:cNvSpPr/>
                    <p:nvPr/>
                  </p:nvSpPr>
                  <p:spPr bwMode="auto">
                    <a:xfrm>
                      <a:off x="4634276" y="5062736"/>
                      <a:ext cx="585475"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273" name="Group 3"/>
                  <p:cNvGrpSpPr>
                    <a:grpSpLocks/>
                  </p:cNvGrpSpPr>
                  <p:nvPr/>
                </p:nvGrpSpPr>
                <p:grpSpPr bwMode="auto">
                  <a:xfrm>
                    <a:off x="6553200" y="5298520"/>
                    <a:ext cx="1530349" cy="1005609"/>
                    <a:chOff x="4625976" y="5062538"/>
                    <a:chExt cx="2476499" cy="804862"/>
                  </a:xfrm>
                </p:grpSpPr>
                <p:sp>
                  <p:nvSpPr>
                    <p:cNvPr id="449" name="Arc 448"/>
                    <p:cNvSpPr/>
                    <p:nvPr/>
                  </p:nvSpPr>
                  <p:spPr bwMode="auto">
                    <a:xfrm flipV="1">
                      <a:off x="6457102" y="5062736"/>
                      <a:ext cx="647572"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0" name="Arc 449"/>
                    <p:cNvSpPr/>
                    <p:nvPr/>
                  </p:nvSpPr>
                  <p:spPr bwMode="auto">
                    <a:xfrm flipV="1">
                      <a:off x="5219621" y="5062736"/>
                      <a:ext cx="652006"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1" name="Arc 450"/>
                    <p:cNvSpPr/>
                    <p:nvPr/>
                  </p:nvSpPr>
                  <p:spPr bwMode="auto">
                    <a:xfrm>
                      <a:off x="5871627" y="5062736"/>
                      <a:ext cx="585476"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2" name="Arc 451"/>
                    <p:cNvSpPr/>
                    <p:nvPr/>
                  </p:nvSpPr>
                  <p:spPr bwMode="auto">
                    <a:xfrm>
                      <a:off x="4634146" y="5062736"/>
                      <a:ext cx="585476" cy="80163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grpSp>
            <p:nvGrpSpPr>
              <p:cNvPr id="38224" name="Group 398"/>
              <p:cNvGrpSpPr>
                <a:grpSpLocks/>
              </p:cNvGrpSpPr>
              <p:nvPr/>
            </p:nvGrpSpPr>
            <p:grpSpPr bwMode="auto">
              <a:xfrm>
                <a:off x="7848600" y="6248400"/>
                <a:ext cx="8023225" cy="685800"/>
                <a:chOff x="139700" y="5659271"/>
                <a:chExt cx="12217400" cy="1122529"/>
              </a:xfrm>
            </p:grpSpPr>
            <p:grpSp>
              <p:nvGrpSpPr>
                <p:cNvPr id="38225" name="Group 399"/>
                <p:cNvGrpSpPr>
                  <a:grpSpLocks/>
                </p:cNvGrpSpPr>
                <p:nvPr/>
              </p:nvGrpSpPr>
              <p:grpSpPr bwMode="auto">
                <a:xfrm>
                  <a:off x="139700" y="5659271"/>
                  <a:ext cx="6108700" cy="1046329"/>
                  <a:chOff x="1974849" y="5257800"/>
                  <a:chExt cx="6108700" cy="1046329"/>
                </a:xfrm>
              </p:grpSpPr>
              <p:grpSp>
                <p:nvGrpSpPr>
                  <p:cNvPr id="38248" name="Group 422"/>
                  <p:cNvGrpSpPr>
                    <a:grpSpLocks/>
                  </p:cNvGrpSpPr>
                  <p:nvPr/>
                </p:nvGrpSpPr>
                <p:grpSpPr bwMode="auto">
                  <a:xfrm>
                    <a:off x="1974849" y="5257800"/>
                    <a:ext cx="3054351" cy="1026080"/>
                    <a:chOff x="1981199" y="5298520"/>
                    <a:chExt cx="3054351" cy="1026080"/>
                  </a:xfrm>
                </p:grpSpPr>
                <p:grpSp>
                  <p:nvGrpSpPr>
                    <p:cNvPr id="38259" name="Group 3"/>
                    <p:cNvGrpSpPr>
                      <a:grpSpLocks/>
                    </p:cNvGrpSpPr>
                    <p:nvPr/>
                  </p:nvGrpSpPr>
                  <p:grpSpPr bwMode="auto">
                    <a:xfrm>
                      <a:off x="1981199" y="5298520"/>
                      <a:ext cx="1530349" cy="1005609"/>
                      <a:chOff x="4625975" y="5062538"/>
                      <a:chExt cx="2476499" cy="804862"/>
                    </a:xfrm>
                  </p:grpSpPr>
                  <p:sp>
                    <p:nvSpPr>
                      <p:cNvPr id="440" name="Arc 439"/>
                      <p:cNvSpPr/>
                      <p:nvPr/>
                    </p:nvSpPr>
                    <p:spPr bwMode="auto">
                      <a:xfrm flipV="1">
                        <a:off x="6460002" y="5062538"/>
                        <a:ext cx="652005"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1" name="Arc 440"/>
                      <p:cNvSpPr/>
                      <p:nvPr/>
                    </p:nvSpPr>
                    <p:spPr bwMode="auto">
                      <a:xfrm flipV="1">
                        <a:off x="5222520" y="5062538"/>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2" name="Arc 441"/>
                      <p:cNvSpPr/>
                      <p:nvPr/>
                    </p:nvSpPr>
                    <p:spPr bwMode="auto">
                      <a:xfrm>
                        <a:off x="5874527" y="5062538"/>
                        <a:ext cx="585475"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3" name="Arc 442"/>
                      <p:cNvSpPr/>
                      <p:nvPr/>
                    </p:nvSpPr>
                    <p:spPr bwMode="auto">
                      <a:xfrm>
                        <a:off x="4628174" y="5062538"/>
                        <a:ext cx="594346"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260" name="Group 3"/>
                    <p:cNvGrpSpPr>
                      <a:grpSpLocks/>
                    </p:cNvGrpSpPr>
                    <p:nvPr/>
                  </p:nvGrpSpPr>
                  <p:grpSpPr bwMode="auto">
                    <a:xfrm>
                      <a:off x="3505200" y="5318991"/>
                      <a:ext cx="1530350" cy="1005609"/>
                      <a:chOff x="4625975" y="5062538"/>
                      <a:chExt cx="2476500" cy="804862"/>
                    </a:xfrm>
                  </p:grpSpPr>
                  <p:sp>
                    <p:nvSpPr>
                      <p:cNvPr id="436" name="Arc 435"/>
                      <p:cNvSpPr/>
                      <p:nvPr/>
                    </p:nvSpPr>
                    <p:spPr bwMode="auto">
                      <a:xfrm flipV="1">
                        <a:off x="6459869" y="5061278"/>
                        <a:ext cx="652005"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7" name="Arc 436"/>
                      <p:cNvSpPr/>
                      <p:nvPr/>
                    </p:nvSpPr>
                    <p:spPr bwMode="auto">
                      <a:xfrm flipV="1">
                        <a:off x="5222386" y="5061278"/>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8" name="Arc 437"/>
                      <p:cNvSpPr/>
                      <p:nvPr/>
                    </p:nvSpPr>
                    <p:spPr bwMode="auto">
                      <a:xfrm>
                        <a:off x="5874394" y="5061278"/>
                        <a:ext cx="585475"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9" name="Arc 438"/>
                      <p:cNvSpPr/>
                      <p:nvPr/>
                    </p:nvSpPr>
                    <p:spPr bwMode="auto">
                      <a:xfrm>
                        <a:off x="4628040" y="5061278"/>
                        <a:ext cx="594346" cy="80769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249" name="Group 3"/>
                  <p:cNvGrpSpPr>
                    <a:grpSpLocks/>
                  </p:cNvGrpSpPr>
                  <p:nvPr/>
                </p:nvGrpSpPr>
                <p:grpSpPr bwMode="auto">
                  <a:xfrm>
                    <a:off x="5029200" y="5298520"/>
                    <a:ext cx="1530350" cy="1005609"/>
                    <a:chOff x="4625975" y="5062538"/>
                    <a:chExt cx="2476500" cy="804862"/>
                  </a:xfrm>
                </p:grpSpPr>
                <p:sp>
                  <p:nvSpPr>
                    <p:cNvPr id="430" name="Arc 429"/>
                    <p:cNvSpPr/>
                    <p:nvPr/>
                  </p:nvSpPr>
                  <p:spPr bwMode="auto">
                    <a:xfrm flipV="1">
                      <a:off x="6458332" y="5063222"/>
                      <a:ext cx="652005"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1" name="Arc 430"/>
                    <p:cNvSpPr/>
                    <p:nvPr/>
                  </p:nvSpPr>
                  <p:spPr bwMode="auto">
                    <a:xfrm flipV="1">
                      <a:off x="5220849" y="5063222"/>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2" name="Arc 431"/>
                    <p:cNvSpPr/>
                    <p:nvPr/>
                  </p:nvSpPr>
                  <p:spPr bwMode="auto">
                    <a:xfrm>
                      <a:off x="5872857" y="5063222"/>
                      <a:ext cx="585475"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3" name="Arc 432"/>
                    <p:cNvSpPr/>
                    <p:nvPr/>
                  </p:nvSpPr>
                  <p:spPr bwMode="auto">
                    <a:xfrm>
                      <a:off x="4635374" y="5063222"/>
                      <a:ext cx="585475"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250" name="Group 3"/>
                  <p:cNvGrpSpPr>
                    <a:grpSpLocks/>
                  </p:cNvGrpSpPr>
                  <p:nvPr/>
                </p:nvGrpSpPr>
                <p:grpSpPr bwMode="auto">
                  <a:xfrm>
                    <a:off x="6553200" y="5298520"/>
                    <a:ext cx="1530349" cy="1005609"/>
                    <a:chOff x="4625976" y="5062538"/>
                    <a:chExt cx="2476499" cy="804862"/>
                  </a:xfrm>
                </p:grpSpPr>
                <p:sp>
                  <p:nvSpPr>
                    <p:cNvPr id="426" name="Arc 425"/>
                    <p:cNvSpPr/>
                    <p:nvPr/>
                  </p:nvSpPr>
                  <p:spPr bwMode="auto">
                    <a:xfrm flipV="1">
                      <a:off x="6458203" y="5063222"/>
                      <a:ext cx="652006"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7" name="Arc 426"/>
                    <p:cNvSpPr/>
                    <p:nvPr/>
                  </p:nvSpPr>
                  <p:spPr bwMode="auto">
                    <a:xfrm flipV="1">
                      <a:off x="5220719" y="5063222"/>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8" name="Arc 427"/>
                    <p:cNvSpPr/>
                    <p:nvPr/>
                  </p:nvSpPr>
                  <p:spPr bwMode="auto">
                    <a:xfrm>
                      <a:off x="5872728" y="5063222"/>
                      <a:ext cx="585476"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9" name="Arc 428"/>
                    <p:cNvSpPr/>
                    <p:nvPr/>
                  </p:nvSpPr>
                  <p:spPr bwMode="auto">
                    <a:xfrm>
                      <a:off x="4635244" y="5063222"/>
                      <a:ext cx="585476"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226" name="Group 400"/>
                <p:cNvGrpSpPr>
                  <a:grpSpLocks/>
                </p:cNvGrpSpPr>
                <p:nvPr/>
              </p:nvGrpSpPr>
              <p:grpSpPr bwMode="auto">
                <a:xfrm>
                  <a:off x="6248400" y="5735471"/>
                  <a:ext cx="6108700" cy="1046329"/>
                  <a:chOff x="1974849" y="5257800"/>
                  <a:chExt cx="6108700" cy="1046329"/>
                </a:xfrm>
              </p:grpSpPr>
              <p:grpSp>
                <p:nvGrpSpPr>
                  <p:cNvPr id="38227" name="Group 401"/>
                  <p:cNvGrpSpPr>
                    <a:grpSpLocks/>
                  </p:cNvGrpSpPr>
                  <p:nvPr/>
                </p:nvGrpSpPr>
                <p:grpSpPr bwMode="auto">
                  <a:xfrm>
                    <a:off x="1974849" y="5257800"/>
                    <a:ext cx="3054351" cy="1026080"/>
                    <a:chOff x="1981199" y="5298520"/>
                    <a:chExt cx="3054351" cy="1026080"/>
                  </a:xfrm>
                </p:grpSpPr>
                <p:grpSp>
                  <p:nvGrpSpPr>
                    <p:cNvPr id="38238" name="Group 3"/>
                    <p:cNvGrpSpPr>
                      <a:grpSpLocks/>
                    </p:cNvGrpSpPr>
                    <p:nvPr/>
                  </p:nvGrpSpPr>
                  <p:grpSpPr bwMode="auto">
                    <a:xfrm>
                      <a:off x="1981199" y="5298520"/>
                      <a:ext cx="1530349" cy="1005609"/>
                      <a:chOff x="4625975" y="5062538"/>
                      <a:chExt cx="2476499" cy="804862"/>
                    </a:xfrm>
                  </p:grpSpPr>
                  <p:sp>
                    <p:nvSpPr>
                      <p:cNvPr id="419" name="Arc 418"/>
                      <p:cNvSpPr/>
                      <p:nvPr/>
                    </p:nvSpPr>
                    <p:spPr bwMode="auto">
                      <a:xfrm flipV="1">
                        <a:off x="6452229" y="5062050"/>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0" name="Arc 419"/>
                      <p:cNvSpPr/>
                      <p:nvPr/>
                    </p:nvSpPr>
                    <p:spPr bwMode="auto">
                      <a:xfrm flipV="1">
                        <a:off x="5219184" y="5062050"/>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1" name="Arc 420"/>
                      <p:cNvSpPr/>
                      <p:nvPr/>
                    </p:nvSpPr>
                    <p:spPr bwMode="auto">
                      <a:xfrm>
                        <a:off x="5871191" y="5062050"/>
                        <a:ext cx="581038"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2" name="Arc 421"/>
                      <p:cNvSpPr/>
                      <p:nvPr/>
                    </p:nvSpPr>
                    <p:spPr bwMode="auto">
                      <a:xfrm>
                        <a:off x="4633709" y="5062050"/>
                        <a:ext cx="585475"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239" name="Group 3"/>
                    <p:cNvGrpSpPr>
                      <a:grpSpLocks/>
                    </p:cNvGrpSpPr>
                    <p:nvPr/>
                  </p:nvGrpSpPr>
                  <p:grpSpPr bwMode="auto">
                    <a:xfrm>
                      <a:off x="3505200" y="5318991"/>
                      <a:ext cx="1530350" cy="1005609"/>
                      <a:chOff x="4625975" y="5062538"/>
                      <a:chExt cx="2476500" cy="804862"/>
                    </a:xfrm>
                  </p:grpSpPr>
                  <p:sp>
                    <p:nvSpPr>
                      <p:cNvPr id="415" name="Arc 414"/>
                      <p:cNvSpPr/>
                      <p:nvPr/>
                    </p:nvSpPr>
                    <p:spPr bwMode="auto">
                      <a:xfrm flipV="1">
                        <a:off x="6452096" y="5057767"/>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6" name="Arc 415"/>
                      <p:cNvSpPr/>
                      <p:nvPr/>
                    </p:nvSpPr>
                    <p:spPr bwMode="auto">
                      <a:xfrm flipV="1">
                        <a:off x="5219050" y="5057767"/>
                        <a:ext cx="652008" cy="81071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7" name="Arc 416"/>
                      <p:cNvSpPr/>
                      <p:nvPr/>
                    </p:nvSpPr>
                    <p:spPr bwMode="auto">
                      <a:xfrm>
                        <a:off x="5871058" y="5057767"/>
                        <a:ext cx="581038"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8" name="Arc 417"/>
                      <p:cNvSpPr/>
                      <p:nvPr/>
                    </p:nvSpPr>
                    <p:spPr bwMode="auto">
                      <a:xfrm>
                        <a:off x="4633575" y="5057767"/>
                        <a:ext cx="585475" cy="807688"/>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38228" name="Group 3"/>
                  <p:cNvGrpSpPr>
                    <a:grpSpLocks/>
                  </p:cNvGrpSpPr>
                  <p:nvPr/>
                </p:nvGrpSpPr>
                <p:grpSpPr bwMode="auto">
                  <a:xfrm>
                    <a:off x="5029200" y="5298520"/>
                    <a:ext cx="1530350" cy="1005609"/>
                    <a:chOff x="4625975" y="5062538"/>
                    <a:chExt cx="2476500" cy="804862"/>
                  </a:xfrm>
                </p:grpSpPr>
                <p:sp>
                  <p:nvSpPr>
                    <p:cNvPr id="409" name="Arc 408"/>
                    <p:cNvSpPr/>
                    <p:nvPr/>
                  </p:nvSpPr>
                  <p:spPr bwMode="auto">
                    <a:xfrm flipV="1">
                      <a:off x="6450559" y="5062734"/>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0" name="Arc 409"/>
                    <p:cNvSpPr/>
                    <p:nvPr/>
                  </p:nvSpPr>
                  <p:spPr bwMode="auto">
                    <a:xfrm flipV="1">
                      <a:off x="5213079" y="5062734"/>
                      <a:ext cx="652005"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1" name="Arc 410"/>
                    <p:cNvSpPr/>
                    <p:nvPr/>
                  </p:nvSpPr>
                  <p:spPr bwMode="auto">
                    <a:xfrm>
                      <a:off x="5865084" y="5062734"/>
                      <a:ext cx="585475"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2" name="Arc 411"/>
                    <p:cNvSpPr/>
                    <p:nvPr/>
                  </p:nvSpPr>
                  <p:spPr bwMode="auto">
                    <a:xfrm>
                      <a:off x="4627604" y="5062734"/>
                      <a:ext cx="585475"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38229" name="Group 3"/>
                  <p:cNvGrpSpPr>
                    <a:grpSpLocks/>
                  </p:cNvGrpSpPr>
                  <p:nvPr/>
                </p:nvGrpSpPr>
                <p:grpSpPr bwMode="auto">
                  <a:xfrm>
                    <a:off x="6553200" y="5298520"/>
                    <a:ext cx="1530349" cy="1005609"/>
                    <a:chOff x="4625976" y="5062538"/>
                    <a:chExt cx="2476499" cy="804862"/>
                  </a:xfrm>
                </p:grpSpPr>
                <p:sp>
                  <p:nvSpPr>
                    <p:cNvPr id="405" name="Arc 404"/>
                    <p:cNvSpPr/>
                    <p:nvPr/>
                  </p:nvSpPr>
                  <p:spPr bwMode="auto">
                    <a:xfrm flipV="1">
                      <a:off x="6450430" y="5062734"/>
                      <a:ext cx="652008"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6" name="Arc 405"/>
                    <p:cNvSpPr/>
                    <p:nvPr/>
                  </p:nvSpPr>
                  <p:spPr bwMode="auto">
                    <a:xfrm flipV="1">
                      <a:off x="5212949" y="5062734"/>
                      <a:ext cx="652006" cy="804664"/>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7" name="Arc 406"/>
                    <p:cNvSpPr/>
                    <p:nvPr/>
                  </p:nvSpPr>
                  <p:spPr bwMode="auto">
                    <a:xfrm>
                      <a:off x="5864955" y="5062734"/>
                      <a:ext cx="585476"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8" name="Arc 407"/>
                    <p:cNvSpPr/>
                    <p:nvPr/>
                  </p:nvSpPr>
                  <p:spPr bwMode="auto">
                    <a:xfrm>
                      <a:off x="4627474" y="5062734"/>
                      <a:ext cx="585476" cy="801640"/>
                    </a:xfrm>
                    <a:prstGeom prst="arc">
                      <a:avLst>
                        <a:gd name="adj1" fmla="val 10684744"/>
                        <a:gd name="adj2" fmla="val 0"/>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grpSp>
      </p:grpSp>
      <p:sp>
        <p:nvSpPr>
          <p:cNvPr id="126" name="Can 125"/>
          <p:cNvSpPr/>
          <p:nvPr/>
        </p:nvSpPr>
        <p:spPr bwMode="auto">
          <a:xfrm>
            <a:off x="1398478" y="2316135"/>
            <a:ext cx="56018" cy="552478"/>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2" name="Can 491"/>
          <p:cNvSpPr/>
          <p:nvPr/>
        </p:nvSpPr>
        <p:spPr bwMode="auto">
          <a:xfrm>
            <a:off x="2156452" y="2316135"/>
            <a:ext cx="56018" cy="552478"/>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4" name="Can 493"/>
          <p:cNvSpPr/>
          <p:nvPr/>
        </p:nvSpPr>
        <p:spPr bwMode="auto">
          <a:xfrm>
            <a:off x="2409110" y="2316135"/>
            <a:ext cx="56018" cy="552478"/>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6" name="Can 495"/>
          <p:cNvSpPr/>
          <p:nvPr/>
        </p:nvSpPr>
        <p:spPr bwMode="auto">
          <a:xfrm>
            <a:off x="1159176" y="2316135"/>
            <a:ext cx="56018" cy="552478"/>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876" name="Group 6"/>
          <p:cNvGrpSpPr>
            <a:grpSpLocks/>
          </p:cNvGrpSpPr>
          <p:nvPr/>
        </p:nvGrpSpPr>
        <p:grpSpPr bwMode="auto">
          <a:xfrm>
            <a:off x="2254250" y="1973263"/>
            <a:ext cx="111125" cy="236537"/>
            <a:chOff x="7391400" y="1447800"/>
            <a:chExt cx="228600" cy="685800"/>
          </a:xfrm>
        </p:grpSpPr>
        <p:sp>
          <p:nvSpPr>
            <p:cNvPr id="6" name="Freeform 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eform 1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77" name="Group 22"/>
          <p:cNvGrpSpPr>
            <a:grpSpLocks/>
          </p:cNvGrpSpPr>
          <p:nvPr/>
        </p:nvGrpSpPr>
        <p:grpSpPr bwMode="auto">
          <a:xfrm>
            <a:off x="1495425" y="1973263"/>
            <a:ext cx="111125" cy="236537"/>
            <a:chOff x="7391400" y="1447800"/>
            <a:chExt cx="228600" cy="685800"/>
          </a:xfrm>
        </p:grpSpPr>
        <p:sp>
          <p:nvSpPr>
            <p:cNvPr id="24" name="Freeform 23"/>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reeform 24"/>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78" name="Group 33"/>
          <p:cNvGrpSpPr>
            <a:grpSpLocks/>
          </p:cNvGrpSpPr>
          <p:nvPr/>
        </p:nvGrpSpPr>
        <p:grpSpPr bwMode="auto">
          <a:xfrm>
            <a:off x="1243013" y="1973263"/>
            <a:ext cx="111125" cy="236537"/>
            <a:chOff x="7391400" y="1447800"/>
            <a:chExt cx="228600" cy="685800"/>
          </a:xfrm>
        </p:grpSpPr>
        <p:sp>
          <p:nvSpPr>
            <p:cNvPr id="35" name="Freeform 3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3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Can 31"/>
          <p:cNvSpPr/>
          <p:nvPr/>
        </p:nvSpPr>
        <p:spPr bwMode="auto">
          <a:xfrm>
            <a:off x="1372457"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880" name="Group 45"/>
          <p:cNvGrpSpPr>
            <a:grpSpLocks/>
          </p:cNvGrpSpPr>
          <p:nvPr/>
        </p:nvGrpSpPr>
        <p:grpSpPr bwMode="auto">
          <a:xfrm>
            <a:off x="2000250" y="1973263"/>
            <a:ext cx="111125" cy="236537"/>
            <a:chOff x="7391400" y="1447800"/>
            <a:chExt cx="228600" cy="685800"/>
          </a:xfrm>
        </p:grpSpPr>
        <p:sp>
          <p:nvSpPr>
            <p:cNvPr id="47" name="Freeform 4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Freeform 47"/>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Oval 4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81" name="Group 53"/>
          <p:cNvGrpSpPr>
            <a:grpSpLocks/>
          </p:cNvGrpSpPr>
          <p:nvPr/>
        </p:nvGrpSpPr>
        <p:grpSpPr bwMode="auto">
          <a:xfrm>
            <a:off x="4052888" y="1970088"/>
            <a:ext cx="111125" cy="236537"/>
            <a:chOff x="7391400" y="1447800"/>
            <a:chExt cx="228600" cy="685800"/>
          </a:xfrm>
        </p:grpSpPr>
        <p:sp>
          <p:nvSpPr>
            <p:cNvPr id="55" name="Freeform 54"/>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Freeform 55"/>
            <p:cNvSpPr/>
            <p:nvPr/>
          </p:nvSpPr>
          <p:spPr>
            <a:xfrm>
              <a:off x="7541623"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82" name="Group 61"/>
          <p:cNvGrpSpPr>
            <a:grpSpLocks/>
          </p:cNvGrpSpPr>
          <p:nvPr/>
        </p:nvGrpSpPr>
        <p:grpSpPr bwMode="auto">
          <a:xfrm>
            <a:off x="1765300" y="1973263"/>
            <a:ext cx="111125" cy="236537"/>
            <a:chOff x="7391400" y="1447800"/>
            <a:chExt cx="228600" cy="685800"/>
          </a:xfrm>
        </p:grpSpPr>
        <p:sp>
          <p:nvSpPr>
            <p:cNvPr id="63" name="Freeform 6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Freeform 6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83" name="Group 69"/>
          <p:cNvGrpSpPr>
            <a:grpSpLocks/>
          </p:cNvGrpSpPr>
          <p:nvPr/>
        </p:nvGrpSpPr>
        <p:grpSpPr bwMode="auto">
          <a:xfrm>
            <a:off x="4381500" y="1970088"/>
            <a:ext cx="111125" cy="236537"/>
            <a:chOff x="7391400" y="1447800"/>
            <a:chExt cx="228600" cy="685800"/>
          </a:xfrm>
        </p:grpSpPr>
        <p:sp>
          <p:nvSpPr>
            <p:cNvPr id="71" name="Freeform 7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Freeform 7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Oval 7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84" name="Group 77"/>
          <p:cNvGrpSpPr>
            <a:grpSpLocks/>
          </p:cNvGrpSpPr>
          <p:nvPr/>
        </p:nvGrpSpPr>
        <p:grpSpPr bwMode="auto">
          <a:xfrm>
            <a:off x="4492625" y="1970088"/>
            <a:ext cx="111125" cy="236537"/>
            <a:chOff x="7391400" y="1447800"/>
            <a:chExt cx="228600" cy="685800"/>
          </a:xfrm>
        </p:grpSpPr>
        <p:sp>
          <p:nvSpPr>
            <p:cNvPr id="79" name="Freeform 7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Freeform 7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Oval 8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85" name="Group 85"/>
          <p:cNvGrpSpPr>
            <a:grpSpLocks/>
          </p:cNvGrpSpPr>
          <p:nvPr/>
        </p:nvGrpSpPr>
        <p:grpSpPr bwMode="auto">
          <a:xfrm>
            <a:off x="4603750" y="1970088"/>
            <a:ext cx="109538" cy="236537"/>
            <a:chOff x="7391400" y="1447800"/>
            <a:chExt cx="228600" cy="685800"/>
          </a:xfrm>
        </p:grpSpPr>
        <p:sp>
          <p:nvSpPr>
            <p:cNvPr id="87" name="Freeform 86"/>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Freeform 87"/>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Oval 8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86" name="Group 93"/>
          <p:cNvGrpSpPr>
            <a:grpSpLocks/>
          </p:cNvGrpSpPr>
          <p:nvPr/>
        </p:nvGrpSpPr>
        <p:grpSpPr bwMode="auto">
          <a:xfrm>
            <a:off x="3502025" y="1970088"/>
            <a:ext cx="111125" cy="236537"/>
            <a:chOff x="7391400" y="1447800"/>
            <a:chExt cx="228600" cy="685800"/>
          </a:xfrm>
        </p:grpSpPr>
        <p:sp>
          <p:nvSpPr>
            <p:cNvPr id="95" name="Freeform 94"/>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Freeform 9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Oval 9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87" name="Group 101"/>
          <p:cNvGrpSpPr>
            <a:grpSpLocks/>
          </p:cNvGrpSpPr>
          <p:nvPr/>
        </p:nvGrpSpPr>
        <p:grpSpPr bwMode="auto">
          <a:xfrm>
            <a:off x="3613150" y="1970088"/>
            <a:ext cx="111125" cy="236537"/>
            <a:chOff x="7391400" y="1447800"/>
            <a:chExt cx="228600" cy="685800"/>
          </a:xfrm>
        </p:grpSpPr>
        <p:sp>
          <p:nvSpPr>
            <p:cNvPr id="103" name="Freeform 102"/>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Freeform 10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Oval 10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88" name="Group 109"/>
          <p:cNvGrpSpPr>
            <a:grpSpLocks/>
          </p:cNvGrpSpPr>
          <p:nvPr/>
        </p:nvGrpSpPr>
        <p:grpSpPr bwMode="auto">
          <a:xfrm>
            <a:off x="3724275" y="1970088"/>
            <a:ext cx="111125" cy="236537"/>
            <a:chOff x="7391400" y="1447800"/>
            <a:chExt cx="228600" cy="685800"/>
          </a:xfrm>
        </p:grpSpPr>
        <p:sp>
          <p:nvSpPr>
            <p:cNvPr id="111" name="Freeform 11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Freeform 11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Oval 11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89" name="Group 117"/>
          <p:cNvGrpSpPr>
            <a:grpSpLocks/>
          </p:cNvGrpSpPr>
          <p:nvPr/>
        </p:nvGrpSpPr>
        <p:grpSpPr bwMode="auto">
          <a:xfrm>
            <a:off x="3835400" y="1970088"/>
            <a:ext cx="111125" cy="236537"/>
            <a:chOff x="7391400" y="1447800"/>
            <a:chExt cx="228600" cy="685800"/>
          </a:xfrm>
        </p:grpSpPr>
        <p:sp>
          <p:nvSpPr>
            <p:cNvPr id="119" name="Freeform 11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 name="Freeform 11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Oval 12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90" name="Group 202"/>
          <p:cNvGrpSpPr>
            <a:grpSpLocks/>
          </p:cNvGrpSpPr>
          <p:nvPr/>
        </p:nvGrpSpPr>
        <p:grpSpPr bwMode="auto">
          <a:xfrm>
            <a:off x="4267200" y="1970088"/>
            <a:ext cx="111125" cy="236537"/>
            <a:chOff x="7391400" y="1447800"/>
            <a:chExt cx="228600" cy="685800"/>
          </a:xfrm>
        </p:grpSpPr>
        <p:sp>
          <p:nvSpPr>
            <p:cNvPr id="204" name="Freeform 203"/>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 name="Freeform 204"/>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6" name="Oval 20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91" name="Group 210"/>
          <p:cNvGrpSpPr>
            <a:grpSpLocks/>
          </p:cNvGrpSpPr>
          <p:nvPr/>
        </p:nvGrpSpPr>
        <p:grpSpPr bwMode="auto">
          <a:xfrm>
            <a:off x="4170363" y="1970088"/>
            <a:ext cx="111125" cy="236537"/>
            <a:chOff x="7391400" y="1447800"/>
            <a:chExt cx="228600" cy="685800"/>
          </a:xfrm>
        </p:grpSpPr>
        <p:sp>
          <p:nvSpPr>
            <p:cNvPr id="212" name="Freeform 211"/>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3" name="Freeform 212"/>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 name="Oval 21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92" name="Group 220"/>
          <p:cNvGrpSpPr>
            <a:grpSpLocks/>
          </p:cNvGrpSpPr>
          <p:nvPr/>
        </p:nvGrpSpPr>
        <p:grpSpPr bwMode="auto">
          <a:xfrm>
            <a:off x="3956050" y="1970088"/>
            <a:ext cx="111125" cy="236537"/>
            <a:chOff x="7391400" y="1447800"/>
            <a:chExt cx="228600" cy="685800"/>
          </a:xfrm>
        </p:grpSpPr>
        <p:sp>
          <p:nvSpPr>
            <p:cNvPr id="222" name="Freeform 221"/>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3" name="Freeform 222"/>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4" name="Oval 22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93" name="Group 250"/>
          <p:cNvGrpSpPr>
            <a:grpSpLocks/>
          </p:cNvGrpSpPr>
          <p:nvPr/>
        </p:nvGrpSpPr>
        <p:grpSpPr bwMode="auto">
          <a:xfrm>
            <a:off x="2490788" y="1973263"/>
            <a:ext cx="111125" cy="236537"/>
            <a:chOff x="7391400" y="1447800"/>
            <a:chExt cx="228600" cy="685800"/>
          </a:xfrm>
        </p:grpSpPr>
        <p:sp>
          <p:nvSpPr>
            <p:cNvPr id="252" name="Freeform 251"/>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 name="Freeform 252"/>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 name="Oval 25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94" name="Group 258"/>
          <p:cNvGrpSpPr>
            <a:grpSpLocks/>
          </p:cNvGrpSpPr>
          <p:nvPr/>
        </p:nvGrpSpPr>
        <p:grpSpPr bwMode="auto">
          <a:xfrm>
            <a:off x="2601913" y="1970088"/>
            <a:ext cx="111125" cy="236537"/>
            <a:chOff x="7391400" y="1447800"/>
            <a:chExt cx="228600" cy="685800"/>
          </a:xfrm>
        </p:grpSpPr>
        <p:sp>
          <p:nvSpPr>
            <p:cNvPr id="260" name="Freeform 259"/>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1" name="Freeform 260"/>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 name="Oval 26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95" name="Group 266"/>
          <p:cNvGrpSpPr>
            <a:grpSpLocks/>
          </p:cNvGrpSpPr>
          <p:nvPr/>
        </p:nvGrpSpPr>
        <p:grpSpPr bwMode="auto">
          <a:xfrm>
            <a:off x="2713038" y="1970088"/>
            <a:ext cx="111125" cy="236537"/>
            <a:chOff x="7391400" y="1447800"/>
            <a:chExt cx="228600" cy="685800"/>
          </a:xfrm>
        </p:grpSpPr>
        <p:sp>
          <p:nvSpPr>
            <p:cNvPr id="268" name="Freeform 267"/>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9" name="Freeform 268"/>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0" name="Oval 26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96" name="Group 274"/>
          <p:cNvGrpSpPr>
            <a:grpSpLocks/>
          </p:cNvGrpSpPr>
          <p:nvPr/>
        </p:nvGrpSpPr>
        <p:grpSpPr bwMode="auto">
          <a:xfrm>
            <a:off x="2933700" y="1970088"/>
            <a:ext cx="111125" cy="236537"/>
            <a:chOff x="7391400" y="1447800"/>
            <a:chExt cx="228600" cy="685800"/>
          </a:xfrm>
        </p:grpSpPr>
        <p:sp>
          <p:nvSpPr>
            <p:cNvPr id="276" name="Freeform 27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7" name="Freeform 27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8" name="Oval 27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97" name="Group 285"/>
          <p:cNvGrpSpPr>
            <a:grpSpLocks/>
          </p:cNvGrpSpPr>
          <p:nvPr/>
        </p:nvGrpSpPr>
        <p:grpSpPr bwMode="auto">
          <a:xfrm>
            <a:off x="4713288" y="1970088"/>
            <a:ext cx="111125" cy="236537"/>
            <a:chOff x="7391400" y="1447800"/>
            <a:chExt cx="228600" cy="685800"/>
          </a:xfrm>
        </p:grpSpPr>
        <p:sp>
          <p:nvSpPr>
            <p:cNvPr id="287" name="Freeform 28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8" name="Freeform 28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9" name="Oval 28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98" name="Group 293"/>
          <p:cNvGrpSpPr>
            <a:grpSpLocks/>
          </p:cNvGrpSpPr>
          <p:nvPr/>
        </p:nvGrpSpPr>
        <p:grpSpPr bwMode="auto">
          <a:xfrm>
            <a:off x="4824413" y="1970088"/>
            <a:ext cx="112712" cy="236537"/>
            <a:chOff x="7391400" y="1447800"/>
            <a:chExt cx="228600" cy="685800"/>
          </a:xfrm>
        </p:grpSpPr>
        <p:sp>
          <p:nvSpPr>
            <p:cNvPr id="295" name="Freeform 294"/>
            <p:cNvSpPr/>
            <p:nvPr/>
          </p:nvSpPr>
          <p:spPr>
            <a:xfrm>
              <a:off x="7468674" y="1599687"/>
              <a:ext cx="57955"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 name="Freeform 295"/>
            <p:cNvSpPr/>
            <p:nvPr/>
          </p:nvSpPr>
          <p:spPr>
            <a:xfrm>
              <a:off x="7545947" y="1599687"/>
              <a:ext cx="54734"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 name="Oval 29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899" name="Group 301"/>
          <p:cNvGrpSpPr>
            <a:grpSpLocks/>
          </p:cNvGrpSpPr>
          <p:nvPr/>
        </p:nvGrpSpPr>
        <p:grpSpPr bwMode="auto">
          <a:xfrm>
            <a:off x="4937125" y="1970088"/>
            <a:ext cx="109538" cy="236537"/>
            <a:chOff x="7391400" y="1447800"/>
            <a:chExt cx="228600" cy="685800"/>
          </a:xfrm>
        </p:grpSpPr>
        <p:sp>
          <p:nvSpPr>
            <p:cNvPr id="303" name="Freeform 302"/>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4" name="Freeform 303"/>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5" name="Oval 30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00" name="Group 309"/>
          <p:cNvGrpSpPr>
            <a:grpSpLocks/>
          </p:cNvGrpSpPr>
          <p:nvPr/>
        </p:nvGrpSpPr>
        <p:grpSpPr bwMode="auto">
          <a:xfrm>
            <a:off x="5046663" y="1970088"/>
            <a:ext cx="111125" cy="236537"/>
            <a:chOff x="7391400" y="1447800"/>
            <a:chExt cx="228600" cy="685800"/>
          </a:xfrm>
        </p:grpSpPr>
        <p:sp>
          <p:nvSpPr>
            <p:cNvPr id="311" name="Freeform 310"/>
            <p:cNvSpPr/>
            <p:nvPr/>
          </p:nvSpPr>
          <p:spPr>
            <a:xfrm>
              <a:off x="7469777"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2" name="Freeform 311"/>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3" name="Oval 31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01" name="Group 325"/>
          <p:cNvGrpSpPr>
            <a:grpSpLocks/>
          </p:cNvGrpSpPr>
          <p:nvPr/>
        </p:nvGrpSpPr>
        <p:grpSpPr bwMode="auto">
          <a:xfrm>
            <a:off x="2824163" y="1970088"/>
            <a:ext cx="111125" cy="236537"/>
            <a:chOff x="7391400" y="1447800"/>
            <a:chExt cx="228600" cy="685800"/>
          </a:xfrm>
        </p:grpSpPr>
        <p:sp>
          <p:nvSpPr>
            <p:cNvPr id="327" name="Freeform 32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 name="Freeform 32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9" name="Oval 32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93" name="Can 492"/>
          <p:cNvSpPr/>
          <p:nvPr/>
        </p:nvSpPr>
        <p:spPr bwMode="auto">
          <a:xfrm>
            <a:off x="2130431"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5" name="Can 494"/>
          <p:cNvSpPr/>
          <p:nvPr/>
        </p:nvSpPr>
        <p:spPr bwMode="auto">
          <a:xfrm>
            <a:off x="2383089"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7" name="Can 496"/>
          <p:cNvSpPr/>
          <p:nvPr/>
        </p:nvSpPr>
        <p:spPr bwMode="auto">
          <a:xfrm>
            <a:off x="1133156"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bwMode="auto">
          <a:xfrm>
            <a:off x="1382713" y="2571750"/>
            <a:ext cx="87312" cy="1968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9" name="Rectangle 498"/>
          <p:cNvSpPr/>
          <p:nvPr/>
        </p:nvSpPr>
        <p:spPr bwMode="auto">
          <a:xfrm>
            <a:off x="2139950" y="2571750"/>
            <a:ext cx="88900" cy="1968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0" name="Rectangle 499"/>
          <p:cNvSpPr/>
          <p:nvPr/>
        </p:nvSpPr>
        <p:spPr bwMode="auto">
          <a:xfrm>
            <a:off x="2393950" y="2568575"/>
            <a:ext cx="87313" cy="1952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 name="Rectangle 500"/>
          <p:cNvSpPr/>
          <p:nvPr/>
        </p:nvSpPr>
        <p:spPr bwMode="auto">
          <a:xfrm>
            <a:off x="1143000" y="2568575"/>
            <a:ext cx="87313" cy="1952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909" name="Group 250"/>
          <p:cNvGrpSpPr>
            <a:grpSpLocks/>
          </p:cNvGrpSpPr>
          <p:nvPr/>
        </p:nvGrpSpPr>
        <p:grpSpPr bwMode="auto">
          <a:xfrm>
            <a:off x="3057525" y="1970088"/>
            <a:ext cx="111125" cy="236537"/>
            <a:chOff x="7391400" y="1447800"/>
            <a:chExt cx="228600" cy="685800"/>
          </a:xfrm>
        </p:grpSpPr>
        <p:sp>
          <p:nvSpPr>
            <p:cNvPr id="503" name="Freeform 50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4" name="Freeform 50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5" name="Oval 50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10" name="Group 258"/>
          <p:cNvGrpSpPr>
            <a:grpSpLocks/>
          </p:cNvGrpSpPr>
          <p:nvPr/>
        </p:nvGrpSpPr>
        <p:grpSpPr bwMode="auto">
          <a:xfrm>
            <a:off x="3168650" y="1970088"/>
            <a:ext cx="111125" cy="236537"/>
            <a:chOff x="7391400" y="1447800"/>
            <a:chExt cx="228600" cy="685800"/>
          </a:xfrm>
        </p:grpSpPr>
        <p:sp>
          <p:nvSpPr>
            <p:cNvPr id="511" name="Freeform 51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 name="Freeform 51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3" name="Oval 51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11" name="Group 266"/>
          <p:cNvGrpSpPr>
            <a:grpSpLocks/>
          </p:cNvGrpSpPr>
          <p:nvPr/>
        </p:nvGrpSpPr>
        <p:grpSpPr bwMode="auto">
          <a:xfrm>
            <a:off x="3279775" y="1970088"/>
            <a:ext cx="109538" cy="236537"/>
            <a:chOff x="7391400" y="1447800"/>
            <a:chExt cx="228600" cy="685800"/>
          </a:xfrm>
        </p:grpSpPr>
        <p:sp>
          <p:nvSpPr>
            <p:cNvPr id="519" name="Freeform 518"/>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0" name="Freeform 519"/>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1" name="Oval 52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12" name="Group 274"/>
          <p:cNvGrpSpPr>
            <a:grpSpLocks/>
          </p:cNvGrpSpPr>
          <p:nvPr/>
        </p:nvGrpSpPr>
        <p:grpSpPr bwMode="auto">
          <a:xfrm>
            <a:off x="5154613" y="1970088"/>
            <a:ext cx="111125" cy="236537"/>
            <a:chOff x="7391400" y="1447800"/>
            <a:chExt cx="228600" cy="685800"/>
          </a:xfrm>
        </p:grpSpPr>
        <p:sp>
          <p:nvSpPr>
            <p:cNvPr id="527" name="Freeform 52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8" name="Freeform 52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9" name="Oval 52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13" name="Group 325"/>
          <p:cNvGrpSpPr>
            <a:grpSpLocks/>
          </p:cNvGrpSpPr>
          <p:nvPr/>
        </p:nvGrpSpPr>
        <p:grpSpPr bwMode="auto">
          <a:xfrm>
            <a:off x="3389313" y="1970088"/>
            <a:ext cx="111125" cy="236537"/>
            <a:chOff x="7391400" y="1447800"/>
            <a:chExt cx="228600" cy="685800"/>
          </a:xfrm>
        </p:grpSpPr>
        <p:sp>
          <p:nvSpPr>
            <p:cNvPr id="535" name="Freeform 53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6" name="Freeform 53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7" name="Oval 53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14" name="Group 250"/>
          <p:cNvGrpSpPr>
            <a:grpSpLocks/>
          </p:cNvGrpSpPr>
          <p:nvPr/>
        </p:nvGrpSpPr>
        <p:grpSpPr bwMode="auto">
          <a:xfrm>
            <a:off x="5280025" y="1970088"/>
            <a:ext cx="111125" cy="236537"/>
            <a:chOff x="7391400" y="1447800"/>
            <a:chExt cx="228600" cy="685800"/>
          </a:xfrm>
        </p:grpSpPr>
        <p:sp>
          <p:nvSpPr>
            <p:cNvPr id="543" name="Freeform 54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4" name="Freeform 54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5" name="Oval 54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15" name="Group 258"/>
          <p:cNvGrpSpPr>
            <a:grpSpLocks/>
          </p:cNvGrpSpPr>
          <p:nvPr/>
        </p:nvGrpSpPr>
        <p:grpSpPr bwMode="auto">
          <a:xfrm>
            <a:off x="8550275" y="1970088"/>
            <a:ext cx="111125" cy="236537"/>
            <a:chOff x="7391400" y="1447800"/>
            <a:chExt cx="228600" cy="685800"/>
          </a:xfrm>
        </p:grpSpPr>
        <p:sp>
          <p:nvSpPr>
            <p:cNvPr id="551" name="Freeform 550"/>
            <p:cNvSpPr/>
            <p:nvPr/>
          </p:nvSpPr>
          <p:spPr>
            <a:xfrm>
              <a:off x="7469777" y="1599687"/>
              <a:ext cx="52251"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2" name="Freeform 551"/>
            <p:cNvSpPr/>
            <p:nvPr/>
          </p:nvSpPr>
          <p:spPr>
            <a:xfrm>
              <a:off x="7541623"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 name="Oval 55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16" name="Group 266"/>
          <p:cNvGrpSpPr>
            <a:grpSpLocks/>
          </p:cNvGrpSpPr>
          <p:nvPr/>
        </p:nvGrpSpPr>
        <p:grpSpPr bwMode="auto">
          <a:xfrm>
            <a:off x="8661400" y="1970088"/>
            <a:ext cx="111125" cy="236537"/>
            <a:chOff x="7391400" y="1447800"/>
            <a:chExt cx="228600" cy="685800"/>
          </a:xfrm>
        </p:grpSpPr>
        <p:sp>
          <p:nvSpPr>
            <p:cNvPr id="559" name="Freeform 558"/>
            <p:cNvSpPr/>
            <p:nvPr/>
          </p:nvSpPr>
          <p:spPr>
            <a:xfrm>
              <a:off x="7469777"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0" name="Freeform 55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1" name="Oval 56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17" name="Group 274"/>
          <p:cNvGrpSpPr>
            <a:grpSpLocks/>
          </p:cNvGrpSpPr>
          <p:nvPr/>
        </p:nvGrpSpPr>
        <p:grpSpPr bwMode="auto">
          <a:xfrm>
            <a:off x="9101138" y="1970088"/>
            <a:ext cx="112712" cy="236537"/>
            <a:chOff x="7391400" y="1447800"/>
            <a:chExt cx="228600" cy="685800"/>
          </a:xfrm>
        </p:grpSpPr>
        <p:sp>
          <p:nvSpPr>
            <p:cNvPr id="567" name="Freeform 566"/>
            <p:cNvSpPr/>
            <p:nvPr/>
          </p:nvSpPr>
          <p:spPr>
            <a:xfrm>
              <a:off x="7465453" y="1599687"/>
              <a:ext cx="6117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8" name="Freeform 567"/>
            <p:cNvSpPr/>
            <p:nvPr/>
          </p:nvSpPr>
          <p:spPr>
            <a:xfrm>
              <a:off x="7545947" y="1599687"/>
              <a:ext cx="54734"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9" name="Oval 56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18" name="Group 325"/>
          <p:cNvGrpSpPr>
            <a:grpSpLocks/>
          </p:cNvGrpSpPr>
          <p:nvPr/>
        </p:nvGrpSpPr>
        <p:grpSpPr bwMode="auto">
          <a:xfrm>
            <a:off x="8993188" y="1970088"/>
            <a:ext cx="111125" cy="236537"/>
            <a:chOff x="7391400" y="1447800"/>
            <a:chExt cx="228600" cy="685800"/>
          </a:xfrm>
        </p:grpSpPr>
        <p:sp>
          <p:nvSpPr>
            <p:cNvPr id="575" name="Freeform 57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6" name="Freeform 57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7" name="Oval 57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19" name="Group 250"/>
          <p:cNvGrpSpPr>
            <a:grpSpLocks/>
          </p:cNvGrpSpPr>
          <p:nvPr/>
        </p:nvGrpSpPr>
        <p:grpSpPr bwMode="auto">
          <a:xfrm>
            <a:off x="554038" y="1978025"/>
            <a:ext cx="111125" cy="236538"/>
            <a:chOff x="7391400" y="1447800"/>
            <a:chExt cx="228600" cy="685800"/>
          </a:xfrm>
        </p:grpSpPr>
        <p:sp>
          <p:nvSpPr>
            <p:cNvPr id="583" name="Freeform 582"/>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4" name="Freeform 583"/>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5" name="Oval 584"/>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20" name="Group 258"/>
          <p:cNvGrpSpPr>
            <a:grpSpLocks/>
          </p:cNvGrpSpPr>
          <p:nvPr/>
        </p:nvGrpSpPr>
        <p:grpSpPr bwMode="auto">
          <a:xfrm>
            <a:off x="665163" y="1978025"/>
            <a:ext cx="111125" cy="236538"/>
            <a:chOff x="7391400" y="1447800"/>
            <a:chExt cx="228600" cy="685800"/>
          </a:xfrm>
        </p:grpSpPr>
        <p:sp>
          <p:nvSpPr>
            <p:cNvPr id="591" name="Freeform 590"/>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2" name="Freeform 591"/>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3" name="Oval 592"/>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21" name="Group 266"/>
          <p:cNvGrpSpPr>
            <a:grpSpLocks/>
          </p:cNvGrpSpPr>
          <p:nvPr/>
        </p:nvGrpSpPr>
        <p:grpSpPr bwMode="auto">
          <a:xfrm>
            <a:off x="755650" y="1978025"/>
            <a:ext cx="109538" cy="236538"/>
            <a:chOff x="7391400" y="1447800"/>
            <a:chExt cx="228600" cy="685800"/>
          </a:xfrm>
        </p:grpSpPr>
        <p:sp>
          <p:nvSpPr>
            <p:cNvPr id="599" name="Freeform 598"/>
            <p:cNvSpPr/>
            <p:nvPr/>
          </p:nvSpPr>
          <p:spPr>
            <a:xfrm>
              <a:off x="7467601" y="1599690"/>
              <a:ext cx="56320"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0" name="Freeform 599"/>
            <p:cNvSpPr/>
            <p:nvPr/>
          </p:nvSpPr>
          <p:spPr>
            <a:xfrm>
              <a:off x="7543799" y="1599690"/>
              <a:ext cx="5632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1" name="Oval 600"/>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22" name="Group 274"/>
          <p:cNvGrpSpPr>
            <a:grpSpLocks/>
          </p:cNvGrpSpPr>
          <p:nvPr/>
        </p:nvGrpSpPr>
        <p:grpSpPr bwMode="auto">
          <a:xfrm>
            <a:off x="974725" y="1978025"/>
            <a:ext cx="111125" cy="236538"/>
            <a:chOff x="7391400" y="1447800"/>
            <a:chExt cx="228600" cy="685800"/>
          </a:xfrm>
        </p:grpSpPr>
        <p:sp>
          <p:nvSpPr>
            <p:cNvPr id="607" name="Freeform 606"/>
            <p:cNvSpPr/>
            <p:nvPr/>
          </p:nvSpPr>
          <p:spPr>
            <a:xfrm>
              <a:off x="7466512"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8" name="Freeform 607"/>
            <p:cNvSpPr/>
            <p:nvPr/>
          </p:nvSpPr>
          <p:spPr>
            <a:xfrm>
              <a:off x="7544890" y="1599690"/>
              <a:ext cx="55516"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9" name="Oval 608"/>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23" name="Group 325"/>
          <p:cNvGrpSpPr>
            <a:grpSpLocks/>
          </p:cNvGrpSpPr>
          <p:nvPr/>
        </p:nvGrpSpPr>
        <p:grpSpPr bwMode="auto">
          <a:xfrm>
            <a:off x="865188" y="1978025"/>
            <a:ext cx="111125" cy="236538"/>
            <a:chOff x="7391400" y="1447800"/>
            <a:chExt cx="228600" cy="685800"/>
          </a:xfrm>
        </p:grpSpPr>
        <p:sp>
          <p:nvSpPr>
            <p:cNvPr id="615" name="Freeform 614"/>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 name="Freeform 615"/>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7" name="Oval 616"/>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24" name="Group 250"/>
          <p:cNvGrpSpPr>
            <a:grpSpLocks/>
          </p:cNvGrpSpPr>
          <p:nvPr/>
        </p:nvGrpSpPr>
        <p:grpSpPr bwMode="auto">
          <a:xfrm>
            <a:off x="-14288" y="1978025"/>
            <a:ext cx="111126" cy="236538"/>
            <a:chOff x="7391400" y="1447800"/>
            <a:chExt cx="228600" cy="685800"/>
          </a:xfrm>
        </p:grpSpPr>
        <p:sp>
          <p:nvSpPr>
            <p:cNvPr id="623" name="Freeform 622"/>
            <p:cNvSpPr/>
            <p:nvPr/>
          </p:nvSpPr>
          <p:spPr>
            <a:xfrm>
              <a:off x="7466512" y="1599690"/>
              <a:ext cx="58782"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4" name="Freeform 623"/>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5" name="Oval 624"/>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25" name="Group 258"/>
          <p:cNvGrpSpPr>
            <a:grpSpLocks/>
          </p:cNvGrpSpPr>
          <p:nvPr/>
        </p:nvGrpSpPr>
        <p:grpSpPr bwMode="auto">
          <a:xfrm>
            <a:off x="96838" y="1978025"/>
            <a:ext cx="111125" cy="236538"/>
            <a:chOff x="7391400" y="1447800"/>
            <a:chExt cx="228600" cy="685800"/>
          </a:xfrm>
        </p:grpSpPr>
        <p:sp>
          <p:nvSpPr>
            <p:cNvPr id="631" name="Freeform 630"/>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2" name="Freeform 631"/>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3" name="Oval 632"/>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26" name="Group 266"/>
          <p:cNvGrpSpPr>
            <a:grpSpLocks/>
          </p:cNvGrpSpPr>
          <p:nvPr/>
        </p:nvGrpSpPr>
        <p:grpSpPr bwMode="auto">
          <a:xfrm>
            <a:off x="207963" y="1978025"/>
            <a:ext cx="111125" cy="236538"/>
            <a:chOff x="7391400" y="1447800"/>
            <a:chExt cx="228600" cy="685800"/>
          </a:xfrm>
        </p:grpSpPr>
        <p:sp>
          <p:nvSpPr>
            <p:cNvPr id="639" name="Freeform 638"/>
            <p:cNvSpPr/>
            <p:nvPr/>
          </p:nvSpPr>
          <p:spPr>
            <a:xfrm>
              <a:off x="7466510"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0" name="Freeform 639"/>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1" name="Oval 640"/>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27" name="Group 274"/>
          <p:cNvGrpSpPr>
            <a:grpSpLocks/>
          </p:cNvGrpSpPr>
          <p:nvPr/>
        </p:nvGrpSpPr>
        <p:grpSpPr bwMode="auto">
          <a:xfrm>
            <a:off x="428625" y="1978025"/>
            <a:ext cx="111125" cy="236538"/>
            <a:chOff x="7391400" y="1447800"/>
            <a:chExt cx="228600" cy="685800"/>
          </a:xfrm>
        </p:grpSpPr>
        <p:sp>
          <p:nvSpPr>
            <p:cNvPr id="647" name="Freeform 646"/>
            <p:cNvSpPr/>
            <p:nvPr/>
          </p:nvSpPr>
          <p:spPr>
            <a:xfrm>
              <a:off x="7466512"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8" name="Freeform 647"/>
            <p:cNvSpPr/>
            <p:nvPr/>
          </p:nvSpPr>
          <p:spPr>
            <a:xfrm>
              <a:off x="7544890" y="1599690"/>
              <a:ext cx="55516"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9" name="Oval 648"/>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28" name="Group 325"/>
          <p:cNvGrpSpPr>
            <a:grpSpLocks/>
          </p:cNvGrpSpPr>
          <p:nvPr/>
        </p:nvGrpSpPr>
        <p:grpSpPr bwMode="auto">
          <a:xfrm>
            <a:off x="319088" y="1978025"/>
            <a:ext cx="111125" cy="236538"/>
            <a:chOff x="7391400" y="1447800"/>
            <a:chExt cx="228600" cy="685800"/>
          </a:xfrm>
        </p:grpSpPr>
        <p:sp>
          <p:nvSpPr>
            <p:cNvPr id="655" name="Freeform 654"/>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6" name="Freeform 655"/>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7" name="Oval 656"/>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88" name="Can 487"/>
          <p:cNvSpPr/>
          <p:nvPr/>
        </p:nvSpPr>
        <p:spPr bwMode="auto">
          <a:xfrm>
            <a:off x="1657141" y="2092854"/>
            <a:ext cx="54030" cy="474644"/>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9" name="Can 488"/>
          <p:cNvSpPr/>
          <p:nvPr/>
        </p:nvSpPr>
        <p:spPr bwMode="auto">
          <a:xfrm>
            <a:off x="1630126"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0" name="Can 489"/>
          <p:cNvSpPr/>
          <p:nvPr/>
        </p:nvSpPr>
        <p:spPr bwMode="auto">
          <a:xfrm>
            <a:off x="1909799" y="2092854"/>
            <a:ext cx="54030" cy="474644"/>
          </a:xfrm>
          <a:prstGeom prst="can">
            <a:avLst/>
          </a:prstGeom>
          <a:solidFill>
            <a:srgbClr val="006600"/>
          </a:soli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1" name="Can 490"/>
          <p:cNvSpPr/>
          <p:nvPr/>
        </p:nvSpPr>
        <p:spPr bwMode="auto">
          <a:xfrm>
            <a:off x="1882783" y="1973337"/>
            <a:ext cx="108060" cy="527382"/>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0" name="Can 669"/>
          <p:cNvSpPr/>
          <p:nvPr/>
        </p:nvSpPr>
        <p:spPr bwMode="auto">
          <a:xfrm>
            <a:off x="1076826" y="1739151"/>
            <a:ext cx="245679" cy="269961"/>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1" name="Can 670"/>
          <p:cNvSpPr/>
          <p:nvPr/>
        </p:nvSpPr>
        <p:spPr bwMode="auto">
          <a:xfrm>
            <a:off x="1317259" y="1739151"/>
            <a:ext cx="245679" cy="269961"/>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2" name="Can 671"/>
          <p:cNvSpPr/>
          <p:nvPr/>
        </p:nvSpPr>
        <p:spPr bwMode="auto">
          <a:xfrm>
            <a:off x="2067166" y="1735424"/>
            <a:ext cx="245679" cy="269961"/>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3" name="Can 672"/>
          <p:cNvSpPr/>
          <p:nvPr/>
        </p:nvSpPr>
        <p:spPr bwMode="auto">
          <a:xfrm>
            <a:off x="2307599" y="1735424"/>
            <a:ext cx="245679" cy="269961"/>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4" name="Can 673"/>
          <p:cNvSpPr/>
          <p:nvPr/>
        </p:nvSpPr>
        <p:spPr bwMode="auto">
          <a:xfrm>
            <a:off x="1555446" y="1567869"/>
            <a:ext cx="245679" cy="450576"/>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5" name="Can 674"/>
          <p:cNvSpPr/>
          <p:nvPr/>
        </p:nvSpPr>
        <p:spPr bwMode="auto">
          <a:xfrm>
            <a:off x="1550278" y="1085604"/>
            <a:ext cx="245679" cy="538510"/>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no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6" name="Can 675"/>
          <p:cNvSpPr/>
          <p:nvPr/>
        </p:nvSpPr>
        <p:spPr bwMode="auto">
          <a:xfrm>
            <a:off x="1834225" y="1567869"/>
            <a:ext cx="245679" cy="450576"/>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w="12700">
            <a:solidFill>
              <a:schemeClr val="tx1"/>
            </a:solid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7" name="Can 676"/>
          <p:cNvSpPr/>
          <p:nvPr/>
        </p:nvSpPr>
        <p:spPr bwMode="auto">
          <a:xfrm>
            <a:off x="1829057" y="1085604"/>
            <a:ext cx="245679" cy="538510"/>
          </a:xfrm>
          <a:prstGeom prst="can">
            <a:avLst/>
          </a:prstGeom>
          <a:gradFill flip="none" rotWithShape="1">
            <a:gsLst>
              <a:gs pos="100000">
                <a:srgbClr val="33CC33"/>
              </a:gs>
              <a:gs pos="0">
                <a:srgbClr val="006600"/>
              </a:gs>
              <a:gs pos="38000">
                <a:srgbClr val="009900"/>
              </a:gs>
              <a:gs pos="100000">
                <a:schemeClr val="accent1">
                  <a:tint val="23500"/>
                  <a:satMod val="160000"/>
                </a:schemeClr>
              </a:gs>
            </a:gsLst>
            <a:lin ang="2700000" scaled="1"/>
            <a:tileRect/>
          </a:gradFill>
          <a:ln>
            <a:noFill/>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8" name="Oval 677"/>
          <p:cNvSpPr/>
          <p:nvPr/>
        </p:nvSpPr>
        <p:spPr bwMode="auto">
          <a:xfrm>
            <a:off x="1506538" y="976313"/>
            <a:ext cx="258762" cy="282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9" name="Oval 678"/>
          <p:cNvSpPr/>
          <p:nvPr/>
        </p:nvSpPr>
        <p:spPr bwMode="auto">
          <a:xfrm>
            <a:off x="1673225" y="1022350"/>
            <a:ext cx="258763" cy="282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0" name="Oval 679"/>
          <p:cNvSpPr/>
          <p:nvPr/>
        </p:nvSpPr>
        <p:spPr bwMode="auto">
          <a:xfrm>
            <a:off x="1862138" y="987425"/>
            <a:ext cx="260350" cy="2825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944" name="Group 250"/>
          <p:cNvGrpSpPr>
            <a:grpSpLocks/>
          </p:cNvGrpSpPr>
          <p:nvPr/>
        </p:nvGrpSpPr>
        <p:grpSpPr bwMode="auto">
          <a:xfrm>
            <a:off x="5970588" y="1970088"/>
            <a:ext cx="111125" cy="236537"/>
            <a:chOff x="7391400" y="1447800"/>
            <a:chExt cx="228600" cy="685800"/>
          </a:xfrm>
        </p:grpSpPr>
        <p:sp>
          <p:nvSpPr>
            <p:cNvPr id="682" name="Freeform 681"/>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3" name="Freeform 682"/>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4" name="Oval 68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45" name="Group 258"/>
          <p:cNvGrpSpPr>
            <a:grpSpLocks/>
          </p:cNvGrpSpPr>
          <p:nvPr/>
        </p:nvGrpSpPr>
        <p:grpSpPr bwMode="auto">
          <a:xfrm>
            <a:off x="6081713" y="1970088"/>
            <a:ext cx="111125" cy="236537"/>
            <a:chOff x="7391400" y="1447800"/>
            <a:chExt cx="228600" cy="685800"/>
          </a:xfrm>
        </p:grpSpPr>
        <p:sp>
          <p:nvSpPr>
            <p:cNvPr id="690" name="Freeform 689"/>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1" name="Freeform 690"/>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2" name="Oval 69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46" name="Group 266"/>
          <p:cNvGrpSpPr>
            <a:grpSpLocks/>
          </p:cNvGrpSpPr>
          <p:nvPr/>
        </p:nvGrpSpPr>
        <p:grpSpPr bwMode="auto">
          <a:xfrm>
            <a:off x="6192838" y="1970088"/>
            <a:ext cx="111125" cy="236537"/>
            <a:chOff x="7391400" y="1447800"/>
            <a:chExt cx="228600" cy="685800"/>
          </a:xfrm>
        </p:grpSpPr>
        <p:sp>
          <p:nvSpPr>
            <p:cNvPr id="698" name="Freeform 697"/>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9" name="Freeform 698"/>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0" name="Oval 69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47" name="Group 274"/>
          <p:cNvGrpSpPr>
            <a:grpSpLocks/>
          </p:cNvGrpSpPr>
          <p:nvPr/>
        </p:nvGrpSpPr>
        <p:grpSpPr bwMode="auto">
          <a:xfrm>
            <a:off x="6413500" y="1970088"/>
            <a:ext cx="111125" cy="236537"/>
            <a:chOff x="7391400" y="1447800"/>
            <a:chExt cx="228600" cy="685800"/>
          </a:xfrm>
        </p:grpSpPr>
        <p:sp>
          <p:nvSpPr>
            <p:cNvPr id="706" name="Freeform 70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7" name="Freeform 70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8" name="Oval 70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48" name="Group 325"/>
          <p:cNvGrpSpPr>
            <a:grpSpLocks/>
          </p:cNvGrpSpPr>
          <p:nvPr/>
        </p:nvGrpSpPr>
        <p:grpSpPr bwMode="auto">
          <a:xfrm>
            <a:off x="6303963" y="1970088"/>
            <a:ext cx="111125" cy="236537"/>
            <a:chOff x="7391400" y="1447800"/>
            <a:chExt cx="228600" cy="685800"/>
          </a:xfrm>
        </p:grpSpPr>
        <p:sp>
          <p:nvSpPr>
            <p:cNvPr id="714" name="Freeform 713"/>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5" name="Freeform 714"/>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6" name="Oval 71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49" name="Group 250"/>
          <p:cNvGrpSpPr>
            <a:grpSpLocks/>
          </p:cNvGrpSpPr>
          <p:nvPr/>
        </p:nvGrpSpPr>
        <p:grpSpPr bwMode="auto">
          <a:xfrm>
            <a:off x="5402263" y="1970088"/>
            <a:ext cx="111125" cy="236537"/>
            <a:chOff x="7391400" y="1447800"/>
            <a:chExt cx="228600" cy="685800"/>
          </a:xfrm>
        </p:grpSpPr>
        <p:sp>
          <p:nvSpPr>
            <p:cNvPr id="722" name="Freeform 721"/>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3" name="Freeform 722"/>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4" name="Oval 72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50" name="Group 258"/>
          <p:cNvGrpSpPr>
            <a:grpSpLocks/>
          </p:cNvGrpSpPr>
          <p:nvPr/>
        </p:nvGrpSpPr>
        <p:grpSpPr bwMode="auto">
          <a:xfrm>
            <a:off x="5513388" y="1970088"/>
            <a:ext cx="111125" cy="236537"/>
            <a:chOff x="7391400" y="1447800"/>
            <a:chExt cx="228600" cy="685800"/>
          </a:xfrm>
        </p:grpSpPr>
        <p:sp>
          <p:nvSpPr>
            <p:cNvPr id="730" name="Freeform 729"/>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1" name="Freeform 730"/>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2" name="Oval 73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51" name="Group 266"/>
          <p:cNvGrpSpPr>
            <a:grpSpLocks/>
          </p:cNvGrpSpPr>
          <p:nvPr/>
        </p:nvGrpSpPr>
        <p:grpSpPr bwMode="auto">
          <a:xfrm>
            <a:off x="5624513" y="1970088"/>
            <a:ext cx="111125" cy="236537"/>
            <a:chOff x="7391400" y="1447800"/>
            <a:chExt cx="228600" cy="685800"/>
          </a:xfrm>
        </p:grpSpPr>
        <p:sp>
          <p:nvSpPr>
            <p:cNvPr id="738" name="Freeform 737"/>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9" name="Freeform 738"/>
            <p:cNvSpPr/>
            <p:nvPr/>
          </p:nvSpPr>
          <p:spPr>
            <a:xfrm>
              <a:off x="7541623"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0" name="Oval 73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52" name="Group 274"/>
          <p:cNvGrpSpPr>
            <a:grpSpLocks/>
          </p:cNvGrpSpPr>
          <p:nvPr/>
        </p:nvGrpSpPr>
        <p:grpSpPr bwMode="auto">
          <a:xfrm>
            <a:off x="5845175" y="1970088"/>
            <a:ext cx="111125" cy="236537"/>
            <a:chOff x="7391400" y="1447800"/>
            <a:chExt cx="228600" cy="685800"/>
          </a:xfrm>
        </p:grpSpPr>
        <p:sp>
          <p:nvSpPr>
            <p:cNvPr id="746" name="Freeform 74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7" name="Freeform 74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8" name="Oval 74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53" name="Group 325"/>
          <p:cNvGrpSpPr>
            <a:grpSpLocks/>
          </p:cNvGrpSpPr>
          <p:nvPr/>
        </p:nvGrpSpPr>
        <p:grpSpPr bwMode="auto">
          <a:xfrm>
            <a:off x="5735638" y="1970088"/>
            <a:ext cx="111125" cy="236537"/>
            <a:chOff x="7391400" y="1447800"/>
            <a:chExt cx="228600" cy="685800"/>
          </a:xfrm>
        </p:grpSpPr>
        <p:sp>
          <p:nvSpPr>
            <p:cNvPr id="754" name="Freeform 753"/>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5" name="Freeform 754"/>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6" name="Oval 75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54" name="Group 77"/>
          <p:cNvGrpSpPr>
            <a:grpSpLocks/>
          </p:cNvGrpSpPr>
          <p:nvPr/>
        </p:nvGrpSpPr>
        <p:grpSpPr bwMode="auto">
          <a:xfrm>
            <a:off x="6518275" y="1970088"/>
            <a:ext cx="111125" cy="236537"/>
            <a:chOff x="7391400" y="1447800"/>
            <a:chExt cx="228600" cy="685800"/>
          </a:xfrm>
        </p:grpSpPr>
        <p:sp>
          <p:nvSpPr>
            <p:cNvPr id="762" name="Freeform 761"/>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3" name="Freeform 762"/>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4" name="Oval 76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55" name="Group 85"/>
          <p:cNvGrpSpPr>
            <a:grpSpLocks/>
          </p:cNvGrpSpPr>
          <p:nvPr/>
        </p:nvGrpSpPr>
        <p:grpSpPr bwMode="auto">
          <a:xfrm>
            <a:off x="6629400" y="1970088"/>
            <a:ext cx="111125" cy="236537"/>
            <a:chOff x="7391400" y="1447800"/>
            <a:chExt cx="228600" cy="685800"/>
          </a:xfrm>
        </p:grpSpPr>
        <p:sp>
          <p:nvSpPr>
            <p:cNvPr id="770" name="Freeform 769"/>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1" name="Freeform 770"/>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2" name="Oval 77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56" name="Group 285"/>
          <p:cNvGrpSpPr>
            <a:grpSpLocks/>
          </p:cNvGrpSpPr>
          <p:nvPr/>
        </p:nvGrpSpPr>
        <p:grpSpPr bwMode="auto">
          <a:xfrm>
            <a:off x="6740525" y="1970088"/>
            <a:ext cx="111125" cy="236537"/>
            <a:chOff x="7391400" y="1447800"/>
            <a:chExt cx="228600" cy="685800"/>
          </a:xfrm>
        </p:grpSpPr>
        <p:sp>
          <p:nvSpPr>
            <p:cNvPr id="778" name="Freeform 777"/>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9" name="Freeform 778"/>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0" name="Oval 77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57" name="Group 293"/>
          <p:cNvGrpSpPr>
            <a:grpSpLocks/>
          </p:cNvGrpSpPr>
          <p:nvPr/>
        </p:nvGrpSpPr>
        <p:grpSpPr bwMode="auto">
          <a:xfrm>
            <a:off x="6851650" y="1970088"/>
            <a:ext cx="111125" cy="236537"/>
            <a:chOff x="7391400" y="1447800"/>
            <a:chExt cx="228600" cy="685800"/>
          </a:xfrm>
        </p:grpSpPr>
        <p:sp>
          <p:nvSpPr>
            <p:cNvPr id="786" name="Freeform 78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7" name="Freeform 78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8" name="Oval 78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58" name="Group 301"/>
          <p:cNvGrpSpPr>
            <a:grpSpLocks/>
          </p:cNvGrpSpPr>
          <p:nvPr/>
        </p:nvGrpSpPr>
        <p:grpSpPr bwMode="auto">
          <a:xfrm>
            <a:off x="6962775" y="1970088"/>
            <a:ext cx="111125" cy="236537"/>
            <a:chOff x="7391400" y="1447800"/>
            <a:chExt cx="228600" cy="685800"/>
          </a:xfrm>
        </p:grpSpPr>
        <p:sp>
          <p:nvSpPr>
            <p:cNvPr id="794" name="Freeform 793"/>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5" name="Freeform 794"/>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6" name="Oval 79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59" name="Group 309"/>
          <p:cNvGrpSpPr>
            <a:grpSpLocks/>
          </p:cNvGrpSpPr>
          <p:nvPr/>
        </p:nvGrpSpPr>
        <p:grpSpPr bwMode="auto">
          <a:xfrm>
            <a:off x="7073900" y="1970088"/>
            <a:ext cx="111125" cy="236537"/>
            <a:chOff x="7391400" y="1447800"/>
            <a:chExt cx="228600" cy="685800"/>
          </a:xfrm>
        </p:grpSpPr>
        <p:sp>
          <p:nvSpPr>
            <p:cNvPr id="802" name="Freeform 801"/>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3" name="Freeform 802"/>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4" name="Oval 80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60" name="Group 274"/>
          <p:cNvGrpSpPr>
            <a:grpSpLocks/>
          </p:cNvGrpSpPr>
          <p:nvPr/>
        </p:nvGrpSpPr>
        <p:grpSpPr bwMode="auto">
          <a:xfrm>
            <a:off x="7180263" y="1970088"/>
            <a:ext cx="111125" cy="236537"/>
            <a:chOff x="7391400" y="1447800"/>
            <a:chExt cx="228600" cy="685800"/>
          </a:xfrm>
        </p:grpSpPr>
        <p:sp>
          <p:nvSpPr>
            <p:cNvPr id="810" name="Freeform 809"/>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1" name="Freeform 810"/>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2" name="Oval 81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61" name="Group 250"/>
          <p:cNvGrpSpPr>
            <a:grpSpLocks/>
          </p:cNvGrpSpPr>
          <p:nvPr/>
        </p:nvGrpSpPr>
        <p:grpSpPr bwMode="auto">
          <a:xfrm>
            <a:off x="7305675" y="1970088"/>
            <a:ext cx="111125" cy="236537"/>
            <a:chOff x="7391400" y="1447800"/>
            <a:chExt cx="228600" cy="685800"/>
          </a:xfrm>
        </p:grpSpPr>
        <p:sp>
          <p:nvSpPr>
            <p:cNvPr id="818" name="Freeform 817"/>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 name="Freeform 818"/>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 name="Oval 81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62" name="Group 250"/>
          <p:cNvGrpSpPr>
            <a:grpSpLocks/>
          </p:cNvGrpSpPr>
          <p:nvPr/>
        </p:nvGrpSpPr>
        <p:grpSpPr bwMode="auto">
          <a:xfrm>
            <a:off x="7997825" y="1970088"/>
            <a:ext cx="111125" cy="236537"/>
            <a:chOff x="7391400" y="1447800"/>
            <a:chExt cx="228600" cy="685800"/>
          </a:xfrm>
        </p:grpSpPr>
        <p:sp>
          <p:nvSpPr>
            <p:cNvPr id="826" name="Freeform 82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7" name="Freeform 82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8" name="Oval 82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63" name="Group 258"/>
          <p:cNvGrpSpPr>
            <a:grpSpLocks/>
          </p:cNvGrpSpPr>
          <p:nvPr/>
        </p:nvGrpSpPr>
        <p:grpSpPr bwMode="auto">
          <a:xfrm>
            <a:off x="8108950" y="1970088"/>
            <a:ext cx="111125" cy="236537"/>
            <a:chOff x="7391400" y="1447800"/>
            <a:chExt cx="228600" cy="685800"/>
          </a:xfrm>
        </p:grpSpPr>
        <p:sp>
          <p:nvSpPr>
            <p:cNvPr id="834" name="Freeform 833"/>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5" name="Freeform 834"/>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6" name="Oval 83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64" name="Group 266"/>
          <p:cNvGrpSpPr>
            <a:grpSpLocks/>
          </p:cNvGrpSpPr>
          <p:nvPr/>
        </p:nvGrpSpPr>
        <p:grpSpPr bwMode="auto">
          <a:xfrm>
            <a:off x="8220075" y="1970088"/>
            <a:ext cx="109538" cy="236537"/>
            <a:chOff x="7391400" y="1447800"/>
            <a:chExt cx="228600" cy="685800"/>
          </a:xfrm>
        </p:grpSpPr>
        <p:sp>
          <p:nvSpPr>
            <p:cNvPr id="842" name="Freeform 841"/>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3" name="Freeform 842"/>
            <p:cNvSpPr/>
            <p:nvPr/>
          </p:nvSpPr>
          <p:spPr>
            <a:xfrm>
              <a:off x="7547113" y="1599687"/>
              <a:ext cx="5300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4" name="Oval 84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65" name="Group 274"/>
          <p:cNvGrpSpPr>
            <a:grpSpLocks/>
          </p:cNvGrpSpPr>
          <p:nvPr/>
        </p:nvGrpSpPr>
        <p:grpSpPr bwMode="auto">
          <a:xfrm>
            <a:off x="8439150" y="1970088"/>
            <a:ext cx="111125" cy="236537"/>
            <a:chOff x="7391400" y="1447800"/>
            <a:chExt cx="228600" cy="685800"/>
          </a:xfrm>
        </p:grpSpPr>
        <p:sp>
          <p:nvSpPr>
            <p:cNvPr id="850" name="Freeform 849"/>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1" name="Freeform 850"/>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2" name="Oval 85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66" name="Group 325"/>
          <p:cNvGrpSpPr>
            <a:grpSpLocks/>
          </p:cNvGrpSpPr>
          <p:nvPr/>
        </p:nvGrpSpPr>
        <p:grpSpPr bwMode="auto">
          <a:xfrm>
            <a:off x="8329613" y="1970088"/>
            <a:ext cx="111125" cy="236537"/>
            <a:chOff x="7391400" y="1447800"/>
            <a:chExt cx="228600" cy="685800"/>
          </a:xfrm>
        </p:grpSpPr>
        <p:sp>
          <p:nvSpPr>
            <p:cNvPr id="858" name="Freeform 857"/>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9" name="Freeform 858"/>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0" name="Oval 85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67" name="Group 250"/>
          <p:cNvGrpSpPr>
            <a:grpSpLocks/>
          </p:cNvGrpSpPr>
          <p:nvPr/>
        </p:nvGrpSpPr>
        <p:grpSpPr bwMode="auto">
          <a:xfrm>
            <a:off x="7429500" y="1970088"/>
            <a:ext cx="111125" cy="236537"/>
            <a:chOff x="7391400" y="1447800"/>
            <a:chExt cx="228600" cy="685800"/>
          </a:xfrm>
        </p:grpSpPr>
        <p:sp>
          <p:nvSpPr>
            <p:cNvPr id="866" name="Freeform 865"/>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7" name="Freeform 866"/>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8" name="Oval 867"/>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68" name="Group 258"/>
          <p:cNvGrpSpPr>
            <a:grpSpLocks/>
          </p:cNvGrpSpPr>
          <p:nvPr/>
        </p:nvGrpSpPr>
        <p:grpSpPr bwMode="auto">
          <a:xfrm>
            <a:off x="7540625" y="1970088"/>
            <a:ext cx="111125" cy="236537"/>
            <a:chOff x="7391400" y="1447800"/>
            <a:chExt cx="228600" cy="685800"/>
          </a:xfrm>
        </p:grpSpPr>
        <p:sp>
          <p:nvSpPr>
            <p:cNvPr id="874" name="Freeform 873"/>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5" name="Freeform 874"/>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6" name="Oval 875"/>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69" name="Group 266"/>
          <p:cNvGrpSpPr>
            <a:grpSpLocks/>
          </p:cNvGrpSpPr>
          <p:nvPr/>
        </p:nvGrpSpPr>
        <p:grpSpPr bwMode="auto">
          <a:xfrm>
            <a:off x="7651750" y="1970088"/>
            <a:ext cx="109538" cy="236537"/>
            <a:chOff x="7391400" y="1447800"/>
            <a:chExt cx="228600" cy="685800"/>
          </a:xfrm>
        </p:grpSpPr>
        <p:sp>
          <p:nvSpPr>
            <p:cNvPr id="882" name="Freeform 881"/>
            <p:cNvSpPr/>
            <p:nvPr/>
          </p:nvSpPr>
          <p:spPr>
            <a:xfrm>
              <a:off x="7467601" y="1599687"/>
              <a:ext cx="5300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3" name="Freeform 882"/>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4" name="Oval 883"/>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70" name="Group 274"/>
          <p:cNvGrpSpPr>
            <a:grpSpLocks/>
          </p:cNvGrpSpPr>
          <p:nvPr/>
        </p:nvGrpSpPr>
        <p:grpSpPr bwMode="auto">
          <a:xfrm>
            <a:off x="7870825" y="1970088"/>
            <a:ext cx="111125" cy="236537"/>
            <a:chOff x="7391400" y="1447800"/>
            <a:chExt cx="228600" cy="685800"/>
          </a:xfrm>
        </p:grpSpPr>
        <p:sp>
          <p:nvSpPr>
            <p:cNvPr id="890" name="Freeform 889"/>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1" name="Freeform 890"/>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2" name="Oval 891"/>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71" name="Group 325"/>
          <p:cNvGrpSpPr>
            <a:grpSpLocks/>
          </p:cNvGrpSpPr>
          <p:nvPr/>
        </p:nvGrpSpPr>
        <p:grpSpPr bwMode="auto">
          <a:xfrm>
            <a:off x="7761288" y="1970088"/>
            <a:ext cx="112712" cy="236537"/>
            <a:chOff x="7391400" y="1447800"/>
            <a:chExt cx="228600" cy="685800"/>
          </a:xfrm>
        </p:grpSpPr>
        <p:sp>
          <p:nvSpPr>
            <p:cNvPr id="898" name="Freeform 897"/>
            <p:cNvSpPr/>
            <p:nvPr/>
          </p:nvSpPr>
          <p:spPr>
            <a:xfrm>
              <a:off x="7468674" y="1599687"/>
              <a:ext cx="57955"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9" name="Freeform 898"/>
            <p:cNvSpPr/>
            <p:nvPr/>
          </p:nvSpPr>
          <p:spPr>
            <a:xfrm>
              <a:off x="7545947" y="1599687"/>
              <a:ext cx="54734"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0" name="Oval 899"/>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905" name="Straight Arrow Connector 904"/>
          <p:cNvCxnSpPr>
            <a:stCxn id="146" idx="4"/>
            <a:endCxn id="917" idx="1"/>
          </p:cNvCxnSpPr>
          <p:nvPr/>
        </p:nvCxnSpPr>
        <p:spPr bwMode="auto">
          <a:xfrm>
            <a:off x="1871663" y="4559300"/>
            <a:ext cx="738187" cy="557213"/>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grpSp>
        <p:nvGrpSpPr>
          <p:cNvPr id="36973" name="Group 127"/>
          <p:cNvGrpSpPr>
            <a:grpSpLocks/>
          </p:cNvGrpSpPr>
          <p:nvPr/>
        </p:nvGrpSpPr>
        <p:grpSpPr bwMode="auto">
          <a:xfrm>
            <a:off x="3014663" y="3352800"/>
            <a:ext cx="871537" cy="596900"/>
            <a:chOff x="2477560" y="4419600"/>
            <a:chExt cx="743081" cy="565666"/>
          </a:xfrm>
        </p:grpSpPr>
        <p:sp>
          <p:nvSpPr>
            <p:cNvPr id="908" name="Oval 907"/>
            <p:cNvSpPr/>
            <p:nvPr/>
          </p:nvSpPr>
          <p:spPr>
            <a:xfrm>
              <a:off x="2477560" y="4419600"/>
              <a:ext cx="743081" cy="565666"/>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8001" name="Rectangle 140"/>
            <p:cNvSpPr>
              <a:spLocks noChangeArrowheads="1"/>
            </p:cNvSpPr>
            <p:nvPr/>
          </p:nvSpPr>
          <p:spPr bwMode="auto">
            <a:xfrm>
              <a:off x="2535980" y="4476690"/>
              <a:ext cx="626238"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SHP2</a:t>
              </a:r>
            </a:p>
          </p:txBody>
        </p:sp>
      </p:grpSp>
      <p:grpSp>
        <p:nvGrpSpPr>
          <p:cNvPr id="36974" name="Group 150"/>
          <p:cNvGrpSpPr>
            <a:grpSpLocks/>
          </p:cNvGrpSpPr>
          <p:nvPr/>
        </p:nvGrpSpPr>
        <p:grpSpPr bwMode="auto">
          <a:xfrm>
            <a:off x="381000" y="5029200"/>
            <a:ext cx="869950" cy="596900"/>
            <a:chOff x="1511746" y="3743559"/>
            <a:chExt cx="743081" cy="565666"/>
          </a:xfrm>
        </p:grpSpPr>
        <p:sp>
          <p:nvSpPr>
            <p:cNvPr id="911" name="Oval 910"/>
            <p:cNvSpPr/>
            <p:nvPr/>
          </p:nvSpPr>
          <p:spPr>
            <a:xfrm>
              <a:off x="1511746" y="3743559"/>
              <a:ext cx="743081" cy="565666"/>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7999" name="Rectangle 146"/>
            <p:cNvSpPr>
              <a:spLocks noChangeArrowheads="1"/>
            </p:cNvSpPr>
            <p:nvPr/>
          </p:nvSpPr>
          <p:spPr bwMode="auto">
            <a:xfrm>
              <a:off x="1590824" y="3826337"/>
              <a:ext cx="584936"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AP-1</a:t>
              </a:r>
              <a:endParaRPr lang="en-US" altLang="en-US" sz="2000" b="1">
                <a:solidFill>
                  <a:schemeClr val="bg1"/>
                </a:solidFill>
                <a:latin typeface="Symbol" panose="05050102010706020507" pitchFamily="18" charset="2"/>
              </a:endParaRPr>
            </a:p>
          </p:txBody>
        </p:sp>
      </p:grpSp>
      <p:grpSp>
        <p:nvGrpSpPr>
          <p:cNvPr id="36975" name="Group 150"/>
          <p:cNvGrpSpPr>
            <a:grpSpLocks/>
          </p:cNvGrpSpPr>
          <p:nvPr/>
        </p:nvGrpSpPr>
        <p:grpSpPr bwMode="auto">
          <a:xfrm>
            <a:off x="1436688" y="5029200"/>
            <a:ext cx="869950" cy="596900"/>
            <a:chOff x="1511746" y="3743559"/>
            <a:chExt cx="743081" cy="565666"/>
          </a:xfrm>
        </p:grpSpPr>
        <p:sp>
          <p:nvSpPr>
            <p:cNvPr id="914" name="Oval 913"/>
            <p:cNvSpPr/>
            <p:nvPr/>
          </p:nvSpPr>
          <p:spPr>
            <a:xfrm>
              <a:off x="1511746" y="3743559"/>
              <a:ext cx="743081" cy="565666"/>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7997" name="Rectangle 146"/>
            <p:cNvSpPr>
              <a:spLocks noChangeArrowheads="1"/>
            </p:cNvSpPr>
            <p:nvPr/>
          </p:nvSpPr>
          <p:spPr bwMode="auto">
            <a:xfrm>
              <a:off x="1576857" y="3826337"/>
              <a:ext cx="612867"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NFAT</a:t>
              </a:r>
              <a:endParaRPr lang="en-US" altLang="en-US" sz="2000" b="1">
                <a:solidFill>
                  <a:schemeClr val="bg1"/>
                </a:solidFill>
                <a:latin typeface="Symbol" panose="05050102010706020507" pitchFamily="18" charset="2"/>
              </a:endParaRPr>
            </a:p>
          </p:txBody>
        </p:sp>
      </p:grpSp>
      <p:grpSp>
        <p:nvGrpSpPr>
          <p:cNvPr id="36976" name="Group 150"/>
          <p:cNvGrpSpPr>
            <a:grpSpLocks/>
          </p:cNvGrpSpPr>
          <p:nvPr/>
        </p:nvGrpSpPr>
        <p:grpSpPr bwMode="auto">
          <a:xfrm>
            <a:off x="2482850" y="5029200"/>
            <a:ext cx="869950" cy="596900"/>
            <a:chOff x="1511746" y="3743559"/>
            <a:chExt cx="743081" cy="565666"/>
          </a:xfrm>
        </p:grpSpPr>
        <p:sp>
          <p:nvSpPr>
            <p:cNvPr id="917" name="Oval 916"/>
            <p:cNvSpPr/>
            <p:nvPr/>
          </p:nvSpPr>
          <p:spPr>
            <a:xfrm>
              <a:off x="1511746" y="3743559"/>
              <a:ext cx="743081" cy="565666"/>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37995" name="Rectangle 146"/>
            <p:cNvSpPr>
              <a:spLocks noChangeArrowheads="1"/>
            </p:cNvSpPr>
            <p:nvPr/>
          </p:nvSpPr>
          <p:spPr bwMode="auto">
            <a:xfrm>
              <a:off x="1560700" y="3826337"/>
              <a:ext cx="645182" cy="3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a:solidFill>
                    <a:schemeClr val="bg1"/>
                  </a:solidFill>
                </a:rPr>
                <a:t>NF</a:t>
              </a:r>
              <a:r>
                <a:rPr lang="en-US" altLang="en-US" sz="2000" b="1">
                  <a:solidFill>
                    <a:schemeClr val="bg1"/>
                  </a:solidFill>
                  <a:latin typeface="Symbol" panose="05050102010706020507" pitchFamily="18" charset="2"/>
                </a:rPr>
                <a:t>k</a:t>
              </a:r>
              <a:r>
                <a:rPr lang="en-US" altLang="en-US" sz="2000" b="1">
                  <a:solidFill>
                    <a:schemeClr val="bg1"/>
                  </a:solidFill>
                </a:rPr>
                <a:t>B</a:t>
              </a:r>
              <a:endParaRPr lang="en-US" altLang="en-US" sz="2000" b="1">
                <a:solidFill>
                  <a:schemeClr val="bg1"/>
                </a:solidFill>
                <a:latin typeface="Symbol" panose="05050102010706020507" pitchFamily="18" charset="2"/>
              </a:endParaRPr>
            </a:p>
          </p:txBody>
        </p:sp>
      </p:grpSp>
      <p:cxnSp>
        <p:nvCxnSpPr>
          <p:cNvPr id="919" name="Straight Arrow Connector 918"/>
          <p:cNvCxnSpPr>
            <a:stCxn id="146" idx="4"/>
            <a:endCxn id="914" idx="0"/>
          </p:cNvCxnSpPr>
          <p:nvPr/>
        </p:nvCxnSpPr>
        <p:spPr bwMode="auto">
          <a:xfrm>
            <a:off x="1871663" y="4559300"/>
            <a:ext cx="0" cy="46990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920" name="Straight Arrow Connector 919"/>
          <p:cNvCxnSpPr>
            <a:stCxn id="146" idx="4"/>
            <a:endCxn id="911" idx="7"/>
          </p:cNvCxnSpPr>
          <p:nvPr/>
        </p:nvCxnSpPr>
        <p:spPr bwMode="auto">
          <a:xfrm flipH="1">
            <a:off x="1123950" y="4559300"/>
            <a:ext cx="747713" cy="557213"/>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921" name="Straight Arrow Connector 920"/>
          <p:cNvCxnSpPr>
            <a:stCxn id="187" idx="4"/>
            <a:endCxn id="146" idx="0"/>
          </p:cNvCxnSpPr>
          <p:nvPr/>
        </p:nvCxnSpPr>
        <p:spPr bwMode="auto">
          <a:xfrm>
            <a:off x="1871663" y="3352800"/>
            <a:ext cx="0" cy="60960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grpSp>
        <p:nvGrpSpPr>
          <p:cNvPr id="36980" name="Group 274"/>
          <p:cNvGrpSpPr>
            <a:grpSpLocks/>
          </p:cNvGrpSpPr>
          <p:nvPr/>
        </p:nvGrpSpPr>
        <p:grpSpPr bwMode="auto">
          <a:xfrm>
            <a:off x="8882063" y="1970088"/>
            <a:ext cx="111125" cy="236537"/>
            <a:chOff x="7391400" y="1447800"/>
            <a:chExt cx="228600" cy="685800"/>
          </a:xfrm>
        </p:grpSpPr>
        <p:sp>
          <p:nvSpPr>
            <p:cNvPr id="845" name="Freeform 84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9" name="Freeform 848"/>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3" name="Oval 85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81" name="Group 325"/>
          <p:cNvGrpSpPr>
            <a:grpSpLocks/>
          </p:cNvGrpSpPr>
          <p:nvPr/>
        </p:nvGrpSpPr>
        <p:grpSpPr bwMode="auto">
          <a:xfrm>
            <a:off x="8772525" y="1970088"/>
            <a:ext cx="111125" cy="236537"/>
            <a:chOff x="7391400" y="1447800"/>
            <a:chExt cx="228600" cy="685800"/>
          </a:xfrm>
        </p:grpSpPr>
        <p:sp>
          <p:nvSpPr>
            <p:cNvPr id="877" name="Freeform 87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1" name="Freeform 880"/>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5" name="Oval 88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6982" name="TextBox 3"/>
          <p:cNvSpPr txBox="1">
            <a:spLocks noChangeArrowheads="1"/>
          </p:cNvSpPr>
          <p:nvPr/>
        </p:nvSpPr>
        <p:spPr bwMode="auto">
          <a:xfrm>
            <a:off x="481013" y="1066800"/>
            <a:ext cx="738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a:t>TCR</a:t>
            </a:r>
          </a:p>
        </p:txBody>
      </p:sp>
      <p:sp>
        <p:nvSpPr>
          <p:cNvPr id="36983" name="TextBox 921"/>
          <p:cNvSpPr txBox="1">
            <a:spLocks noChangeArrowheads="1"/>
          </p:cNvSpPr>
          <p:nvPr/>
        </p:nvSpPr>
        <p:spPr bwMode="auto">
          <a:xfrm>
            <a:off x="4681538" y="457200"/>
            <a:ext cx="4538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a:t>PD-L1 on Reed Sternberg cells</a:t>
            </a:r>
          </a:p>
        </p:txBody>
      </p:sp>
      <p:sp>
        <p:nvSpPr>
          <p:cNvPr id="36984" name="TextBox 922"/>
          <p:cNvSpPr txBox="1">
            <a:spLocks noChangeArrowheads="1"/>
          </p:cNvSpPr>
          <p:nvPr/>
        </p:nvSpPr>
        <p:spPr bwMode="auto">
          <a:xfrm>
            <a:off x="4681538" y="1457325"/>
            <a:ext cx="2317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a:t>PD-1 on T cells</a:t>
            </a:r>
          </a:p>
        </p:txBody>
      </p:sp>
      <p:cxnSp>
        <p:nvCxnSpPr>
          <p:cNvPr id="925" name="Straight Arrow Connector 924"/>
          <p:cNvCxnSpPr/>
          <p:nvPr/>
        </p:nvCxnSpPr>
        <p:spPr bwMode="auto">
          <a:xfrm>
            <a:off x="3983038" y="5800725"/>
            <a:ext cx="1579562" cy="0"/>
          </a:xfrm>
          <a:prstGeom prst="straightConnector1">
            <a:avLst/>
          </a:prstGeom>
          <a:ln w="31750">
            <a:tailEnd type="stealth" w="lg" len="lg"/>
          </a:ln>
        </p:spPr>
        <p:style>
          <a:lnRef idx="1">
            <a:schemeClr val="accent1"/>
          </a:lnRef>
          <a:fillRef idx="0">
            <a:schemeClr val="accent1"/>
          </a:fillRef>
          <a:effectRef idx="0">
            <a:schemeClr val="accent1"/>
          </a:effectRef>
          <a:fontRef idx="minor">
            <a:schemeClr val="tx1"/>
          </a:fontRef>
        </p:style>
      </p:cxnSp>
      <p:cxnSp>
        <p:nvCxnSpPr>
          <p:cNvPr id="926" name="Straight Arrow Connector 925"/>
          <p:cNvCxnSpPr/>
          <p:nvPr/>
        </p:nvCxnSpPr>
        <p:spPr bwMode="auto">
          <a:xfrm flipH="1">
            <a:off x="2638425" y="5797550"/>
            <a:ext cx="1381125" cy="506413"/>
          </a:xfrm>
          <a:prstGeom prst="straightConnector1">
            <a:avLst/>
          </a:prstGeom>
          <a:ln w="31750">
            <a:tailEnd type="none" w="lg" len="lg"/>
          </a:ln>
        </p:spPr>
        <p:style>
          <a:lnRef idx="1">
            <a:schemeClr val="accent1"/>
          </a:lnRef>
          <a:fillRef idx="0">
            <a:schemeClr val="accent1"/>
          </a:fillRef>
          <a:effectRef idx="0">
            <a:schemeClr val="accent1"/>
          </a:effectRef>
          <a:fontRef idx="minor">
            <a:schemeClr val="tx1"/>
          </a:fontRef>
        </p:style>
      </p:cxnSp>
      <p:sp>
        <p:nvSpPr>
          <p:cNvPr id="927" name="TextBox 926"/>
          <p:cNvSpPr txBox="1"/>
          <p:nvPr/>
        </p:nvSpPr>
        <p:spPr>
          <a:xfrm>
            <a:off x="5610225" y="5181600"/>
            <a:ext cx="1781175" cy="1200150"/>
          </a:xfrm>
          <a:prstGeom prst="rect">
            <a:avLst/>
          </a:prstGeom>
          <a:noFill/>
        </p:spPr>
        <p:txBody>
          <a:bodyPr wrap="none">
            <a:spAutoFit/>
          </a:bodyPr>
          <a:lstStyle/>
          <a:p>
            <a:pPr>
              <a:defRPr/>
            </a:pPr>
            <a:r>
              <a:rPr lang="en-US" b="1" dirty="0">
                <a:solidFill>
                  <a:schemeClr val="accent1">
                    <a:lumMod val="50000"/>
                  </a:schemeClr>
                </a:solidFill>
                <a:cs typeface="Arial" charset="0"/>
              </a:rPr>
              <a:t>T cell activation</a:t>
            </a:r>
          </a:p>
          <a:p>
            <a:pPr>
              <a:defRPr/>
            </a:pPr>
            <a:r>
              <a:rPr lang="en-US" b="1" dirty="0">
                <a:solidFill>
                  <a:schemeClr val="accent1">
                    <a:lumMod val="50000"/>
                  </a:schemeClr>
                </a:solidFill>
                <a:cs typeface="Arial" charset="0"/>
              </a:rPr>
              <a:t>Cell growth </a:t>
            </a:r>
          </a:p>
          <a:p>
            <a:pPr>
              <a:defRPr/>
            </a:pPr>
            <a:r>
              <a:rPr lang="en-US" b="1" dirty="0">
                <a:solidFill>
                  <a:schemeClr val="accent1">
                    <a:lumMod val="50000"/>
                  </a:schemeClr>
                </a:solidFill>
                <a:cs typeface="Arial" charset="0"/>
              </a:rPr>
              <a:t>Effector function</a:t>
            </a:r>
          </a:p>
          <a:p>
            <a:pPr>
              <a:defRPr/>
            </a:pPr>
            <a:r>
              <a:rPr lang="en-US" b="1" dirty="0">
                <a:solidFill>
                  <a:schemeClr val="accent1">
                    <a:lumMod val="50000"/>
                  </a:schemeClr>
                </a:solidFill>
                <a:cs typeface="Arial" charset="0"/>
              </a:rPr>
              <a:t>Survival</a:t>
            </a:r>
          </a:p>
        </p:txBody>
      </p:sp>
      <p:grpSp>
        <p:nvGrpSpPr>
          <p:cNvPr id="36988" name="Group 14"/>
          <p:cNvGrpSpPr>
            <a:grpSpLocks/>
          </p:cNvGrpSpPr>
          <p:nvPr/>
        </p:nvGrpSpPr>
        <p:grpSpPr bwMode="auto">
          <a:xfrm flipV="1">
            <a:off x="2254250" y="2236788"/>
            <a:ext cx="111125" cy="236537"/>
            <a:chOff x="7391400" y="1447800"/>
            <a:chExt cx="228600" cy="685800"/>
          </a:xfrm>
        </p:grpSpPr>
        <p:sp>
          <p:nvSpPr>
            <p:cNvPr id="929" name="Freeform 92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0" name="Freeform 92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1" name="Oval 93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89" name="Group 26"/>
          <p:cNvGrpSpPr>
            <a:grpSpLocks/>
          </p:cNvGrpSpPr>
          <p:nvPr/>
        </p:nvGrpSpPr>
        <p:grpSpPr bwMode="auto">
          <a:xfrm flipV="1">
            <a:off x="1495425" y="2236788"/>
            <a:ext cx="111125" cy="236537"/>
            <a:chOff x="7391400" y="1447800"/>
            <a:chExt cx="228600" cy="685800"/>
          </a:xfrm>
        </p:grpSpPr>
        <p:sp>
          <p:nvSpPr>
            <p:cNvPr id="933" name="Freeform 93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4" name="Freeform 93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5" name="Oval 93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90" name="Group 37"/>
          <p:cNvGrpSpPr>
            <a:grpSpLocks/>
          </p:cNvGrpSpPr>
          <p:nvPr/>
        </p:nvGrpSpPr>
        <p:grpSpPr bwMode="auto">
          <a:xfrm flipV="1">
            <a:off x="1243013" y="2236788"/>
            <a:ext cx="111125" cy="236537"/>
            <a:chOff x="7391400" y="1447800"/>
            <a:chExt cx="228600" cy="685800"/>
          </a:xfrm>
        </p:grpSpPr>
        <p:sp>
          <p:nvSpPr>
            <p:cNvPr id="937" name="Freeform 93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8" name="Freeform 93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9" name="Oval 93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91" name="Group 49"/>
          <p:cNvGrpSpPr>
            <a:grpSpLocks/>
          </p:cNvGrpSpPr>
          <p:nvPr/>
        </p:nvGrpSpPr>
        <p:grpSpPr bwMode="auto">
          <a:xfrm flipV="1">
            <a:off x="2000250" y="2236788"/>
            <a:ext cx="111125" cy="236537"/>
            <a:chOff x="7391400" y="1447800"/>
            <a:chExt cx="228600" cy="685800"/>
          </a:xfrm>
        </p:grpSpPr>
        <p:sp>
          <p:nvSpPr>
            <p:cNvPr id="941" name="Freeform 94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2" name="Freeform 94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3" name="Oval 94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92" name="Group 57"/>
          <p:cNvGrpSpPr>
            <a:grpSpLocks/>
          </p:cNvGrpSpPr>
          <p:nvPr/>
        </p:nvGrpSpPr>
        <p:grpSpPr bwMode="auto">
          <a:xfrm flipV="1">
            <a:off x="4052888" y="2243138"/>
            <a:ext cx="111125" cy="236537"/>
            <a:chOff x="7391400" y="1447800"/>
            <a:chExt cx="228600" cy="685800"/>
          </a:xfrm>
        </p:grpSpPr>
        <p:sp>
          <p:nvSpPr>
            <p:cNvPr id="945" name="Freeform 944"/>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6" name="Freeform 945"/>
            <p:cNvSpPr/>
            <p:nvPr/>
          </p:nvSpPr>
          <p:spPr>
            <a:xfrm>
              <a:off x="7541623"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7" name="Oval 94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93" name="Group 65"/>
          <p:cNvGrpSpPr>
            <a:grpSpLocks/>
          </p:cNvGrpSpPr>
          <p:nvPr/>
        </p:nvGrpSpPr>
        <p:grpSpPr bwMode="auto">
          <a:xfrm flipV="1">
            <a:off x="1765300" y="2236788"/>
            <a:ext cx="111125" cy="236537"/>
            <a:chOff x="7391400" y="1447800"/>
            <a:chExt cx="228600" cy="685800"/>
          </a:xfrm>
        </p:grpSpPr>
        <p:sp>
          <p:nvSpPr>
            <p:cNvPr id="949" name="Freeform 94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0" name="Freeform 94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1" name="Oval 95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94" name="Group 73"/>
          <p:cNvGrpSpPr>
            <a:grpSpLocks/>
          </p:cNvGrpSpPr>
          <p:nvPr/>
        </p:nvGrpSpPr>
        <p:grpSpPr bwMode="auto">
          <a:xfrm flipV="1">
            <a:off x="4381500" y="2243138"/>
            <a:ext cx="111125" cy="236537"/>
            <a:chOff x="7391400" y="1447800"/>
            <a:chExt cx="228600" cy="685800"/>
          </a:xfrm>
        </p:grpSpPr>
        <p:sp>
          <p:nvSpPr>
            <p:cNvPr id="953" name="Freeform 95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4" name="Freeform 95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5" name="Oval 95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95" name="Group 81"/>
          <p:cNvGrpSpPr>
            <a:grpSpLocks/>
          </p:cNvGrpSpPr>
          <p:nvPr/>
        </p:nvGrpSpPr>
        <p:grpSpPr bwMode="auto">
          <a:xfrm flipV="1">
            <a:off x="4492625" y="2243138"/>
            <a:ext cx="111125" cy="236537"/>
            <a:chOff x="7391400" y="1447800"/>
            <a:chExt cx="228600" cy="685800"/>
          </a:xfrm>
        </p:grpSpPr>
        <p:sp>
          <p:nvSpPr>
            <p:cNvPr id="957" name="Freeform 95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8" name="Freeform 957"/>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9" name="Oval 95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96" name="Group 89"/>
          <p:cNvGrpSpPr>
            <a:grpSpLocks/>
          </p:cNvGrpSpPr>
          <p:nvPr/>
        </p:nvGrpSpPr>
        <p:grpSpPr bwMode="auto">
          <a:xfrm flipV="1">
            <a:off x="4603750" y="2243138"/>
            <a:ext cx="109538" cy="236537"/>
            <a:chOff x="7391400" y="1447800"/>
            <a:chExt cx="228600" cy="685800"/>
          </a:xfrm>
        </p:grpSpPr>
        <p:sp>
          <p:nvSpPr>
            <p:cNvPr id="961" name="Freeform 960"/>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 name="Freeform 961"/>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3" name="Oval 96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97" name="Group 97"/>
          <p:cNvGrpSpPr>
            <a:grpSpLocks/>
          </p:cNvGrpSpPr>
          <p:nvPr/>
        </p:nvGrpSpPr>
        <p:grpSpPr bwMode="auto">
          <a:xfrm flipV="1">
            <a:off x="3502025" y="2243138"/>
            <a:ext cx="111125" cy="236537"/>
            <a:chOff x="7391400" y="1447800"/>
            <a:chExt cx="228600" cy="685800"/>
          </a:xfrm>
        </p:grpSpPr>
        <p:sp>
          <p:nvSpPr>
            <p:cNvPr id="965" name="Freeform 964"/>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6" name="Freeform 96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7" name="Oval 96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98" name="Group 105"/>
          <p:cNvGrpSpPr>
            <a:grpSpLocks/>
          </p:cNvGrpSpPr>
          <p:nvPr/>
        </p:nvGrpSpPr>
        <p:grpSpPr bwMode="auto">
          <a:xfrm flipV="1">
            <a:off x="3613150" y="2243138"/>
            <a:ext cx="111125" cy="236537"/>
            <a:chOff x="7391400" y="1447800"/>
            <a:chExt cx="228600" cy="685800"/>
          </a:xfrm>
        </p:grpSpPr>
        <p:sp>
          <p:nvSpPr>
            <p:cNvPr id="969" name="Freeform 968"/>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0" name="Freeform 96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1" name="Oval 97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6999" name="Group 113"/>
          <p:cNvGrpSpPr>
            <a:grpSpLocks/>
          </p:cNvGrpSpPr>
          <p:nvPr/>
        </p:nvGrpSpPr>
        <p:grpSpPr bwMode="auto">
          <a:xfrm flipV="1">
            <a:off x="3724275" y="2243138"/>
            <a:ext cx="111125" cy="236537"/>
            <a:chOff x="7391400" y="1447800"/>
            <a:chExt cx="228600" cy="685800"/>
          </a:xfrm>
        </p:grpSpPr>
        <p:sp>
          <p:nvSpPr>
            <p:cNvPr id="973" name="Freeform 97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4" name="Freeform 97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5" name="Oval 97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00" name="Group 121"/>
          <p:cNvGrpSpPr>
            <a:grpSpLocks/>
          </p:cNvGrpSpPr>
          <p:nvPr/>
        </p:nvGrpSpPr>
        <p:grpSpPr bwMode="auto">
          <a:xfrm flipV="1">
            <a:off x="3835400" y="2243138"/>
            <a:ext cx="111125" cy="236537"/>
            <a:chOff x="7391400" y="1447800"/>
            <a:chExt cx="228600" cy="685800"/>
          </a:xfrm>
        </p:grpSpPr>
        <p:sp>
          <p:nvSpPr>
            <p:cNvPr id="977" name="Freeform 97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8" name="Freeform 977"/>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9" name="Oval 97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01" name="Group 206"/>
          <p:cNvGrpSpPr>
            <a:grpSpLocks/>
          </p:cNvGrpSpPr>
          <p:nvPr/>
        </p:nvGrpSpPr>
        <p:grpSpPr bwMode="auto">
          <a:xfrm flipV="1">
            <a:off x="4267200" y="2243138"/>
            <a:ext cx="111125" cy="236537"/>
            <a:chOff x="7391400" y="1447800"/>
            <a:chExt cx="228600" cy="685800"/>
          </a:xfrm>
        </p:grpSpPr>
        <p:sp>
          <p:nvSpPr>
            <p:cNvPr id="981" name="Freeform 98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2" name="Freeform 98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3" name="Oval 98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02" name="Group 214"/>
          <p:cNvGrpSpPr>
            <a:grpSpLocks/>
          </p:cNvGrpSpPr>
          <p:nvPr/>
        </p:nvGrpSpPr>
        <p:grpSpPr bwMode="auto">
          <a:xfrm flipV="1">
            <a:off x="4170363" y="2243138"/>
            <a:ext cx="111125" cy="236537"/>
            <a:chOff x="7391400" y="1447800"/>
            <a:chExt cx="228600" cy="685800"/>
          </a:xfrm>
        </p:grpSpPr>
        <p:sp>
          <p:nvSpPr>
            <p:cNvPr id="985" name="Freeform 984"/>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6" name="Freeform 98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7" name="Oval 98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03" name="Group 224"/>
          <p:cNvGrpSpPr>
            <a:grpSpLocks/>
          </p:cNvGrpSpPr>
          <p:nvPr/>
        </p:nvGrpSpPr>
        <p:grpSpPr bwMode="auto">
          <a:xfrm flipV="1">
            <a:off x="3956050" y="2243138"/>
            <a:ext cx="111125" cy="236537"/>
            <a:chOff x="7391400" y="1447800"/>
            <a:chExt cx="228600" cy="685800"/>
          </a:xfrm>
        </p:grpSpPr>
        <p:sp>
          <p:nvSpPr>
            <p:cNvPr id="989" name="Freeform 988"/>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0" name="Freeform 98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1" name="Oval 99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04" name="Group 254"/>
          <p:cNvGrpSpPr>
            <a:grpSpLocks/>
          </p:cNvGrpSpPr>
          <p:nvPr/>
        </p:nvGrpSpPr>
        <p:grpSpPr bwMode="auto">
          <a:xfrm flipV="1">
            <a:off x="2490788" y="2243138"/>
            <a:ext cx="111125" cy="236537"/>
            <a:chOff x="7391400" y="1447800"/>
            <a:chExt cx="228600" cy="685800"/>
          </a:xfrm>
        </p:grpSpPr>
        <p:sp>
          <p:nvSpPr>
            <p:cNvPr id="993" name="Freeform 992"/>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4" name="Freeform 993"/>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5" name="Oval 99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05" name="Group 262"/>
          <p:cNvGrpSpPr>
            <a:grpSpLocks/>
          </p:cNvGrpSpPr>
          <p:nvPr/>
        </p:nvGrpSpPr>
        <p:grpSpPr bwMode="auto">
          <a:xfrm flipV="1">
            <a:off x="2601913" y="2243138"/>
            <a:ext cx="111125" cy="236537"/>
            <a:chOff x="7391400" y="1447800"/>
            <a:chExt cx="228600" cy="685800"/>
          </a:xfrm>
        </p:grpSpPr>
        <p:sp>
          <p:nvSpPr>
            <p:cNvPr id="997" name="Freeform 99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8" name="Freeform 99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9" name="Oval 99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06" name="Group 270"/>
          <p:cNvGrpSpPr>
            <a:grpSpLocks/>
          </p:cNvGrpSpPr>
          <p:nvPr/>
        </p:nvGrpSpPr>
        <p:grpSpPr bwMode="auto">
          <a:xfrm flipV="1">
            <a:off x="2713038" y="2243138"/>
            <a:ext cx="111125" cy="236537"/>
            <a:chOff x="7391400" y="1447800"/>
            <a:chExt cx="228600" cy="685800"/>
          </a:xfrm>
        </p:grpSpPr>
        <p:sp>
          <p:nvSpPr>
            <p:cNvPr id="1001" name="Freeform 1000"/>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2" name="Freeform 1001"/>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 name="Oval 100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07" name="Group 278"/>
          <p:cNvGrpSpPr>
            <a:grpSpLocks/>
          </p:cNvGrpSpPr>
          <p:nvPr/>
        </p:nvGrpSpPr>
        <p:grpSpPr bwMode="auto">
          <a:xfrm flipV="1">
            <a:off x="2933700" y="2243138"/>
            <a:ext cx="111125" cy="236537"/>
            <a:chOff x="7391400" y="1447800"/>
            <a:chExt cx="228600" cy="685800"/>
          </a:xfrm>
        </p:grpSpPr>
        <p:sp>
          <p:nvSpPr>
            <p:cNvPr id="1005" name="Freeform 1004"/>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6" name="Freeform 100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7" name="Oval 100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08" name="Group 289"/>
          <p:cNvGrpSpPr>
            <a:grpSpLocks/>
          </p:cNvGrpSpPr>
          <p:nvPr/>
        </p:nvGrpSpPr>
        <p:grpSpPr bwMode="auto">
          <a:xfrm flipV="1">
            <a:off x="4713288" y="2243138"/>
            <a:ext cx="111125" cy="236537"/>
            <a:chOff x="7391400" y="1447800"/>
            <a:chExt cx="228600" cy="685800"/>
          </a:xfrm>
        </p:grpSpPr>
        <p:sp>
          <p:nvSpPr>
            <p:cNvPr id="1009" name="Freeform 1008"/>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0" name="Freeform 1009"/>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1" name="Oval 101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09" name="Group 297"/>
          <p:cNvGrpSpPr>
            <a:grpSpLocks/>
          </p:cNvGrpSpPr>
          <p:nvPr/>
        </p:nvGrpSpPr>
        <p:grpSpPr bwMode="auto">
          <a:xfrm flipV="1">
            <a:off x="4824413" y="2243138"/>
            <a:ext cx="112712" cy="236537"/>
            <a:chOff x="7391400" y="1447800"/>
            <a:chExt cx="228600" cy="685800"/>
          </a:xfrm>
        </p:grpSpPr>
        <p:sp>
          <p:nvSpPr>
            <p:cNvPr id="1013" name="Freeform 1012"/>
            <p:cNvSpPr/>
            <p:nvPr/>
          </p:nvSpPr>
          <p:spPr>
            <a:xfrm>
              <a:off x="7468674" y="1599687"/>
              <a:ext cx="57955"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4" name="Freeform 1013"/>
            <p:cNvSpPr/>
            <p:nvPr/>
          </p:nvSpPr>
          <p:spPr>
            <a:xfrm>
              <a:off x="7545947" y="1599687"/>
              <a:ext cx="54734"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5" name="Oval 101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10" name="Group 305"/>
          <p:cNvGrpSpPr>
            <a:grpSpLocks/>
          </p:cNvGrpSpPr>
          <p:nvPr/>
        </p:nvGrpSpPr>
        <p:grpSpPr bwMode="auto">
          <a:xfrm flipV="1">
            <a:off x="4937125" y="2243138"/>
            <a:ext cx="109538" cy="236537"/>
            <a:chOff x="7391400" y="1447800"/>
            <a:chExt cx="228600" cy="685800"/>
          </a:xfrm>
        </p:grpSpPr>
        <p:sp>
          <p:nvSpPr>
            <p:cNvPr id="1017" name="Freeform 1016"/>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8" name="Freeform 1017"/>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9" name="Oval 101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11" name="Group 313"/>
          <p:cNvGrpSpPr>
            <a:grpSpLocks/>
          </p:cNvGrpSpPr>
          <p:nvPr/>
        </p:nvGrpSpPr>
        <p:grpSpPr bwMode="auto">
          <a:xfrm flipV="1">
            <a:off x="5046663" y="2243138"/>
            <a:ext cx="111125" cy="236537"/>
            <a:chOff x="7391400" y="1447800"/>
            <a:chExt cx="228600" cy="685800"/>
          </a:xfrm>
        </p:grpSpPr>
        <p:sp>
          <p:nvSpPr>
            <p:cNvPr id="1021" name="Freeform 1020"/>
            <p:cNvSpPr/>
            <p:nvPr/>
          </p:nvSpPr>
          <p:spPr>
            <a:xfrm>
              <a:off x="7469777"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2" name="Freeform 1021"/>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3" name="Oval 102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12" name="Group 329"/>
          <p:cNvGrpSpPr>
            <a:grpSpLocks/>
          </p:cNvGrpSpPr>
          <p:nvPr/>
        </p:nvGrpSpPr>
        <p:grpSpPr bwMode="auto">
          <a:xfrm flipV="1">
            <a:off x="2824163" y="2243138"/>
            <a:ext cx="111125" cy="236537"/>
            <a:chOff x="7391400" y="1447800"/>
            <a:chExt cx="228600" cy="685800"/>
          </a:xfrm>
        </p:grpSpPr>
        <p:sp>
          <p:nvSpPr>
            <p:cNvPr id="1025" name="Freeform 102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6" name="Freeform 102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7" name="Oval 102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13" name="Group 254"/>
          <p:cNvGrpSpPr>
            <a:grpSpLocks/>
          </p:cNvGrpSpPr>
          <p:nvPr/>
        </p:nvGrpSpPr>
        <p:grpSpPr bwMode="auto">
          <a:xfrm flipV="1">
            <a:off x="3057525" y="2243138"/>
            <a:ext cx="111125" cy="236537"/>
            <a:chOff x="7391400" y="1447800"/>
            <a:chExt cx="228600" cy="685800"/>
          </a:xfrm>
        </p:grpSpPr>
        <p:sp>
          <p:nvSpPr>
            <p:cNvPr id="1029" name="Freeform 102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0" name="Freeform 102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1" name="Oval 103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14" name="Group 262"/>
          <p:cNvGrpSpPr>
            <a:grpSpLocks/>
          </p:cNvGrpSpPr>
          <p:nvPr/>
        </p:nvGrpSpPr>
        <p:grpSpPr bwMode="auto">
          <a:xfrm flipV="1">
            <a:off x="3168650" y="2243138"/>
            <a:ext cx="111125" cy="236537"/>
            <a:chOff x="7391400" y="1447800"/>
            <a:chExt cx="228600" cy="685800"/>
          </a:xfrm>
        </p:grpSpPr>
        <p:sp>
          <p:nvSpPr>
            <p:cNvPr id="1033" name="Freeform 103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4" name="Freeform 103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5" name="Oval 103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15" name="Group 270"/>
          <p:cNvGrpSpPr>
            <a:grpSpLocks/>
          </p:cNvGrpSpPr>
          <p:nvPr/>
        </p:nvGrpSpPr>
        <p:grpSpPr bwMode="auto">
          <a:xfrm flipV="1">
            <a:off x="3279775" y="2243138"/>
            <a:ext cx="109538" cy="236537"/>
            <a:chOff x="7391400" y="1447800"/>
            <a:chExt cx="228600" cy="685800"/>
          </a:xfrm>
        </p:grpSpPr>
        <p:sp>
          <p:nvSpPr>
            <p:cNvPr id="1037" name="Freeform 1036"/>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8" name="Freeform 1037"/>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9" name="Oval 103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16" name="Group 278"/>
          <p:cNvGrpSpPr>
            <a:grpSpLocks/>
          </p:cNvGrpSpPr>
          <p:nvPr/>
        </p:nvGrpSpPr>
        <p:grpSpPr bwMode="auto">
          <a:xfrm flipV="1">
            <a:off x="5154613" y="2243138"/>
            <a:ext cx="111125" cy="236537"/>
            <a:chOff x="7391400" y="1447800"/>
            <a:chExt cx="228600" cy="685800"/>
          </a:xfrm>
        </p:grpSpPr>
        <p:sp>
          <p:nvSpPr>
            <p:cNvPr id="1041" name="Freeform 1040"/>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2" name="Freeform 1041"/>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3" name="Oval 104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17" name="Group 329"/>
          <p:cNvGrpSpPr>
            <a:grpSpLocks/>
          </p:cNvGrpSpPr>
          <p:nvPr/>
        </p:nvGrpSpPr>
        <p:grpSpPr bwMode="auto">
          <a:xfrm flipV="1">
            <a:off x="3389313" y="2243138"/>
            <a:ext cx="111125" cy="236537"/>
            <a:chOff x="7391400" y="1447800"/>
            <a:chExt cx="228600" cy="685800"/>
          </a:xfrm>
        </p:grpSpPr>
        <p:sp>
          <p:nvSpPr>
            <p:cNvPr id="1045" name="Freeform 104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6" name="Freeform 104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7" name="Oval 104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18" name="Group 254"/>
          <p:cNvGrpSpPr>
            <a:grpSpLocks/>
          </p:cNvGrpSpPr>
          <p:nvPr/>
        </p:nvGrpSpPr>
        <p:grpSpPr bwMode="auto">
          <a:xfrm flipV="1">
            <a:off x="5280025" y="2243138"/>
            <a:ext cx="111125" cy="236537"/>
            <a:chOff x="7391400" y="1447800"/>
            <a:chExt cx="228600" cy="685800"/>
          </a:xfrm>
        </p:grpSpPr>
        <p:sp>
          <p:nvSpPr>
            <p:cNvPr id="1049" name="Freeform 104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0" name="Freeform 104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1" name="Oval 105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19" name="Group 262"/>
          <p:cNvGrpSpPr>
            <a:grpSpLocks/>
          </p:cNvGrpSpPr>
          <p:nvPr/>
        </p:nvGrpSpPr>
        <p:grpSpPr bwMode="auto">
          <a:xfrm flipV="1">
            <a:off x="8550275" y="2243138"/>
            <a:ext cx="111125" cy="236537"/>
            <a:chOff x="7391400" y="1447800"/>
            <a:chExt cx="228600" cy="685800"/>
          </a:xfrm>
        </p:grpSpPr>
        <p:sp>
          <p:nvSpPr>
            <p:cNvPr id="1053" name="Freeform 1052"/>
            <p:cNvSpPr/>
            <p:nvPr/>
          </p:nvSpPr>
          <p:spPr>
            <a:xfrm>
              <a:off x="7469777" y="1599687"/>
              <a:ext cx="52251"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4" name="Freeform 1053"/>
            <p:cNvSpPr/>
            <p:nvPr/>
          </p:nvSpPr>
          <p:spPr>
            <a:xfrm>
              <a:off x="7541623"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5" name="Oval 105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20" name="Group 270"/>
          <p:cNvGrpSpPr>
            <a:grpSpLocks/>
          </p:cNvGrpSpPr>
          <p:nvPr/>
        </p:nvGrpSpPr>
        <p:grpSpPr bwMode="auto">
          <a:xfrm flipV="1">
            <a:off x="8661400" y="2243138"/>
            <a:ext cx="111125" cy="236537"/>
            <a:chOff x="7391400" y="1447800"/>
            <a:chExt cx="228600" cy="685800"/>
          </a:xfrm>
        </p:grpSpPr>
        <p:sp>
          <p:nvSpPr>
            <p:cNvPr id="1057" name="Freeform 1056"/>
            <p:cNvSpPr/>
            <p:nvPr/>
          </p:nvSpPr>
          <p:spPr>
            <a:xfrm>
              <a:off x="7469777" y="1595086"/>
              <a:ext cx="55518"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8" name="Freeform 1057"/>
            <p:cNvSpPr/>
            <p:nvPr/>
          </p:nvSpPr>
          <p:spPr>
            <a:xfrm>
              <a:off x="7544890" y="1595086"/>
              <a:ext cx="55516"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9" name="Oval 1058"/>
            <p:cNvSpPr/>
            <p:nvPr/>
          </p:nvSpPr>
          <p:spPr>
            <a:xfrm>
              <a:off x="7391400" y="1447800"/>
              <a:ext cx="228600" cy="22553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21" name="Group 278"/>
          <p:cNvGrpSpPr>
            <a:grpSpLocks/>
          </p:cNvGrpSpPr>
          <p:nvPr/>
        </p:nvGrpSpPr>
        <p:grpSpPr bwMode="auto">
          <a:xfrm flipV="1">
            <a:off x="9101138" y="2243138"/>
            <a:ext cx="112712" cy="236537"/>
            <a:chOff x="7391400" y="1447800"/>
            <a:chExt cx="228600" cy="685800"/>
          </a:xfrm>
        </p:grpSpPr>
        <p:sp>
          <p:nvSpPr>
            <p:cNvPr id="1061" name="Freeform 1060"/>
            <p:cNvSpPr/>
            <p:nvPr/>
          </p:nvSpPr>
          <p:spPr>
            <a:xfrm>
              <a:off x="7465453" y="1595086"/>
              <a:ext cx="61176"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2" name="Freeform 1061"/>
            <p:cNvSpPr/>
            <p:nvPr/>
          </p:nvSpPr>
          <p:spPr>
            <a:xfrm>
              <a:off x="7545947" y="1595086"/>
              <a:ext cx="54734"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3" name="Oval 1062"/>
            <p:cNvSpPr/>
            <p:nvPr/>
          </p:nvSpPr>
          <p:spPr>
            <a:xfrm>
              <a:off x="7391400" y="1447800"/>
              <a:ext cx="228600" cy="22553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22" name="Group 329"/>
          <p:cNvGrpSpPr>
            <a:grpSpLocks/>
          </p:cNvGrpSpPr>
          <p:nvPr/>
        </p:nvGrpSpPr>
        <p:grpSpPr bwMode="auto">
          <a:xfrm flipV="1">
            <a:off x="8993188" y="2243138"/>
            <a:ext cx="111125" cy="236537"/>
            <a:chOff x="7391400" y="1447800"/>
            <a:chExt cx="228600" cy="685800"/>
          </a:xfrm>
        </p:grpSpPr>
        <p:sp>
          <p:nvSpPr>
            <p:cNvPr id="1065" name="Freeform 1064"/>
            <p:cNvSpPr/>
            <p:nvPr/>
          </p:nvSpPr>
          <p:spPr>
            <a:xfrm>
              <a:off x="7466510" y="1595086"/>
              <a:ext cx="58783"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6" name="Freeform 1065"/>
            <p:cNvSpPr/>
            <p:nvPr/>
          </p:nvSpPr>
          <p:spPr>
            <a:xfrm>
              <a:off x="7544888" y="1595086"/>
              <a:ext cx="55518"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7" name="Oval 1066"/>
            <p:cNvSpPr/>
            <p:nvPr/>
          </p:nvSpPr>
          <p:spPr>
            <a:xfrm>
              <a:off x="7391400" y="1447800"/>
              <a:ext cx="228600" cy="22553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23" name="Group 254"/>
          <p:cNvGrpSpPr>
            <a:grpSpLocks/>
          </p:cNvGrpSpPr>
          <p:nvPr/>
        </p:nvGrpSpPr>
        <p:grpSpPr bwMode="auto">
          <a:xfrm flipV="1">
            <a:off x="554038" y="2241550"/>
            <a:ext cx="111125" cy="236538"/>
            <a:chOff x="7391400" y="1447800"/>
            <a:chExt cx="228600" cy="685800"/>
          </a:xfrm>
        </p:grpSpPr>
        <p:sp>
          <p:nvSpPr>
            <p:cNvPr id="1069" name="Freeform 1068"/>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0" name="Freeform 1069"/>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1" name="Oval 1070"/>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24" name="Group 262"/>
          <p:cNvGrpSpPr>
            <a:grpSpLocks/>
          </p:cNvGrpSpPr>
          <p:nvPr/>
        </p:nvGrpSpPr>
        <p:grpSpPr bwMode="auto">
          <a:xfrm flipV="1">
            <a:off x="665163" y="2241550"/>
            <a:ext cx="111125" cy="236538"/>
            <a:chOff x="7391400" y="1447800"/>
            <a:chExt cx="228600" cy="685800"/>
          </a:xfrm>
        </p:grpSpPr>
        <p:sp>
          <p:nvSpPr>
            <p:cNvPr id="1073" name="Freeform 1072"/>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4" name="Freeform 1073"/>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5" name="Oval 1074"/>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25" name="Group 270"/>
          <p:cNvGrpSpPr>
            <a:grpSpLocks/>
          </p:cNvGrpSpPr>
          <p:nvPr/>
        </p:nvGrpSpPr>
        <p:grpSpPr bwMode="auto">
          <a:xfrm flipV="1">
            <a:off x="755650" y="2241550"/>
            <a:ext cx="109538" cy="236538"/>
            <a:chOff x="7391400" y="1447800"/>
            <a:chExt cx="228600" cy="685800"/>
          </a:xfrm>
        </p:grpSpPr>
        <p:sp>
          <p:nvSpPr>
            <p:cNvPr id="1077" name="Freeform 1076"/>
            <p:cNvSpPr/>
            <p:nvPr/>
          </p:nvSpPr>
          <p:spPr>
            <a:xfrm>
              <a:off x="7467601" y="1599690"/>
              <a:ext cx="56320"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8" name="Freeform 1077"/>
            <p:cNvSpPr/>
            <p:nvPr/>
          </p:nvSpPr>
          <p:spPr>
            <a:xfrm>
              <a:off x="7543799" y="1599690"/>
              <a:ext cx="5632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9" name="Oval 1078"/>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26" name="Group 278"/>
          <p:cNvGrpSpPr>
            <a:grpSpLocks/>
          </p:cNvGrpSpPr>
          <p:nvPr/>
        </p:nvGrpSpPr>
        <p:grpSpPr bwMode="auto">
          <a:xfrm flipV="1">
            <a:off x="974725" y="2241550"/>
            <a:ext cx="111125" cy="236538"/>
            <a:chOff x="7391400" y="1447800"/>
            <a:chExt cx="228600" cy="685800"/>
          </a:xfrm>
        </p:grpSpPr>
        <p:sp>
          <p:nvSpPr>
            <p:cNvPr id="1081" name="Freeform 1080"/>
            <p:cNvSpPr/>
            <p:nvPr/>
          </p:nvSpPr>
          <p:spPr>
            <a:xfrm>
              <a:off x="7466512"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2" name="Freeform 1081"/>
            <p:cNvSpPr/>
            <p:nvPr/>
          </p:nvSpPr>
          <p:spPr>
            <a:xfrm>
              <a:off x="7544890" y="1599690"/>
              <a:ext cx="55516"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3" name="Oval 1082"/>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27" name="Group 329"/>
          <p:cNvGrpSpPr>
            <a:grpSpLocks/>
          </p:cNvGrpSpPr>
          <p:nvPr/>
        </p:nvGrpSpPr>
        <p:grpSpPr bwMode="auto">
          <a:xfrm flipV="1">
            <a:off x="865188" y="2241550"/>
            <a:ext cx="111125" cy="236538"/>
            <a:chOff x="7391400" y="1447800"/>
            <a:chExt cx="228600" cy="685800"/>
          </a:xfrm>
        </p:grpSpPr>
        <p:sp>
          <p:nvSpPr>
            <p:cNvPr id="1085" name="Freeform 1084"/>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6" name="Freeform 1085"/>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7" name="Oval 1086"/>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28" name="Group 254"/>
          <p:cNvGrpSpPr>
            <a:grpSpLocks/>
          </p:cNvGrpSpPr>
          <p:nvPr/>
        </p:nvGrpSpPr>
        <p:grpSpPr bwMode="auto">
          <a:xfrm flipV="1">
            <a:off x="-14288" y="2241550"/>
            <a:ext cx="111126" cy="236538"/>
            <a:chOff x="7391400" y="1447800"/>
            <a:chExt cx="228600" cy="685800"/>
          </a:xfrm>
        </p:grpSpPr>
        <p:sp>
          <p:nvSpPr>
            <p:cNvPr id="1089" name="Freeform 1088"/>
            <p:cNvSpPr/>
            <p:nvPr/>
          </p:nvSpPr>
          <p:spPr>
            <a:xfrm>
              <a:off x="7466512" y="1599690"/>
              <a:ext cx="58782"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0" name="Freeform 1089"/>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1" name="Oval 1090"/>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29" name="Group 262"/>
          <p:cNvGrpSpPr>
            <a:grpSpLocks/>
          </p:cNvGrpSpPr>
          <p:nvPr/>
        </p:nvGrpSpPr>
        <p:grpSpPr bwMode="auto">
          <a:xfrm flipV="1">
            <a:off x="96838" y="2241550"/>
            <a:ext cx="111125" cy="236538"/>
            <a:chOff x="7391400" y="1447800"/>
            <a:chExt cx="228600" cy="685800"/>
          </a:xfrm>
        </p:grpSpPr>
        <p:sp>
          <p:nvSpPr>
            <p:cNvPr id="1093" name="Freeform 1092"/>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4" name="Freeform 1093"/>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5" name="Oval 1094"/>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30" name="Group 270"/>
          <p:cNvGrpSpPr>
            <a:grpSpLocks/>
          </p:cNvGrpSpPr>
          <p:nvPr/>
        </p:nvGrpSpPr>
        <p:grpSpPr bwMode="auto">
          <a:xfrm flipV="1">
            <a:off x="207963" y="2241550"/>
            <a:ext cx="111125" cy="236538"/>
            <a:chOff x="7391400" y="1447800"/>
            <a:chExt cx="228600" cy="685800"/>
          </a:xfrm>
        </p:grpSpPr>
        <p:sp>
          <p:nvSpPr>
            <p:cNvPr id="1097" name="Freeform 1096"/>
            <p:cNvSpPr/>
            <p:nvPr/>
          </p:nvSpPr>
          <p:spPr>
            <a:xfrm>
              <a:off x="7466510"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8" name="Freeform 1097"/>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9" name="Oval 1098"/>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31" name="Group 278"/>
          <p:cNvGrpSpPr>
            <a:grpSpLocks/>
          </p:cNvGrpSpPr>
          <p:nvPr/>
        </p:nvGrpSpPr>
        <p:grpSpPr bwMode="auto">
          <a:xfrm flipV="1">
            <a:off x="428625" y="2241550"/>
            <a:ext cx="111125" cy="236538"/>
            <a:chOff x="7391400" y="1447800"/>
            <a:chExt cx="228600" cy="685800"/>
          </a:xfrm>
        </p:grpSpPr>
        <p:sp>
          <p:nvSpPr>
            <p:cNvPr id="1101" name="Freeform 1100"/>
            <p:cNvSpPr/>
            <p:nvPr/>
          </p:nvSpPr>
          <p:spPr>
            <a:xfrm>
              <a:off x="7466512"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2" name="Freeform 1101"/>
            <p:cNvSpPr/>
            <p:nvPr/>
          </p:nvSpPr>
          <p:spPr>
            <a:xfrm>
              <a:off x="7544890" y="1599690"/>
              <a:ext cx="55516"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3" name="Oval 1102"/>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32" name="Group 329"/>
          <p:cNvGrpSpPr>
            <a:grpSpLocks/>
          </p:cNvGrpSpPr>
          <p:nvPr/>
        </p:nvGrpSpPr>
        <p:grpSpPr bwMode="auto">
          <a:xfrm flipV="1">
            <a:off x="319088" y="2241550"/>
            <a:ext cx="111125" cy="236538"/>
            <a:chOff x="7391400" y="1447800"/>
            <a:chExt cx="228600" cy="685800"/>
          </a:xfrm>
        </p:grpSpPr>
        <p:sp>
          <p:nvSpPr>
            <p:cNvPr id="1105" name="Freeform 1104"/>
            <p:cNvSpPr/>
            <p:nvPr/>
          </p:nvSpPr>
          <p:spPr>
            <a:xfrm>
              <a:off x="7466510" y="1599690"/>
              <a:ext cx="58783"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6" name="Freeform 1105"/>
            <p:cNvSpPr/>
            <p:nvPr/>
          </p:nvSpPr>
          <p:spPr>
            <a:xfrm>
              <a:off x="7544888" y="1599690"/>
              <a:ext cx="55518" cy="533910"/>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7" name="Oval 1106"/>
            <p:cNvSpPr/>
            <p:nvPr/>
          </p:nvSpPr>
          <p:spPr>
            <a:xfrm>
              <a:off x="7391400" y="1447800"/>
              <a:ext cx="228600" cy="230134"/>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33" name="Group 254"/>
          <p:cNvGrpSpPr>
            <a:grpSpLocks/>
          </p:cNvGrpSpPr>
          <p:nvPr/>
        </p:nvGrpSpPr>
        <p:grpSpPr bwMode="auto">
          <a:xfrm flipV="1">
            <a:off x="5970588" y="2243138"/>
            <a:ext cx="111125" cy="236537"/>
            <a:chOff x="7391400" y="1447800"/>
            <a:chExt cx="228600" cy="685800"/>
          </a:xfrm>
        </p:grpSpPr>
        <p:sp>
          <p:nvSpPr>
            <p:cNvPr id="1109" name="Freeform 1108"/>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0" name="Freeform 1109"/>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1" name="Oval 111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34" name="Group 262"/>
          <p:cNvGrpSpPr>
            <a:grpSpLocks/>
          </p:cNvGrpSpPr>
          <p:nvPr/>
        </p:nvGrpSpPr>
        <p:grpSpPr bwMode="auto">
          <a:xfrm flipV="1">
            <a:off x="6081713" y="2243138"/>
            <a:ext cx="111125" cy="236537"/>
            <a:chOff x="7391400" y="1447800"/>
            <a:chExt cx="228600" cy="685800"/>
          </a:xfrm>
        </p:grpSpPr>
        <p:sp>
          <p:nvSpPr>
            <p:cNvPr id="1113" name="Freeform 1112"/>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4" name="Freeform 1113"/>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5" name="Oval 111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35" name="Group 270"/>
          <p:cNvGrpSpPr>
            <a:grpSpLocks/>
          </p:cNvGrpSpPr>
          <p:nvPr/>
        </p:nvGrpSpPr>
        <p:grpSpPr bwMode="auto">
          <a:xfrm flipV="1">
            <a:off x="6192838" y="2243138"/>
            <a:ext cx="111125" cy="236537"/>
            <a:chOff x="7391400" y="1447800"/>
            <a:chExt cx="228600" cy="685800"/>
          </a:xfrm>
        </p:grpSpPr>
        <p:sp>
          <p:nvSpPr>
            <p:cNvPr id="1117" name="Freeform 111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8" name="Freeform 111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9" name="Oval 111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36" name="Group 278"/>
          <p:cNvGrpSpPr>
            <a:grpSpLocks/>
          </p:cNvGrpSpPr>
          <p:nvPr/>
        </p:nvGrpSpPr>
        <p:grpSpPr bwMode="auto">
          <a:xfrm flipV="1">
            <a:off x="6413500" y="2243138"/>
            <a:ext cx="111125" cy="236537"/>
            <a:chOff x="7391400" y="1447800"/>
            <a:chExt cx="228600" cy="685800"/>
          </a:xfrm>
        </p:grpSpPr>
        <p:sp>
          <p:nvSpPr>
            <p:cNvPr id="1121" name="Freeform 112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2" name="Freeform 112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3" name="Oval 112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37" name="Group 329"/>
          <p:cNvGrpSpPr>
            <a:grpSpLocks/>
          </p:cNvGrpSpPr>
          <p:nvPr/>
        </p:nvGrpSpPr>
        <p:grpSpPr bwMode="auto">
          <a:xfrm flipV="1">
            <a:off x="6303963" y="2243138"/>
            <a:ext cx="111125" cy="236537"/>
            <a:chOff x="7391400" y="1447800"/>
            <a:chExt cx="228600" cy="685800"/>
          </a:xfrm>
        </p:grpSpPr>
        <p:sp>
          <p:nvSpPr>
            <p:cNvPr id="1125" name="Freeform 112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6" name="Freeform 112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 name="Oval 112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38" name="Group 254"/>
          <p:cNvGrpSpPr>
            <a:grpSpLocks/>
          </p:cNvGrpSpPr>
          <p:nvPr/>
        </p:nvGrpSpPr>
        <p:grpSpPr bwMode="auto">
          <a:xfrm flipV="1">
            <a:off x="5402263" y="2243138"/>
            <a:ext cx="111125" cy="236537"/>
            <a:chOff x="7391400" y="1447800"/>
            <a:chExt cx="228600" cy="685800"/>
          </a:xfrm>
        </p:grpSpPr>
        <p:sp>
          <p:nvSpPr>
            <p:cNvPr id="1129" name="Freeform 1128"/>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0" name="Freeform 1129"/>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1" name="Oval 113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39" name="Group 262"/>
          <p:cNvGrpSpPr>
            <a:grpSpLocks/>
          </p:cNvGrpSpPr>
          <p:nvPr/>
        </p:nvGrpSpPr>
        <p:grpSpPr bwMode="auto">
          <a:xfrm flipV="1">
            <a:off x="5513388" y="2243138"/>
            <a:ext cx="111125" cy="236537"/>
            <a:chOff x="7391400" y="1447800"/>
            <a:chExt cx="228600" cy="685800"/>
          </a:xfrm>
        </p:grpSpPr>
        <p:sp>
          <p:nvSpPr>
            <p:cNvPr id="1133" name="Freeform 1132"/>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4" name="Freeform 1133"/>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5" name="Oval 113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40" name="Group 270"/>
          <p:cNvGrpSpPr>
            <a:grpSpLocks/>
          </p:cNvGrpSpPr>
          <p:nvPr/>
        </p:nvGrpSpPr>
        <p:grpSpPr bwMode="auto">
          <a:xfrm flipV="1">
            <a:off x="5624513" y="2243138"/>
            <a:ext cx="111125" cy="236537"/>
            <a:chOff x="7391400" y="1447800"/>
            <a:chExt cx="228600" cy="685800"/>
          </a:xfrm>
        </p:grpSpPr>
        <p:sp>
          <p:nvSpPr>
            <p:cNvPr id="1137" name="Freeform 1136"/>
            <p:cNvSpPr/>
            <p:nvPr/>
          </p:nvSpPr>
          <p:spPr>
            <a:xfrm>
              <a:off x="7466510"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8" name="Freeform 1137"/>
            <p:cNvSpPr/>
            <p:nvPr/>
          </p:nvSpPr>
          <p:spPr>
            <a:xfrm>
              <a:off x="7541623"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9" name="Oval 113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41" name="Group 278"/>
          <p:cNvGrpSpPr>
            <a:grpSpLocks/>
          </p:cNvGrpSpPr>
          <p:nvPr/>
        </p:nvGrpSpPr>
        <p:grpSpPr bwMode="auto">
          <a:xfrm flipV="1">
            <a:off x="5845175" y="2243138"/>
            <a:ext cx="111125" cy="236537"/>
            <a:chOff x="7391400" y="1447800"/>
            <a:chExt cx="228600" cy="685800"/>
          </a:xfrm>
        </p:grpSpPr>
        <p:sp>
          <p:nvSpPr>
            <p:cNvPr id="1141" name="Freeform 114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2" name="Freeform 114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3" name="Oval 114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42" name="Group 329"/>
          <p:cNvGrpSpPr>
            <a:grpSpLocks/>
          </p:cNvGrpSpPr>
          <p:nvPr/>
        </p:nvGrpSpPr>
        <p:grpSpPr bwMode="auto">
          <a:xfrm flipV="1">
            <a:off x="5735638" y="2243138"/>
            <a:ext cx="111125" cy="236537"/>
            <a:chOff x="7391400" y="1447800"/>
            <a:chExt cx="228600" cy="685800"/>
          </a:xfrm>
        </p:grpSpPr>
        <p:sp>
          <p:nvSpPr>
            <p:cNvPr id="1145" name="Freeform 1144"/>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6" name="Freeform 1145"/>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7" name="Oval 114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43" name="Group 81"/>
          <p:cNvGrpSpPr>
            <a:grpSpLocks/>
          </p:cNvGrpSpPr>
          <p:nvPr/>
        </p:nvGrpSpPr>
        <p:grpSpPr bwMode="auto">
          <a:xfrm flipV="1">
            <a:off x="6518275" y="2243138"/>
            <a:ext cx="111125" cy="236537"/>
            <a:chOff x="7391400" y="1447800"/>
            <a:chExt cx="228600" cy="685800"/>
          </a:xfrm>
        </p:grpSpPr>
        <p:sp>
          <p:nvSpPr>
            <p:cNvPr id="1149" name="Freeform 114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0" name="Freeform 114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1" name="Oval 115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44" name="Group 89"/>
          <p:cNvGrpSpPr>
            <a:grpSpLocks/>
          </p:cNvGrpSpPr>
          <p:nvPr/>
        </p:nvGrpSpPr>
        <p:grpSpPr bwMode="auto">
          <a:xfrm flipV="1">
            <a:off x="6629400" y="2243138"/>
            <a:ext cx="111125" cy="236537"/>
            <a:chOff x="7391400" y="1447800"/>
            <a:chExt cx="228600" cy="685800"/>
          </a:xfrm>
        </p:grpSpPr>
        <p:sp>
          <p:nvSpPr>
            <p:cNvPr id="1153" name="Freeform 1152"/>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4" name="Freeform 115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5" name="Oval 115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45" name="Group 289"/>
          <p:cNvGrpSpPr>
            <a:grpSpLocks/>
          </p:cNvGrpSpPr>
          <p:nvPr/>
        </p:nvGrpSpPr>
        <p:grpSpPr bwMode="auto">
          <a:xfrm flipV="1">
            <a:off x="6740525" y="2243138"/>
            <a:ext cx="111125" cy="236537"/>
            <a:chOff x="7391400" y="1447800"/>
            <a:chExt cx="228600" cy="685800"/>
          </a:xfrm>
        </p:grpSpPr>
        <p:sp>
          <p:nvSpPr>
            <p:cNvPr id="1157" name="Freeform 115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8" name="Freeform 1157"/>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9" name="Oval 115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46" name="Group 297"/>
          <p:cNvGrpSpPr>
            <a:grpSpLocks/>
          </p:cNvGrpSpPr>
          <p:nvPr/>
        </p:nvGrpSpPr>
        <p:grpSpPr bwMode="auto">
          <a:xfrm flipV="1">
            <a:off x="6851650" y="2243138"/>
            <a:ext cx="111125" cy="236537"/>
            <a:chOff x="7391400" y="1447800"/>
            <a:chExt cx="228600" cy="685800"/>
          </a:xfrm>
        </p:grpSpPr>
        <p:sp>
          <p:nvSpPr>
            <p:cNvPr id="1161" name="Freeform 116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2" name="Freeform 116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3" name="Oval 116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47" name="Group 305"/>
          <p:cNvGrpSpPr>
            <a:grpSpLocks/>
          </p:cNvGrpSpPr>
          <p:nvPr/>
        </p:nvGrpSpPr>
        <p:grpSpPr bwMode="auto">
          <a:xfrm flipV="1">
            <a:off x="6962775" y="2243138"/>
            <a:ext cx="111125" cy="236537"/>
            <a:chOff x="7391400" y="1447800"/>
            <a:chExt cx="228600" cy="685800"/>
          </a:xfrm>
        </p:grpSpPr>
        <p:sp>
          <p:nvSpPr>
            <p:cNvPr id="1165" name="Freeform 1164"/>
            <p:cNvSpPr/>
            <p:nvPr/>
          </p:nvSpPr>
          <p:spPr>
            <a:xfrm>
              <a:off x="7466512"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6" name="Freeform 116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7" name="Oval 116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48" name="Group 313"/>
          <p:cNvGrpSpPr>
            <a:grpSpLocks/>
          </p:cNvGrpSpPr>
          <p:nvPr/>
        </p:nvGrpSpPr>
        <p:grpSpPr bwMode="auto">
          <a:xfrm flipV="1">
            <a:off x="7073900" y="2243138"/>
            <a:ext cx="111125" cy="236537"/>
            <a:chOff x="7391400" y="1447800"/>
            <a:chExt cx="228600" cy="685800"/>
          </a:xfrm>
        </p:grpSpPr>
        <p:sp>
          <p:nvSpPr>
            <p:cNvPr id="1169" name="Freeform 1168"/>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0" name="Freeform 1169"/>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1" name="Oval 117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49" name="Group 278"/>
          <p:cNvGrpSpPr>
            <a:grpSpLocks/>
          </p:cNvGrpSpPr>
          <p:nvPr/>
        </p:nvGrpSpPr>
        <p:grpSpPr bwMode="auto">
          <a:xfrm flipV="1">
            <a:off x="7180263" y="2243138"/>
            <a:ext cx="111125" cy="236537"/>
            <a:chOff x="7391400" y="1447800"/>
            <a:chExt cx="228600" cy="685800"/>
          </a:xfrm>
        </p:grpSpPr>
        <p:sp>
          <p:nvSpPr>
            <p:cNvPr id="1173" name="Freeform 1172"/>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4" name="Freeform 1173"/>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5" name="Oval 117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50" name="Group 254"/>
          <p:cNvGrpSpPr>
            <a:grpSpLocks/>
          </p:cNvGrpSpPr>
          <p:nvPr/>
        </p:nvGrpSpPr>
        <p:grpSpPr bwMode="auto">
          <a:xfrm flipV="1">
            <a:off x="7305675" y="2243138"/>
            <a:ext cx="111125" cy="236537"/>
            <a:chOff x="7391400" y="1447800"/>
            <a:chExt cx="228600" cy="685800"/>
          </a:xfrm>
        </p:grpSpPr>
        <p:sp>
          <p:nvSpPr>
            <p:cNvPr id="1177" name="Freeform 1176"/>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8" name="Freeform 1177"/>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9" name="Oval 117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51" name="Group 254"/>
          <p:cNvGrpSpPr>
            <a:grpSpLocks/>
          </p:cNvGrpSpPr>
          <p:nvPr/>
        </p:nvGrpSpPr>
        <p:grpSpPr bwMode="auto">
          <a:xfrm flipV="1">
            <a:off x="7997825" y="2243138"/>
            <a:ext cx="111125" cy="236537"/>
            <a:chOff x="7391400" y="1447800"/>
            <a:chExt cx="228600" cy="685800"/>
          </a:xfrm>
        </p:grpSpPr>
        <p:sp>
          <p:nvSpPr>
            <p:cNvPr id="1181" name="Freeform 118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2" name="Freeform 118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3" name="Oval 118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52" name="Group 262"/>
          <p:cNvGrpSpPr>
            <a:grpSpLocks/>
          </p:cNvGrpSpPr>
          <p:nvPr/>
        </p:nvGrpSpPr>
        <p:grpSpPr bwMode="auto">
          <a:xfrm flipV="1">
            <a:off x="8108950" y="2243138"/>
            <a:ext cx="111125" cy="236537"/>
            <a:chOff x="7391400" y="1447800"/>
            <a:chExt cx="228600" cy="685800"/>
          </a:xfrm>
        </p:grpSpPr>
        <p:sp>
          <p:nvSpPr>
            <p:cNvPr id="1185" name="Freeform 1184"/>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6" name="Freeform 118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87" name="Oval 118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53" name="Group 270"/>
          <p:cNvGrpSpPr>
            <a:grpSpLocks/>
          </p:cNvGrpSpPr>
          <p:nvPr/>
        </p:nvGrpSpPr>
        <p:grpSpPr bwMode="auto">
          <a:xfrm flipV="1">
            <a:off x="8220075" y="2243138"/>
            <a:ext cx="109538" cy="236537"/>
            <a:chOff x="7391400" y="1447800"/>
            <a:chExt cx="228600" cy="685800"/>
          </a:xfrm>
        </p:grpSpPr>
        <p:sp>
          <p:nvSpPr>
            <p:cNvPr id="1189" name="Freeform 1188"/>
            <p:cNvSpPr/>
            <p:nvPr/>
          </p:nvSpPr>
          <p:spPr>
            <a:xfrm>
              <a:off x="7467601" y="1599687"/>
              <a:ext cx="56320"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0" name="Freeform 1189"/>
            <p:cNvSpPr/>
            <p:nvPr/>
          </p:nvSpPr>
          <p:spPr>
            <a:xfrm>
              <a:off x="7547113" y="1599687"/>
              <a:ext cx="5300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1" name="Oval 119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54" name="Group 278"/>
          <p:cNvGrpSpPr>
            <a:grpSpLocks/>
          </p:cNvGrpSpPr>
          <p:nvPr/>
        </p:nvGrpSpPr>
        <p:grpSpPr bwMode="auto">
          <a:xfrm flipV="1">
            <a:off x="8439150" y="2243138"/>
            <a:ext cx="111125" cy="236537"/>
            <a:chOff x="7391400" y="1447800"/>
            <a:chExt cx="228600" cy="685800"/>
          </a:xfrm>
        </p:grpSpPr>
        <p:sp>
          <p:nvSpPr>
            <p:cNvPr id="1193" name="Freeform 119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4" name="Freeform 119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5" name="Oval 119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55" name="Group 329"/>
          <p:cNvGrpSpPr>
            <a:grpSpLocks/>
          </p:cNvGrpSpPr>
          <p:nvPr/>
        </p:nvGrpSpPr>
        <p:grpSpPr bwMode="auto">
          <a:xfrm flipV="1">
            <a:off x="8329613" y="2243138"/>
            <a:ext cx="111125" cy="236537"/>
            <a:chOff x="7391400" y="1447800"/>
            <a:chExt cx="228600" cy="685800"/>
          </a:xfrm>
        </p:grpSpPr>
        <p:sp>
          <p:nvSpPr>
            <p:cNvPr id="1197" name="Freeform 1196"/>
            <p:cNvSpPr/>
            <p:nvPr/>
          </p:nvSpPr>
          <p:spPr>
            <a:xfrm>
              <a:off x="7466510"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8" name="Freeform 1197"/>
            <p:cNvSpPr/>
            <p:nvPr/>
          </p:nvSpPr>
          <p:spPr>
            <a:xfrm>
              <a:off x="7544888" y="1599687"/>
              <a:ext cx="5551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9" name="Oval 119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56" name="Group 254"/>
          <p:cNvGrpSpPr>
            <a:grpSpLocks/>
          </p:cNvGrpSpPr>
          <p:nvPr/>
        </p:nvGrpSpPr>
        <p:grpSpPr bwMode="auto">
          <a:xfrm flipV="1">
            <a:off x="7429500" y="2243138"/>
            <a:ext cx="111125" cy="236537"/>
            <a:chOff x="7391400" y="1447800"/>
            <a:chExt cx="228600" cy="685800"/>
          </a:xfrm>
        </p:grpSpPr>
        <p:sp>
          <p:nvSpPr>
            <p:cNvPr id="1201" name="Freeform 1200"/>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2" name="Freeform 1201"/>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3" name="Oval 1202"/>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57" name="Group 262"/>
          <p:cNvGrpSpPr>
            <a:grpSpLocks/>
          </p:cNvGrpSpPr>
          <p:nvPr/>
        </p:nvGrpSpPr>
        <p:grpSpPr bwMode="auto">
          <a:xfrm flipV="1">
            <a:off x="7540625" y="2243138"/>
            <a:ext cx="111125" cy="236537"/>
            <a:chOff x="7391400" y="1447800"/>
            <a:chExt cx="228600" cy="685800"/>
          </a:xfrm>
        </p:grpSpPr>
        <p:sp>
          <p:nvSpPr>
            <p:cNvPr id="1205" name="Freeform 1204"/>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6" name="Freeform 1205"/>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7" name="Oval 1206"/>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58" name="Group 270"/>
          <p:cNvGrpSpPr>
            <a:grpSpLocks/>
          </p:cNvGrpSpPr>
          <p:nvPr/>
        </p:nvGrpSpPr>
        <p:grpSpPr bwMode="auto">
          <a:xfrm flipV="1">
            <a:off x="7651750" y="2243138"/>
            <a:ext cx="109538" cy="236537"/>
            <a:chOff x="7391400" y="1447800"/>
            <a:chExt cx="228600" cy="685800"/>
          </a:xfrm>
        </p:grpSpPr>
        <p:sp>
          <p:nvSpPr>
            <p:cNvPr id="1209" name="Freeform 1208"/>
            <p:cNvSpPr/>
            <p:nvPr/>
          </p:nvSpPr>
          <p:spPr>
            <a:xfrm>
              <a:off x="7467601" y="1599687"/>
              <a:ext cx="53008"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0" name="Freeform 1209"/>
            <p:cNvSpPr/>
            <p:nvPr/>
          </p:nvSpPr>
          <p:spPr>
            <a:xfrm>
              <a:off x="7543799" y="1599687"/>
              <a:ext cx="5632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1" name="Oval 1210"/>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59" name="Group 278"/>
          <p:cNvGrpSpPr>
            <a:grpSpLocks/>
          </p:cNvGrpSpPr>
          <p:nvPr/>
        </p:nvGrpSpPr>
        <p:grpSpPr bwMode="auto">
          <a:xfrm flipV="1">
            <a:off x="7870825" y="2243138"/>
            <a:ext cx="111125" cy="236537"/>
            <a:chOff x="7391400" y="1447800"/>
            <a:chExt cx="228600" cy="685800"/>
          </a:xfrm>
        </p:grpSpPr>
        <p:sp>
          <p:nvSpPr>
            <p:cNvPr id="1213" name="Freeform 1212"/>
            <p:cNvSpPr/>
            <p:nvPr/>
          </p:nvSpPr>
          <p:spPr>
            <a:xfrm>
              <a:off x="7466512" y="1599687"/>
              <a:ext cx="58783"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4" name="Freeform 1213"/>
            <p:cNvSpPr/>
            <p:nvPr/>
          </p:nvSpPr>
          <p:spPr>
            <a:xfrm>
              <a:off x="7544890" y="1599687"/>
              <a:ext cx="55516"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5" name="Oval 1214"/>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60" name="Group 329"/>
          <p:cNvGrpSpPr>
            <a:grpSpLocks/>
          </p:cNvGrpSpPr>
          <p:nvPr/>
        </p:nvGrpSpPr>
        <p:grpSpPr bwMode="auto">
          <a:xfrm flipV="1">
            <a:off x="7761288" y="2243138"/>
            <a:ext cx="112712" cy="236537"/>
            <a:chOff x="7391400" y="1447800"/>
            <a:chExt cx="228600" cy="685800"/>
          </a:xfrm>
        </p:grpSpPr>
        <p:sp>
          <p:nvSpPr>
            <p:cNvPr id="1217" name="Freeform 1216"/>
            <p:cNvSpPr/>
            <p:nvPr/>
          </p:nvSpPr>
          <p:spPr>
            <a:xfrm>
              <a:off x="7468674" y="1599687"/>
              <a:ext cx="57955"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8" name="Freeform 1217"/>
            <p:cNvSpPr/>
            <p:nvPr/>
          </p:nvSpPr>
          <p:spPr>
            <a:xfrm>
              <a:off x="7545947" y="1599687"/>
              <a:ext cx="54734" cy="53391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9" name="Oval 1218"/>
            <p:cNvSpPr/>
            <p:nvPr/>
          </p:nvSpPr>
          <p:spPr>
            <a:xfrm>
              <a:off x="7391400" y="1447800"/>
              <a:ext cx="228600" cy="230135"/>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61" name="Group 278"/>
          <p:cNvGrpSpPr>
            <a:grpSpLocks/>
          </p:cNvGrpSpPr>
          <p:nvPr/>
        </p:nvGrpSpPr>
        <p:grpSpPr bwMode="auto">
          <a:xfrm flipV="1">
            <a:off x="8882063" y="2243138"/>
            <a:ext cx="111125" cy="236537"/>
            <a:chOff x="7391400" y="1447800"/>
            <a:chExt cx="228600" cy="685800"/>
          </a:xfrm>
        </p:grpSpPr>
        <p:sp>
          <p:nvSpPr>
            <p:cNvPr id="1221" name="Freeform 1220"/>
            <p:cNvSpPr/>
            <p:nvPr/>
          </p:nvSpPr>
          <p:spPr>
            <a:xfrm>
              <a:off x="7466510" y="1595086"/>
              <a:ext cx="58783"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2" name="Freeform 1221"/>
            <p:cNvSpPr/>
            <p:nvPr/>
          </p:nvSpPr>
          <p:spPr>
            <a:xfrm>
              <a:off x="7544888" y="1595086"/>
              <a:ext cx="55518"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3" name="Oval 1222"/>
            <p:cNvSpPr/>
            <p:nvPr/>
          </p:nvSpPr>
          <p:spPr>
            <a:xfrm>
              <a:off x="7391400" y="1447800"/>
              <a:ext cx="228600" cy="22553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62" name="Group 329"/>
          <p:cNvGrpSpPr>
            <a:grpSpLocks/>
          </p:cNvGrpSpPr>
          <p:nvPr/>
        </p:nvGrpSpPr>
        <p:grpSpPr bwMode="auto">
          <a:xfrm flipV="1">
            <a:off x="8772525" y="2243138"/>
            <a:ext cx="111125" cy="236537"/>
            <a:chOff x="7391400" y="1447800"/>
            <a:chExt cx="228600" cy="685800"/>
          </a:xfrm>
        </p:grpSpPr>
        <p:sp>
          <p:nvSpPr>
            <p:cNvPr id="1225" name="Freeform 1224"/>
            <p:cNvSpPr/>
            <p:nvPr/>
          </p:nvSpPr>
          <p:spPr>
            <a:xfrm>
              <a:off x="7466512" y="1595086"/>
              <a:ext cx="58783"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6" name="Freeform 1225"/>
            <p:cNvSpPr/>
            <p:nvPr/>
          </p:nvSpPr>
          <p:spPr>
            <a:xfrm>
              <a:off x="7544890" y="1595086"/>
              <a:ext cx="55516" cy="538514"/>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27" name="Oval 1226"/>
            <p:cNvSpPr/>
            <p:nvPr/>
          </p:nvSpPr>
          <p:spPr>
            <a:xfrm>
              <a:off x="7391400" y="1447800"/>
              <a:ext cx="228600" cy="22553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63" name="Group 26"/>
          <p:cNvGrpSpPr>
            <a:grpSpLocks/>
          </p:cNvGrpSpPr>
          <p:nvPr/>
        </p:nvGrpSpPr>
        <p:grpSpPr bwMode="auto">
          <a:xfrm>
            <a:off x="-14288" y="-76200"/>
            <a:ext cx="9317038" cy="542925"/>
            <a:chOff x="-14288" y="153147"/>
            <a:chExt cx="9316794" cy="542833"/>
          </a:xfrm>
        </p:grpSpPr>
        <p:grpSp>
          <p:nvGrpSpPr>
            <p:cNvPr id="37086" name="Group 57"/>
            <p:cNvGrpSpPr>
              <a:grpSpLocks/>
            </p:cNvGrpSpPr>
            <p:nvPr/>
          </p:nvGrpSpPr>
          <p:grpSpPr bwMode="auto">
            <a:xfrm flipV="1">
              <a:off x="2514600" y="459008"/>
              <a:ext cx="110538" cy="236972"/>
              <a:chOff x="7391400" y="1447800"/>
              <a:chExt cx="228600" cy="685800"/>
            </a:xfrm>
          </p:grpSpPr>
          <p:sp>
            <p:nvSpPr>
              <p:cNvPr id="59" name="Freeform 58"/>
              <p:cNvSpPr/>
              <p:nvPr/>
            </p:nvSpPr>
            <p:spPr>
              <a:xfrm>
                <a:off x="7466773"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Freeform 59"/>
              <p:cNvSpPr/>
              <p:nvPr/>
            </p:nvSpPr>
            <p:spPr>
              <a:xfrm>
                <a:off x="7542280"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a:xfrm>
                <a:off x="7391264"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87" name="Group 73"/>
            <p:cNvGrpSpPr>
              <a:grpSpLocks/>
            </p:cNvGrpSpPr>
            <p:nvPr/>
          </p:nvGrpSpPr>
          <p:grpSpPr bwMode="auto">
            <a:xfrm flipV="1">
              <a:off x="4456155" y="459008"/>
              <a:ext cx="111196" cy="236972"/>
              <a:chOff x="7391400" y="1447800"/>
              <a:chExt cx="228600" cy="685800"/>
            </a:xfrm>
          </p:grpSpPr>
          <p:sp>
            <p:nvSpPr>
              <p:cNvPr id="75" name="Freeform 74"/>
              <p:cNvSpPr/>
              <p:nvPr/>
            </p:nvSpPr>
            <p:spPr>
              <a:xfrm>
                <a:off x="746613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Freeform 75"/>
              <p:cNvSpPr/>
              <p:nvPr/>
            </p:nvSpPr>
            <p:spPr>
              <a:xfrm>
                <a:off x="7544459"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Oval 76"/>
              <p:cNvSpPr/>
              <p:nvPr/>
            </p:nvSpPr>
            <p:spPr>
              <a:xfrm>
                <a:off x="739107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88" name="Group 81"/>
            <p:cNvGrpSpPr>
              <a:grpSpLocks/>
            </p:cNvGrpSpPr>
            <p:nvPr/>
          </p:nvGrpSpPr>
          <p:grpSpPr bwMode="auto">
            <a:xfrm flipV="1">
              <a:off x="4567351" y="459008"/>
              <a:ext cx="111196" cy="236972"/>
              <a:chOff x="7391400" y="1447800"/>
              <a:chExt cx="228600" cy="685800"/>
            </a:xfrm>
          </p:grpSpPr>
          <p:sp>
            <p:nvSpPr>
              <p:cNvPr id="83" name="Freeform 82"/>
              <p:cNvSpPr/>
              <p:nvPr/>
            </p:nvSpPr>
            <p:spPr>
              <a:xfrm>
                <a:off x="746598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Freeform 83"/>
              <p:cNvSpPr/>
              <p:nvPr/>
            </p:nvSpPr>
            <p:spPr>
              <a:xfrm>
                <a:off x="7544306"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Oval 84"/>
              <p:cNvSpPr/>
              <p:nvPr/>
            </p:nvSpPr>
            <p:spPr>
              <a:xfrm>
                <a:off x="739092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89" name="Group 89"/>
            <p:cNvGrpSpPr>
              <a:grpSpLocks/>
            </p:cNvGrpSpPr>
            <p:nvPr/>
          </p:nvGrpSpPr>
          <p:grpSpPr bwMode="auto">
            <a:xfrm flipV="1">
              <a:off x="4678547" y="459008"/>
              <a:ext cx="110538" cy="236972"/>
              <a:chOff x="7391400" y="1447800"/>
              <a:chExt cx="228600" cy="685800"/>
            </a:xfrm>
          </p:grpSpPr>
          <p:sp>
            <p:nvSpPr>
              <p:cNvPr id="91" name="Freeform 90"/>
              <p:cNvSpPr/>
              <p:nvPr/>
            </p:nvSpPr>
            <p:spPr>
              <a:xfrm>
                <a:off x="7466272"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Freeform 91"/>
              <p:cNvSpPr/>
              <p:nvPr/>
            </p:nvSpPr>
            <p:spPr>
              <a:xfrm>
                <a:off x="7545064"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Oval 92"/>
              <p:cNvSpPr/>
              <p:nvPr/>
            </p:nvSpPr>
            <p:spPr>
              <a:xfrm>
                <a:off x="7390765"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90" name="Group 97"/>
            <p:cNvGrpSpPr>
              <a:grpSpLocks/>
            </p:cNvGrpSpPr>
            <p:nvPr/>
          </p:nvGrpSpPr>
          <p:grpSpPr bwMode="auto">
            <a:xfrm flipV="1">
              <a:off x="1964366" y="459008"/>
              <a:ext cx="111196" cy="236972"/>
              <a:chOff x="7391400" y="1447800"/>
              <a:chExt cx="228600" cy="685800"/>
            </a:xfrm>
          </p:grpSpPr>
          <p:sp>
            <p:nvSpPr>
              <p:cNvPr id="99" name="Freeform 98"/>
              <p:cNvSpPr/>
              <p:nvPr/>
            </p:nvSpPr>
            <p:spPr>
              <a:xfrm>
                <a:off x="746506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Freeform 99"/>
              <p:cNvSpPr/>
              <p:nvPr/>
            </p:nvSpPr>
            <p:spPr>
              <a:xfrm>
                <a:off x="7543387"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Oval 100"/>
              <p:cNvSpPr/>
              <p:nvPr/>
            </p:nvSpPr>
            <p:spPr>
              <a:xfrm>
                <a:off x="739000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91" name="Group 105"/>
            <p:cNvGrpSpPr>
              <a:grpSpLocks/>
            </p:cNvGrpSpPr>
            <p:nvPr/>
          </p:nvGrpSpPr>
          <p:grpSpPr bwMode="auto">
            <a:xfrm flipV="1">
              <a:off x="2075562" y="459008"/>
              <a:ext cx="110538" cy="236972"/>
              <a:chOff x="7391400" y="1447800"/>
              <a:chExt cx="228600" cy="685800"/>
            </a:xfrm>
          </p:grpSpPr>
          <p:sp>
            <p:nvSpPr>
              <p:cNvPr id="107" name="Freeform 106"/>
              <p:cNvSpPr/>
              <p:nvPr/>
            </p:nvSpPr>
            <p:spPr>
              <a:xfrm>
                <a:off x="7465348"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Freeform 107"/>
              <p:cNvSpPr/>
              <p:nvPr/>
            </p:nvSpPr>
            <p:spPr>
              <a:xfrm>
                <a:off x="7544139"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Oval 108"/>
              <p:cNvSpPr/>
              <p:nvPr/>
            </p:nvSpPr>
            <p:spPr>
              <a:xfrm>
                <a:off x="7389841"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92" name="Group 113"/>
            <p:cNvGrpSpPr>
              <a:grpSpLocks/>
            </p:cNvGrpSpPr>
            <p:nvPr/>
          </p:nvGrpSpPr>
          <p:grpSpPr bwMode="auto">
            <a:xfrm flipV="1">
              <a:off x="2186100" y="459008"/>
              <a:ext cx="111196" cy="236972"/>
              <a:chOff x="7391400" y="1447800"/>
              <a:chExt cx="228600" cy="685800"/>
            </a:xfrm>
          </p:grpSpPr>
          <p:sp>
            <p:nvSpPr>
              <p:cNvPr id="115" name="Freeform 114"/>
              <p:cNvSpPr/>
              <p:nvPr/>
            </p:nvSpPr>
            <p:spPr>
              <a:xfrm>
                <a:off x="746611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Freeform 115"/>
              <p:cNvSpPr/>
              <p:nvPr/>
            </p:nvSpPr>
            <p:spPr>
              <a:xfrm>
                <a:off x="7544436"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 name="Oval 116"/>
              <p:cNvSpPr/>
              <p:nvPr/>
            </p:nvSpPr>
            <p:spPr>
              <a:xfrm>
                <a:off x="739105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93" name="Group 121"/>
            <p:cNvGrpSpPr>
              <a:grpSpLocks/>
            </p:cNvGrpSpPr>
            <p:nvPr/>
          </p:nvGrpSpPr>
          <p:grpSpPr bwMode="auto">
            <a:xfrm flipV="1">
              <a:off x="2297296" y="459008"/>
              <a:ext cx="111196" cy="236972"/>
              <a:chOff x="7391400" y="1447800"/>
              <a:chExt cx="228600" cy="685800"/>
            </a:xfrm>
          </p:grpSpPr>
          <p:sp>
            <p:nvSpPr>
              <p:cNvPr id="123" name="Freeform 122"/>
              <p:cNvSpPr/>
              <p:nvPr/>
            </p:nvSpPr>
            <p:spPr>
              <a:xfrm>
                <a:off x="7465959"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Freeform 123"/>
              <p:cNvSpPr/>
              <p:nvPr/>
            </p:nvSpPr>
            <p:spPr>
              <a:xfrm>
                <a:off x="7544284"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Oval 124"/>
              <p:cNvSpPr/>
              <p:nvPr/>
            </p:nvSpPr>
            <p:spPr>
              <a:xfrm>
                <a:off x="739089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94" name="Group 206"/>
            <p:cNvGrpSpPr>
              <a:grpSpLocks/>
            </p:cNvGrpSpPr>
            <p:nvPr/>
          </p:nvGrpSpPr>
          <p:grpSpPr bwMode="auto">
            <a:xfrm flipV="1">
              <a:off x="4341812" y="458674"/>
              <a:ext cx="111125" cy="236537"/>
              <a:chOff x="7390341" y="1450023"/>
              <a:chExt cx="228454" cy="684540"/>
            </a:xfrm>
          </p:grpSpPr>
          <p:sp>
            <p:nvSpPr>
              <p:cNvPr id="208" name="Freeform 207"/>
              <p:cNvSpPr/>
              <p:nvPr/>
            </p:nvSpPr>
            <p:spPr>
              <a:xfrm>
                <a:off x="7465169" y="1599381"/>
                <a:ext cx="58744" cy="537436"/>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0" name="Oval 209"/>
              <p:cNvSpPr/>
              <p:nvPr/>
            </p:nvSpPr>
            <p:spPr>
              <a:xfrm>
                <a:off x="7390109" y="1447798"/>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95" name="Group 214"/>
            <p:cNvGrpSpPr>
              <a:grpSpLocks/>
            </p:cNvGrpSpPr>
            <p:nvPr/>
          </p:nvGrpSpPr>
          <p:grpSpPr bwMode="auto">
            <a:xfrm flipV="1">
              <a:off x="2632662" y="459008"/>
              <a:ext cx="110538" cy="236972"/>
              <a:chOff x="7391400" y="1447800"/>
              <a:chExt cx="228600" cy="685800"/>
            </a:xfrm>
          </p:grpSpPr>
          <p:sp>
            <p:nvSpPr>
              <p:cNvPr id="216" name="Freeform 215"/>
              <p:cNvSpPr/>
              <p:nvPr/>
            </p:nvSpPr>
            <p:spPr>
              <a:xfrm>
                <a:off x="7465553"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7" name="Freeform 216"/>
              <p:cNvSpPr/>
              <p:nvPr/>
            </p:nvSpPr>
            <p:spPr>
              <a:xfrm>
                <a:off x="7544344"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8" name="Oval 217"/>
              <p:cNvSpPr/>
              <p:nvPr/>
            </p:nvSpPr>
            <p:spPr>
              <a:xfrm>
                <a:off x="7390043"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96" name="Group 224"/>
            <p:cNvGrpSpPr>
              <a:grpSpLocks/>
            </p:cNvGrpSpPr>
            <p:nvPr/>
          </p:nvGrpSpPr>
          <p:grpSpPr bwMode="auto">
            <a:xfrm flipV="1">
              <a:off x="2418361" y="459008"/>
              <a:ext cx="110538" cy="236972"/>
              <a:chOff x="7391400" y="1447800"/>
              <a:chExt cx="228600" cy="685800"/>
            </a:xfrm>
          </p:grpSpPr>
          <p:sp>
            <p:nvSpPr>
              <p:cNvPr id="226" name="Freeform 225"/>
              <p:cNvSpPr/>
              <p:nvPr/>
            </p:nvSpPr>
            <p:spPr>
              <a:xfrm>
                <a:off x="7465538"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7" name="Freeform 226"/>
              <p:cNvSpPr/>
              <p:nvPr/>
            </p:nvSpPr>
            <p:spPr>
              <a:xfrm>
                <a:off x="7544329"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8" name="Oval 227"/>
              <p:cNvSpPr/>
              <p:nvPr/>
            </p:nvSpPr>
            <p:spPr>
              <a:xfrm>
                <a:off x="7390031"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97" name="Group 254"/>
            <p:cNvGrpSpPr>
              <a:grpSpLocks/>
            </p:cNvGrpSpPr>
            <p:nvPr/>
          </p:nvGrpSpPr>
          <p:grpSpPr bwMode="auto">
            <a:xfrm flipV="1">
              <a:off x="952862" y="459008"/>
              <a:ext cx="111196" cy="236972"/>
              <a:chOff x="7391400" y="1447800"/>
              <a:chExt cx="228600" cy="685800"/>
            </a:xfrm>
          </p:grpSpPr>
          <p:sp>
            <p:nvSpPr>
              <p:cNvPr id="256" name="Freeform 255"/>
              <p:cNvSpPr/>
              <p:nvPr/>
            </p:nvSpPr>
            <p:spPr>
              <a:xfrm>
                <a:off x="7465667"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7" name="Freeform 256"/>
              <p:cNvSpPr/>
              <p:nvPr/>
            </p:nvSpPr>
            <p:spPr>
              <a:xfrm>
                <a:off x="7543992"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 name="Oval 257"/>
              <p:cNvSpPr/>
              <p:nvPr/>
            </p:nvSpPr>
            <p:spPr>
              <a:xfrm>
                <a:off x="739060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98" name="Group 262"/>
            <p:cNvGrpSpPr>
              <a:grpSpLocks/>
            </p:cNvGrpSpPr>
            <p:nvPr/>
          </p:nvGrpSpPr>
          <p:grpSpPr bwMode="auto">
            <a:xfrm flipV="1">
              <a:off x="1064058" y="459008"/>
              <a:ext cx="111196" cy="236972"/>
              <a:chOff x="7391400" y="1447800"/>
              <a:chExt cx="228600" cy="685800"/>
            </a:xfrm>
          </p:grpSpPr>
          <p:sp>
            <p:nvSpPr>
              <p:cNvPr id="264" name="Freeform 263"/>
              <p:cNvSpPr/>
              <p:nvPr/>
            </p:nvSpPr>
            <p:spPr>
              <a:xfrm>
                <a:off x="7465515"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5" name="Freeform 264"/>
              <p:cNvSpPr/>
              <p:nvPr/>
            </p:nvSpPr>
            <p:spPr>
              <a:xfrm>
                <a:off x="7543840"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 name="Oval 265"/>
              <p:cNvSpPr/>
              <p:nvPr/>
            </p:nvSpPr>
            <p:spPr>
              <a:xfrm>
                <a:off x="739045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99" name="Group 270"/>
            <p:cNvGrpSpPr>
              <a:grpSpLocks/>
            </p:cNvGrpSpPr>
            <p:nvPr/>
          </p:nvGrpSpPr>
          <p:grpSpPr bwMode="auto">
            <a:xfrm flipV="1">
              <a:off x="1175253" y="459008"/>
              <a:ext cx="110538" cy="236972"/>
              <a:chOff x="7391400" y="1447800"/>
              <a:chExt cx="228600" cy="685800"/>
            </a:xfrm>
          </p:grpSpPr>
          <p:sp>
            <p:nvSpPr>
              <p:cNvPr id="272" name="Freeform 271"/>
              <p:cNvSpPr/>
              <p:nvPr/>
            </p:nvSpPr>
            <p:spPr>
              <a:xfrm>
                <a:off x="7465805"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3" name="Freeform 272"/>
              <p:cNvSpPr/>
              <p:nvPr/>
            </p:nvSpPr>
            <p:spPr>
              <a:xfrm>
                <a:off x="7544596"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4" name="Oval 273"/>
              <p:cNvSpPr/>
              <p:nvPr/>
            </p:nvSpPr>
            <p:spPr>
              <a:xfrm>
                <a:off x="7390296"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00" name="Group 278"/>
            <p:cNvGrpSpPr>
              <a:grpSpLocks/>
            </p:cNvGrpSpPr>
            <p:nvPr/>
          </p:nvGrpSpPr>
          <p:grpSpPr bwMode="auto">
            <a:xfrm flipV="1">
              <a:off x="1395013" y="459008"/>
              <a:ext cx="111196" cy="236972"/>
              <a:chOff x="7391400" y="1447800"/>
              <a:chExt cx="228600" cy="685800"/>
            </a:xfrm>
          </p:grpSpPr>
          <p:sp>
            <p:nvSpPr>
              <p:cNvPr id="280" name="Freeform 279"/>
              <p:cNvSpPr/>
              <p:nvPr/>
            </p:nvSpPr>
            <p:spPr>
              <a:xfrm>
                <a:off x="7467207"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1" name="Freeform 280"/>
              <p:cNvSpPr/>
              <p:nvPr/>
            </p:nvSpPr>
            <p:spPr>
              <a:xfrm>
                <a:off x="7545532"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2" name="Oval 281"/>
              <p:cNvSpPr/>
              <p:nvPr/>
            </p:nvSpPr>
            <p:spPr>
              <a:xfrm>
                <a:off x="739214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01" name="Group 289"/>
            <p:cNvGrpSpPr>
              <a:grpSpLocks/>
            </p:cNvGrpSpPr>
            <p:nvPr/>
          </p:nvGrpSpPr>
          <p:grpSpPr bwMode="auto">
            <a:xfrm flipV="1">
              <a:off x="4789084" y="459008"/>
              <a:ext cx="111196" cy="236972"/>
              <a:chOff x="7391400" y="1447800"/>
              <a:chExt cx="228600" cy="685800"/>
            </a:xfrm>
          </p:grpSpPr>
          <p:sp>
            <p:nvSpPr>
              <p:cNvPr id="291" name="Freeform 290"/>
              <p:cNvSpPr/>
              <p:nvPr/>
            </p:nvSpPr>
            <p:spPr>
              <a:xfrm>
                <a:off x="746703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2" name="Freeform 291"/>
              <p:cNvSpPr/>
              <p:nvPr/>
            </p:nvSpPr>
            <p:spPr>
              <a:xfrm>
                <a:off x="7545357"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3" name="Oval 292"/>
              <p:cNvSpPr/>
              <p:nvPr/>
            </p:nvSpPr>
            <p:spPr>
              <a:xfrm>
                <a:off x="739197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02" name="Group 297"/>
            <p:cNvGrpSpPr>
              <a:grpSpLocks/>
            </p:cNvGrpSpPr>
            <p:nvPr/>
          </p:nvGrpSpPr>
          <p:grpSpPr bwMode="auto">
            <a:xfrm flipV="1">
              <a:off x="4900280" y="459008"/>
              <a:ext cx="111196" cy="236972"/>
              <a:chOff x="7391400" y="1447800"/>
              <a:chExt cx="228600" cy="685800"/>
            </a:xfrm>
          </p:grpSpPr>
          <p:sp>
            <p:nvSpPr>
              <p:cNvPr id="299" name="Freeform 298"/>
              <p:cNvSpPr/>
              <p:nvPr/>
            </p:nvSpPr>
            <p:spPr>
              <a:xfrm>
                <a:off x="746688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0" name="Freeform 299"/>
              <p:cNvSpPr/>
              <p:nvPr/>
            </p:nvSpPr>
            <p:spPr>
              <a:xfrm>
                <a:off x="7545205"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 name="Oval 300"/>
              <p:cNvSpPr/>
              <p:nvPr/>
            </p:nvSpPr>
            <p:spPr>
              <a:xfrm>
                <a:off x="739181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03" name="Group 305"/>
            <p:cNvGrpSpPr>
              <a:grpSpLocks/>
            </p:cNvGrpSpPr>
            <p:nvPr/>
          </p:nvGrpSpPr>
          <p:grpSpPr bwMode="auto">
            <a:xfrm flipV="1">
              <a:off x="5011476" y="459008"/>
              <a:ext cx="110538" cy="236972"/>
              <a:chOff x="7391400" y="1447800"/>
              <a:chExt cx="228600" cy="685800"/>
            </a:xfrm>
          </p:grpSpPr>
          <p:sp>
            <p:nvSpPr>
              <p:cNvPr id="307" name="Freeform 306"/>
              <p:cNvSpPr/>
              <p:nvPr/>
            </p:nvSpPr>
            <p:spPr>
              <a:xfrm>
                <a:off x="7467176"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 name="Freeform 307"/>
              <p:cNvSpPr/>
              <p:nvPr/>
            </p:nvSpPr>
            <p:spPr>
              <a:xfrm>
                <a:off x="7542685" y="1599383"/>
                <a:ext cx="59093"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 name="Oval 308"/>
              <p:cNvSpPr/>
              <p:nvPr/>
            </p:nvSpPr>
            <p:spPr>
              <a:xfrm>
                <a:off x="739166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04" name="Group 313"/>
            <p:cNvGrpSpPr>
              <a:grpSpLocks/>
            </p:cNvGrpSpPr>
            <p:nvPr/>
          </p:nvGrpSpPr>
          <p:grpSpPr bwMode="auto">
            <a:xfrm flipV="1">
              <a:off x="5122014" y="459008"/>
              <a:ext cx="111196" cy="236972"/>
              <a:chOff x="7391400" y="1447800"/>
              <a:chExt cx="228600" cy="685800"/>
            </a:xfrm>
          </p:grpSpPr>
          <p:sp>
            <p:nvSpPr>
              <p:cNvPr id="315" name="Freeform 314"/>
              <p:cNvSpPr/>
              <p:nvPr/>
            </p:nvSpPr>
            <p:spPr>
              <a:xfrm>
                <a:off x="7471193"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6" name="Freeform 315"/>
              <p:cNvSpPr/>
              <p:nvPr/>
            </p:nvSpPr>
            <p:spPr>
              <a:xfrm>
                <a:off x="7546253"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 name="Oval 316"/>
              <p:cNvSpPr/>
              <p:nvPr/>
            </p:nvSpPr>
            <p:spPr>
              <a:xfrm>
                <a:off x="739286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05" name="Group 329"/>
            <p:cNvGrpSpPr>
              <a:grpSpLocks/>
            </p:cNvGrpSpPr>
            <p:nvPr/>
          </p:nvGrpSpPr>
          <p:grpSpPr bwMode="auto">
            <a:xfrm flipV="1">
              <a:off x="1285792" y="459008"/>
              <a:ext cx="111196" cy="236972"/>
              <a:chOff x="7391400" y="1447800"/>
              <a:chExt cx="228600" cy="685800"/>
            </a:xfrm>
          </p:grpSpPr>
          <p:sp>
            <p:nvSpPr>
              <p:cNvPr id="331" name="Freeform 330"/>
              <p:cNvSpPr/>
              <p:nvPr/>
            </p:nvSpPr>
            <p:spPr>
              <a:xfrm>
                <a:off x="746656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2" name="Freeform 331"/>
              <p:cNvSpPr/>
              <p:nvPr/>
            </p:nvSpPr>
            <p:spPr>
              <a:xfrm>
                <a:off x="7544888"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3" name="Oval 332"/>
              <p:cNvSpPr/>
              <p:nvPr/>
            </p:nvSpPr>
            <p:spPr>
              <a:xfrm>
                <a:off x="739150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06" name="Group 254"/>
            <p:cNvGrpSpPr>
              <a:grpSpLocks/>
            </p:cNvGrpSpPr>
            <p:nvPr/>
          </p:nvGrpSpPr>
          <p:grpSpPr bwMode="auto">
            <a:xfrm flipV="1">
              <a:off x="1518465" y="459008"/>
              <a:ext cx="111196" cy="236972"/>
              <a:chOff x="7391400" y="1447800"/>
              <a:chExt cx="228600" cy="685800"/>
            </a:xfrm>
          </p:grpSpPr>
          <p:sp>
            <p:nvSpPr>
              <p:cNvPr id="507" name="Freeform 506"/>
              <p:cNvSpPr/>
              <p:nvPr/>
            </p:nvSpPr>
            <p:spPr>
              <a:xfrm>
                <a:off x="7467967"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8" name="Freeform 507"/>
              <p:cNvSpPr/>
              <p:nvPr/>
            </p:nvSpPr>
            <p:spPr>
              <a:xfrm>
                <a:off x="7546292"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9" name="Oval 508"/>
              <p:cNvSpPr/>
              <p:nvPr/>
            </p:nvSpPr>
            <p:spPr>
              <a:xfrm>
                <a:off x="739290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07" name="Group 262"/>
            <p:cNvGrpSpPr>
              <a:grpSpLocks/>
            </p:cNvGrpSpPr>
            <p:nvPr/>
          </p:nvGrpSpPr>
          <p:grpSpPr bwMode="auto">
            <a:xfrm flipV="1">
              <a:off x="1629661" y="459008"/>
              <a:ext cx="111196" cy="236972"/>
              <a:chOff x="7391400" y="1447800"/>
              <a:chExt cx="228600" cy="685800"/>
            </a:xfrm>
          </p:grpSpPr>
          <p:sp>
            <p:nvSpPr>
              <p:cNvPr id="515" name="Freeform 514"/>
              <p:cNvSpPr/>
              <p:nvPr/>
            </p:nvSpPr>
            <p:spPr>
              <a:xfrm>
                <a:off x="7467815"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6" name="Freeform 515"/>
              <p:cNvSpPr/>
              <p:nvPr/>
            </p:nvSpPr>
            <p:spPr>
              <a:xfrm>
                <a:off x="7546140"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7" name="Oval 516"/>
              <p:cNvSpPr/>
              <p:nvPr/>
            </p:nvSpPr>
            <p:spPr>
              <a:xfrm>
                <a:off x="7392755"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08" name="Group 270"/>
            <p:cNvGrpSpPr>
              <a:grpSpLocks/>
            </p:cNvGrpSpPr>
            <p:nvPr/>
          </p:nvGrpSpPr>
          <p:grpSpPr bwMode="auto">
            <a:xfrm flipV="1">
              <a:off x="1740856" y="459008"/>
              <a:ext cx="110538" cy="236972"/>
              <a:chOff x="7391400" y="1447800"/>
              <a:chExt cx="228600" cy="685800"/>
            </a:xfrm>
          </p:grpSpPr>
          <p:sp>
            <p:nvSpPr>
              <p:cNvPr id="523" name="Freeform 522"/>
              <p:cNvSpPr/>
              <p:nvPr/>
            </p:nvSpPr>
            <p:spPr>
              <a:xfrm>
                <a:off x="7468119"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4" name="Freeform 523"/>
              <p:cNvSpPr/>
              <p:nvPr/>
            </p:nvSpPr>
            <p:spPr>
              <a:xfrm>
                <a:off x="7543628"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5" name="Oval 524"/>
              <p:cNvSpPr/>
              <p:nvPr/>
            </p:nvSpPr>
            <p:spPr>
              <a:xfrm>
                <a:off x="7392612" y="1447800"/>
                <a:ext cx="226524"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09" name="Group 278"/>
            <p:cNvGrpSpPr>
              <a:grpSpLocks/>
            </p:cNvGrpSpPr>
            <p:nvPr/>
          </p:nvGrpSpPr>
          <p:grpSpPr bwMode="auto">
            <a:xfrm flipV="1">
              <a:off x="5229102" y="459008"/>
              <a:ext cx="111196" cy="236972"/>
              <a:chOff x="7391400" y="1447800"/>
              <a:chExt cx="228600" cy="685800"/>
            </a:xfrm>
          </p:grpSpPr>
          <p:sp>
            <p:nvSpPr>
              <p:cNvPr id="531" name="Freeform 530"/>
              <p:cNvSpPr/>
              <p:nvPr/>
            </p:nvSpPr>
            <p:spPr>
              <a:xfrm>
                <a:off x="746643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2" name="Freeform 531"/>
              <p:cNvSpPr/>
              <p:nvPr/>
            </p:nvSpPr>
            <p:spPr>
              <a:xfrm>
                <a:off x="7544759"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3" name="Oval 532"/>
              <p:cNvSpPr/>
              <p:nvPr/>
            </p:nvSpPr>
            <p:spPr>
              <a:xfrm>
                <a:off x="739137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10" name="Group 329"/>
            <p:cNvGrpSpPr>
              <a:grpSpLocks/>
            </p:cNvGrpSpPr>
            <p:nvPr/>
          </p:nvGrpSpPr>
          <p:grpSpPr bwMode="auto">
            <a:xfrm flipV="1">
              <a:off x="1851394" y="459008"/>
              <a:ext cx="111196" cy="236972"/>
              <a:chOff x="7391400" y="1447800"/>
              <a:chExt cx="228600" cy="685800"/>
            </a:xfrm>
          </p:grpSpPr>
          <p:sp>
            <p:nvSpPr>
              <p:cNvPr id="539" name="Freeform 538"/>
              <p:cNvSpPr/>
              <p:nvPr/>
            </p:nvSpPr>
            <p:spPr>
              <a:xfrm>
                <a:off x="746560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0" name="Freeform 539"/>
              <p:cNvSpPr/>
              <p:nvPr/>
            </p:nvSpPr>
            <p:spPr>
              <a:xfrm>
                <a:off x="7543928"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1" name="Oval 540"/>
              <p:cNvSpPr/>
              <p:nvPr/>
            </p:nvSpPr>
            <p:spPr>
              <a:xfrm>
                <a:off x="739054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11" name="Group 254"/>
            <p:cNvGrpSpPr>
              <a:grpSpLocks/>
            </p:cNvGrpSpPr>
            <p:nvPr/>
          </p:nvGrpSpPr>
          <p:grpSpPr bwMode="auto">
            <a:xfrm flipV="1">
              <a:off x="5355000" y="459008"/>
              <a:ext cx="111196" cy="236972"/>
              <a:chOff x="7391400" y="1447800"/>
              <a:chExt cx="228600" cy="685800"/>
            </a:xfrm>
          </p:grpSpPr>
          <p:sp>
            <p:nvSpPr>
              <p:cNvPr id="547" name="Freeform 546"/>
              <p:cNvSpPr/>
              <p:nvPr/>
            </p:nvSpPr>
            <p:spPr>
              <a:xfrm>
                <a:off x="7465426"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8" name="Freeform 547"/>
              <p:cNvSpPr/>
              <p:nvPr/>
            </p:nvSpPr>
            <p:spPr>
              <a:xfrm>
                <a:off x="7543751"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9" name="Oval 548"/>
              <p:cNvSpPr/>
              <p:nvPr/>
            </p:nvSpPr>
            <p:spPr>
              <a:xfrm>
                <a:off x="739036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12" name="Group 262"/>
            <p:cNvGrpSpPr>
              <a:grpSpLocks/>
            </p:cNvGrpSpPr>
            <p:nvPr/>
          </p:nvGrpSpPr>
          <p:grpSpPr bwMode="auto">
            <a:xfrm flipV="1">
              <a:off x="8625649" y="459008"/>
              <a:ext cx="111196" cy="236972"/>
              <a:chOff x="7391400" y="1447800"/>
              <a:chExt cx="228600" cy="685800"/>
            </a:xfrm>
          </p:grpSpPr>
          <p:sp>
            <p:nvSpPr>
              <p:cNvPr id="555" name="Freeform 554"/>
              <p:cNvSpPr/>
              <p:nvPr/>
            </p:nvSpPr>
            <p:spPr>
              <a:xfrm>
                <a:off x="7470958" y="1599383"/>
                <a:ext cx="52217"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6" name="Freeform 555"/>
              <p:cNvSpPr/>
              <p:nvPr/>
            </p:nvSpPr>
            <p:spPr>
              <a:xfrm>
                <a:off x="7542756"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7" name="Oval 556"/>
              <p:cNvSpPr/>
              <p:nvPr/>
            </p:nvSpPr>
            <p:spPr>
              <a:xfrm>
                <a:off x="739263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13" name="Group 270"/>
            <p:cNvGrpSpPr>
              <a:grpSpLocks/>
            </p:cNvGrpSpPr>
            <p:nvPr/>
          </p:nvGrpSpPr>
          <p:grpSpPr bwMode="auto">
            <a:xfrm flipV="1">
              <a:off x="8736844" y="459008"/>
              <a:ext cx="110538" cy="236972"/>
              <a:chOff x="7391400" y="1447800"/>
              <a:chExt cx="228600" cy="685800"/>
            </a:xfrm>
          </p:grpSpPr>
          <p:sp>
            <p:nvSpPr>
              <p:cNvPr id="563" name="Freeform 562"/>
              <p:cNvSpPr/>
              <p:nvPr/>
            </p:nvSpPr>
            <p:spPr>
              <a:xfrm>
                <a:off x="7467999" y="1594791"/>
                <a:ext cx="55809"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4" name="Freeform 563"/>
              <p:cNvSpPr/>
              <p:nvPr/>
            </p:nvSpPr>
            <p:spPr>
              <a:xfrm>
                <a:off x="7543506" y="1594791"/>
                <a:ext cx="55811"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5" name="Oval 564"/>
              <p:cNvSpPr/>
              <p:nvPr/>
            </p:nvSpPr>
            <p:spPr>
              <a:xfrm>
                <a:off x="7392490" y="1447800"/>
                <a:ext cx="226526" cy="225079"/>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14" name="Group 278"/>
            <p:cNvGrpSpPr>
              <a:grpSpLocks/>
            </p:cNvGrpSpPr>
            <p:nvPr/>
          </p:nvGrpSpPr>
          <p:grpSpPr bwMode="auto">
            <a:xfrm flipV="1">
              <a:off x="9177022" y="459008"/>
              <a:ext cx="111196" cy="236972"/>
              <a:chOff x="7391400" y="1447800"/>
              <a:chExt cx="228600" cy="685800"/>
            </a:xfrm>
          </p:grpSpPr>
          <p:sp>
            <p:nvSpPr>
              <p:cNvPr id="571" name="Freeform 570"/>
              <p:cNvSpPr/>
              <p:nvPr/>
            </p:nvSpPr>
            <p:spPr>
              <a:xfrm>
                <a:off x="7466615" y="1594791"/>
                <a:ext cx="58744"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2" name="Freeform 571"/>
              <p:cNvSpPr/>
              <p:nvPr/>
            </p:nvSpPr>
            <p:spPr>
              <a:xfrm>
                <a:off x="7544940" y="1594791"/>
                <a:ext cx="55481"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3" name="Oval 572"/>
              <p:cNvSpPr/>
              <p:nvPr/>
            </p:nvSpPr>
            <p:spPr>
              <a:xfrm>
                <a:off x="7391554" y="1447800"/>
                <a:ext cx="228448" cy="225079"/>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15" name="Group 329"/>
            <p:cNvGrpSpPr>
              <a:grpSpLocks/>
            </p:cNvGrpSpPr>
            <p:nvPr/>
          </p:nvGrpSpPr>
          <p:grpSpPr bwMode="auto">
            <a:xfrm flipV="1">
              <a:off x="9067800" y="459008"/>
              <a:ext cx="111196" cy="236972"/>
              <a:chOff x="7391400" y="1447800"/>
              <a:chExt cx="228600" cy="685800"/>
            </a:xfrm>
          </p:grpSpPr>
          <p:sp>
            <p:nvSpPr>
              <p:cNvPr id="579" name="Freeform 578"/>
              <p:cNvSpPr/>
              <p:nvPr/>
            </p:nvSpPr>
            <p:spPr>
              <a:xfrm>
                <a:off x="7465973" y="1594791"/>
                <a:ext cx="58744"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0" name="Freeform 579"/>
              <p:cNvSpPr/>
              <p:nvPr/>
            </p:nvSpPr>
            <p:spPr>
              <a:xfrm>
                <a:off x="7544298" y="1594791"/>
                <a:ext cx="55479"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1" name="Oval 580"/>
              <p:cNvSpPr/>
              <p:nvPr/>
            </p:nvSpPr>
            <p:spPr>
              <a:xfrm>
                <a:off x="7390911" y="1447800"/>
                <a:ext cx="228448" cy="225079"/>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16" name="Group 254"/>
            <p:cNvGrpSpPr>
              <a:grpSpLocks/>
            </p:cNvGrpSpPr>
            <p:nvPr/>
          </p:nvGrpSpPr>
          <p:grpSpPr bwMode="auto">
            <a:xfrm flipV="1">
              <a:off x="553761" y="457947"/>
              <a:ext cx="111196" cy="236972"/>
              <a:chOff x="7391400" y="1447800"/>
              <a:chExt cx="228600" cy="685800"/>
            </a:xfrm>
          </p:grpSpPr>
          <p:sp>
            <p:nvSpPr>
              <p:cNvPr id="587" name="Freeform 586"/>
              <p:cNvSpPr/>
              <p:nvPr/>
            </p:nvSpPr>
            <p:spPr>
              <a:xfrm>
                <a:off x="7466999"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8" name="Freeform 587"/>
              <p:cNvSpPr/>
              <p:nvPr/>
            </p:nvSpPr>
            <p:spPr>
              <a:xfrm>
                <a:off x="7545324"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9" name="Oval 588"/>
              <p:cNvSpPr/>
              <p:nvPr/>
            </p:nvSpPr>
            <p:spPr>
              <a:xfrm>
                <a:off x="7391939"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17" name="Group 262"/>
            <p:cNvGrpSpPr>
              <a:grpSpLocks/>
            </p:cNvGrpSpPr>
            <p:nvPr/>
          </p:nvGrpSpPr>
          <p:grpSpPr bwMode="auto">
            <a:xfrm flipV="1">
              <a:off x="664957" y="457947"/>
              <a:ext cx="111196" cy="236972"/>
              <a:chOff x="7391400" y="1447800"/>
              <a:chExt cx="228600" cy="685800"/>
            </a:xfrm>
          </p:grpSpPr>
          <p:sp>
            <p:nvSpPr>
              <p:cNvPr id="595" name="Freeform 594"/>
              <p:cNvSpPr/>
              <p:nvPr/>
            </p:nvSpPr>
            <p:spPr>
              <a:xfrm>
                <a:off x="7466847"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6" name="Freeform 595"/>
              <p:cNvSpPr/>
              <p:nvPr/>
            </p:nvSpPr>
            <p:spPr>
              <a:xfrm>
                <a:off x="7545172"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7" name="Oval 596"/>
              <p:cNvSpPr/>
              <p:nvPr/>
            </p:nvSpPr>
            <p:spPr>
              <a:xfrm>
                <a:off x="7391786"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18" name="Group 270"/>
            <p:cNvGrpSpPr>
              <a:grpSpLocks/>
            </p:cNvGrpSpPr>
            <p:nvPr/>
          </p:nvGrpSpPr>
          <p:grpSpPr bwMode="auto">
            <a:xfrm flipV="1">
              <a:off x="754862" y="457947"/>
              <a:ext cx="110538" cy="236972"/>
              <a:chOff x="7391400" y="1447800"/>
              <a:chExt cx="228600" cy="685800"/>
            </a:xfrm>
          </p:grpSpPr>
          <p:sp>
            <p:nvSpPr>
              <p:cNvPr id="603" name="Freeform 602"/>
              <p:cNvSpPr/>
              <p:nvPr/>
            </p:nvSpPr>
            <p:spPr>
              <a:xfrm>
                <a:off x="7468498" y="1600908"/>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 name="Freeform 603"/>
              <p:cNvSpPr/>
              <p:nvPr/>
            </p:nvSpPr>
            <p:spPr>
              <a:xfrm>
                <a:off x="7544005" y="1600908"/>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5" name="Oval 604"/>
              <p:cNvSpPr/>
              <p:nvPr/>
            </p:nvSpPr>
            <p:spPr>
              <a:xfrm>
                <a:off x="7392988" y="1449322"/>
                <a:ext cx="226526"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19" name="Group 329"/>
            <p:cNvGrpSpPr>
              <a:grpSpLocks/>
            </p:cNvGrpSpPr>
            <p:nvPr/>
          </p:nvGrpSpPr>
          <p:grpSpPr bwMode="auto">
            <a:xfrm flipV="1">
              <a:off x="865401" y="457947"/>
              <a:ext cx="111196" cy="236972"/>
              <a:chOff x="7391400" y="1447800"/>
              <a:chExt cx="228600" cy="685800"/>
            </a:xfrm>
          </p:grpSpPr>
          <p:sp>
            <p:nvSpPr>
              <p:cNvPr id="619" name="Freeform 618"/>
              <p:cNvSpPr/>
              <p:nvPr/>
            </p:nvSpPr>
            <p:spPr>
              <a:xfrm>
                <a:off x="7465975"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0" name="Freeform 619"/>
              <p:cNvSpPr/>
              <p:nvPr/>
            </p:nvSpPr>
            <p:spPr>
              <a:xfrm>
                <a:off x="7544300"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1" name="Oval 620"/>
              <p:cNvSpPr/>
              <p:nvPr/>
            </p:nvSpPr>
            <p:spPr>
              <a:xfrm>
                <a:off x="7390915"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20" name="Group 254"/>
            <p:cNvGrpSpPr>
              <a:grpSpLocks/>
            </p:cNvGrpSpPr>
            <p:nvPr/>
          </p:nvGrpSpPr>
          <p:grpSpPr bwMode="auto">
            <a:xfrm flipV="1">
              <a:off x="-14288" y="457947"/>
              <a:ext cx="111196" cy="236972"/>
              <a:chOff x="7391400" y="1447800"/>
              <a:chExt cx="228600" cy="685800"/>
            </a:xfrm>
          </p:grpSpPr>
          <p:sp>
            <p:nvSpPr>
              <p:cNvPr id="627" name="Freeform 626"/>
              <p:cNvSpPr/>
              <p:nvPr/>
            </p:nvSpPr>
            <p:spPr>
              <a:xfrm>
                <a:off x="7466462"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8" name="Freeform 627"/>
              <p:cNvSpPr/>
              <p:nvPr/>
            </p:nvSpPr>
            <p:spPr>
              <a:xfrm>
                <a:off x="7544787"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9" name="Oval 628"/>
              <p:cNvSpPr/>
              <p:nvPr/>
            </p:nvSpPr>
            <p:spPr>
              <a:xfrm>
                <a:off x="7391400" y="1449322"/>
                <a:ext cx="228450"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21" name="Group 262"/>
            <p:cNvGrpSpPr>
              <a:grpSpLocks/>
            </p:cNvGrpSpPr>
            <p:nvPr/>
          </p:nvGrpSpPr>
          <p:grpSpPr bwMode="auto">
            <a:xfrm flipV="1">
              <a:off x="96908" y="457947"/>
              <a:ext cx="111196" cy="236972"/>
              <a:chOff x="7391400" y="1447800"/>
              <a:chExt cx="228600" cy="685800"/>
            </a:xfrm>
          </p:grpSpPr>
          <p:sp>
            <p:nvSpPr>
              <p:cNvPr id="635" name="Freeform 634"/>
              <p:cNvSpPr/>
              <p:nvPr/>
            </p:nvSpPr>
            <p:spPr>
              <a:xfrm>
                <a:off x="7466310"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6" name="Freeform 635"/>
              <p:cNvSpPr/>
              <p:nvPr/>
            </p:nvSpPr>
            <p:spPr>
              <a:xfrm>
                <a:off x="7544635"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7" name="Oval 636"/>
              <p:cNvSpPr/>
              <p:nvPr/>
            </p:nvSpPr>
            <p:spPr>
              <a:xfrm>
                <a:off x="7391250"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22" name="Group 270"/>
            <p:cNvGrpSpPr>
              <a:grpSpLocks/>
            </p:cNvGrpSpPr>
            <p:nvPr/>
          </p:nvGrpSpPr>
          <p:grpSpPr bwMode="auto">
            <a:xfrm flipV="1">
              <a:off x="208103" y="457947"/>
              <a:ext cx="110538" cy="236972"/>
              <a:chOff x="7391400" y="1447800"/>
              <a:chExt cx="228600" cy="685800"/>
            </a:xfrm>
          </p:grpSpPr>
          <p:sp>
            <p:nvSpPr>
              <p:cNvPr id="643" name="Freeform 642"/>
              <p:cNvSpPr/>
              <p:nvPr/>
            </p:nvSpPr>
            <p:spPr>
              <a:xfrm>
                <a:off x="7466605" y="1600908"/>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4" name="Freeform 643"/>
              <p:cNvSpPr/>
              <p:nvPr/>
            </p:nvSpPr>
            <p:spPr>
              <a:xfrm>
                <a:off x="7545397" y="1600908"/>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5" name="Oval 644"/>
              <p:cNvSpPr/>
              <p:nvPr/>
            </p:nvSpPr>
            <p:spPr>
              <a:xfrm>
                <a:off x="7391098" y="1449322"/>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23" name="Group 278"/>
            <p:cNvGrpSpPr>
              <a:grpSpLocks/>
            </p:cNvGrpSpPr>
            <p:nvPr/>
          </p:nvGrpSpPr>
          <p:grpSpPr bwMode="auto">
            <a:xfrm flipV="1">
              <a:off x="427863" y="457947"/>
              <a:ext cx="111196" cy="236972"/>
              <a:chOff x="7391400" y="1447800"/>
              <a:chExt cx="228600" cy="685800"/>
            </a:xfrm>
          </p:grpSpPr>
          <p:sp>
            <p:nvSpPr>
              <p:cNvPr id="651" name="Freeform 650"/>
              <p:cNvSpPr/>
              <p:nvPr/>
            </p:nvSpPr>
            <p:spPr>
              <a:xfrm>
                <a:off x="7468004"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2" name="Freeform 651"/>
              <p:cNvSpPr/>
              <p:nvPr/>
            </p:nvSpPr>
            <p:spPr>
              <a:xfrm>
                <a:off x="7546329"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3" name="Oval 652"/>
              <p:cNvSpPr/>
              <p:nvPr/>
            </p:nvSpPr>
            <p:spPr>
              <a:xfrm>
                <a:off x="7392942"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24" name="Group 329"/>
            <p:cNvGrpSpPr>
              <a:grpSpLocks/>
            </p:cNvGrpSpPr>
            <p:nvPr/>
          </p:nvGrpSpPr>
          <p:grpSpPr bwMode="auto">
            <a:xfrm flipV="1">
              <a:off x="318642" y="457947"/>
              <a:ext cx="111196" cy="236972"/>
              <a:chOff x="7391400" y="1447800"/>
              <a:chExt cx="228600" cy="685800"/>
            </a:xfrm>
          </p:grpSpPr>
          <p:sp>
            <p:nvSpPr>
              <p:cNvPr id="659" name="Freeform 658"/>
              <p:cNvSpPr/>
              <p:nvPr/>
            </p:nvSpPr>
            <p:spPr>
              <a:xfrm>
                <a:off x="7467359"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0" name="Freeform 659"/>
              <p:cNvSpPr/>
              <p:nvPr/>
            </p:nvSpPr>
            <p:spPr>
              <a:xfrm>
                <a:off x="7545684"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1" name="Oval 660"/>
              <p:cNvSpPr/>
              <p:nvPr/>
            </p:nvSpPr>
            <p:spPr>
              <a:xfrm>
                <a:off x="7392298" y="1449322"/>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25" name="Group 254"/>
            <p:cNvGrpSpPr>
              <a:grpSpLocks/>
            </p:cNvGrpSpPr>
            <p:nvPr/>
          </p:nvGrpSpPr>
          <p:grpSpPr bwMode="auto">
            <a:xfrm flipV="1">
              <a:off x="6046068" y="459008"/>
              <a:ext cx="111196" cy="236972"/>
              <a:chOff x="7391400" y="1447800"/>
              <a:chExt cx="228600" cy="685800"/>
            </a:xfrm>
          </p:grpSpPr>
          <p:sp>
            <p:nvSpPr>
              <p:cNvPr id="686" name="Freeform 685"/>
              <p:cNvSpPr/>
              <p:nvPr/>
            </p:nvSpPr>
            <p:spPr>
              <a:xfrm>
                <a:off x="746761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7" name="Freeform 686"/>
              <p:cNvSpPr/>
              <p:nvPr/>
            </p:nvSpPr>
            <p:spPr>
              <a:xfrm>
                <a:off x="7545939"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8" name="Oval 687"/>
              <p:cNvSpPr/>
              <p:nvPr/>
            </p:nvSpPr>
            <p:spPr>
              <a:xfrm>
                <a:off x="739255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26" name="Group 262"/>
            <p:cNvGrpSpPr>
              <a:grpSpLocks/>
            </p:cNvGrpSpPr>
            <p:nvPr/>
          </p:nvGrpSpPr>
          <p:grpSpPr bwMode="auto">
            <a:xfrm flipV="1">
              <a:off x="6157265" y="459008"/>
              <a:ext cx="111196" cy="236972"/>
              <a:chOff x="7391400" y="1447800"/>
              <a:chExt cx="228600" cy="685800"/>
            </a:xfrm>
          </p:grpSpPr>
          <p:sp>
            <p:nvSpPr>
              <p:cNvPr id="694" name="Freeform 693"/>
              <p:cNvSpPr/>
              <p:nvPr/>
            </p:nvSpPr>
            <p:spPr>
              <a:xfrm>
                <a:off x="746746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5" name="Freeform 694"/>
              <p:cNvSpPr/>
              <p:nvPr/>
            </p:nvSpPr>
            <p:spPr>
              <a:xfrm>
                <a:off x="7545785"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6" name="Oval 695"/>
              <p:cNvSpPr/>
              <p:nvPr/>
            </p:nvSpPr>
            <p:spPr>
              <a:xfrm>
                <a:off x="739239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27" name="Group 270"/>
            <p:cNvGrpSpPr>
              <a:grpSpLocks/>
            </p:cNvGrpSpPr>
            <p:nvPr/>
          </p:nvGrpSpPr>
          <p:grpSpPr bwMode="auto">
            <a:xfrm flipV="1">
              <a:off x="6268460" y="459008"/>
              <a:ext cx="110538" cy="236972"/>
              <a:chOff x="7391400" y="1447800"/>
              <a:chExt cx="228600" cy="685800"/>
            </a:xfrm>
          </p:grpSpPr>
          <p:sp>
            <p:nvSpPr>
              <p:cNvPr id="702" name="Freeform 701"/>
              <p:cNvSpPr/>
              <p:nvPr/>
            </p:nvSpPr>
            <p:spPr>
              <a:xfrm>
                <a:off x="7467761"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3" name="Freeform 702"/>
              <p:cNvSpPr/>
              <p:nvPr/>
            </p:nvSpPr>
            <p:spPr>
              <a:xfrm>
                <a:off x="7543271"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4" name="Oval 703"/>
              <p:cNvSpPr/>
              <p:nvPr/>
            </p:nvSpPr>
            <p:spPr>
              <a:xfrm>
                <a:off x="7392254" y="1447800"/>
                <a:ext cx="226524"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28" name="Group 278"/>
            <p:cNvGrpSpPr>
              <a:grpSpLocks/>
            </p:cNvGrpSpPr>
            <p:nvPr/>
          </p:nvGrpSpPr>
          <p:grpSpPr bwMode="auto">
            <a:xfrm flipV="1">
              <a:off x="6488220" y="459008"/>
              <a:ext cx="111196" cy="236972"/>
              <a:chOff x="7391400" y="1447800"/>
              <a:chExt cx="228600" cy="685800"/>
            </a:xfrm>
          </p:grpSpPr>
          <p:sp>
            <p:nvSpPr>
              <p:cNvPr id="710" name="Freeform 709"/>
              <p:cNvSpPr/>
              <p:nvPr/>
            </p:nvSpPr>
            <p:spPr>
              <a:xfrm>
                <a:off x="746589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1" name="Freeform 710"/>
              <p:cNvSpPr/>
              <p:nvPr/>
            </p:nvSpPr>
            <p:spPr>
              <a:xfrm>
                <a:off x="7544216"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2" name="Oval 711"/>
              <p:cNvSpPr/>
              <p:nvPr/>
            </p:nvSpPr>
            <p:spPr>
              <a:xfrm>
                <a:off x="739083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29" name="Group 329"/>
            <p:cNvGrpSpPr>
              <a:grpSpLocks/>
            </p:cNvGrpSpPr>
            <p:nvPr/>
          </p:nvGrpSpPr>
          <p:grpSpPr bwMode="auto">
            <a:xfrm flipV="1">
              <a:off x="6378998" y="459008"/>
              <a:ext cx="111196" cy="236972"/>
              <a:chOff x="7391400" y="1447800"/>
              <a:chExt cx="228600" cy="685800"/>
            </a:xfrm>
          </p:grpSpPr>
          <p:sp>
            <p:nvSpPr>
              <p:cNvPr id="718" name="Freeform 717"/>
              <p:cNvSpPr/>
              <p:nvPr/>
            </p:nvSpPr>
            <p:spPr>
              <a:xfrm>
                <a:off x="746525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9" name="Freeform 718"/>
              <p:cNvSpPr/>
              <p:nvPr/>
            </p:nvSpPr>
            <p:spPr>
              <a:xfrm>
                <a:off x="7543575"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0" name="Oval 719"/>
              <p:cNvSpPr/>
              <p:nvPr/>
            </p:nvSpPr>
            <p:spPr>
              <a:xfrm>
                <a:off x="739018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30" name="Group 254"/>
            <p:cNvGrpSpPr>
              <a:grpSpLocks/>
            </p:cNvGrpSpPr>
            <p:nvPr/>
          </p:nvGrpSpPr>
          <p:grpSpPr bwMode="auto">
            <a:xfrm flipV="1">
              <a:off x="5478020" y="459008"/>
              <a:ext cx="111196" cy="236972"/>
              <a:chOff x="7391400" y="1447800"/>
              <a:chExt cx="228600" cy="685800"/>
            </a:xfrm>
          </p:grpSpPr>
          <p:sp>
            <p:nvSpPr>
              <p:cNvPr id="726" name="Freeform 725"/>
              <p:cNvSpPr/>
              <p:nvPr/>
            </p:nvSpPr>
            <p:spPr>
              <a:xfrm>
                <a:off x="7467075"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7" name="Freeform 726"/>
              <p:cNvSpPr/>
              <p:nvPr/>
            </p:nvSpPr>
            <p:spPr>
              <a:xfrm>
                <a:off x="7545400"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8" name="Oval 727"/>
              <p:cNvSpPr/>
              <p:nvPr/>
            </p:nvSpPr>
            <p:spPr>
              <a:xfrm>
                <a:off x="7392015"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31" name="Group 262"/>
            <p:cNvGrpSpPr>
              <a:grpSpLocks/>
            </p:cNvGrpSpPr>
            <p:nvPr/>
          </p:nvGrpSpPr>
          <p:grpSpPr bwMode="auto">
            <a:xfrm flipV="1">
              <a:off x="5589216" y="459008"/>
              <a:ext cx="111196" cy="236972"/>
              <a:chOff x="7391400" y="1447800"/>
              <a:chExt cx="228600" cy="685800"/>
            </a:xfrm>
          </p:grpSpPr>
          <p:sp>
            <p:nvSpPr>
              <p:cNvPr id="734" name="Freeform 733"/>
              <p:cNvSpPr/>
              <p:nvPr/>
            </p:nvSpPr>
            <p:spPr>
              <a:xfrm>
                <a:off x="746692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5" name="Freeform 734"/>
              <p:cNvSpPr/>
              <p:nvPr/>
            </p:nvSpPr>
            <p:spPr>
              <a:xfrm>
                <a:off x="7545248"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6" name="Oval 735"/>
              <p:cNvSpPr/>
              <p:nvPr/>
            </p:nvSpPr>
            <p:spPr>
              <a:xfrm>
                <a:off x="739186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32" name="Group 270"/>
            <p:cNvGrpSpPr>
              <a:grpSpLocks/>
            </p:cNvGrpSpPr>
            <p:nvPr/>
          </p:nvGrpSpPr>
          <p:grpSpPr bwMode="auto">
            <a:xfrm flipV="1">
              <a:off x="5700411" y="459008"/>
              <a:ext cx="110538" cy="236972"/>
              <a:chOff x="7391400" y="1447800"/>
              <a:chExt cx="228600" cy="685800"/>
            </a:xfrm>
          </p:grpSpPr>
          <p:sp>
            <p:nvSpPr>
              <p:cNvPr id="742" name="Freeform 741"/>
              <p:cNvSpPr/>
              <p:nvPr/>
            </p:nvSpPr>
            <p:spPr>
              <a:xfrm>
                <a:off x="7467222"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3" name="Freeform 742"/>
              <p:cNvSpPr/>
              <p:nvPr/>
            </p:nvSpPr>
            <p:spPr>
              <a:xfrm>
                <a:off x="7542731" y="1599383"/>
                <a:ext cx="59093"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4" name="Oval 743"/>
              <p:cNvSpPr/>
              <p:nvPr/>
            </p:nvSpPr>
            <p:spPr>
              <a:xfrm>
                <a:off x="7391714"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33" name="Group 278"/>
            <p:cNvGrpSpPr>
              <a:grpSpLocks/>
            </p:cNvGrpSpPr>
            <p:nvPr/>
          </p:nvGrpSpPr>
          <p:grpSpPr bwMode="auto">
            <a:xfrm flipV="1">
              <a:off x="5920171" y="459008"/>
              <a:ext cx="111196" cy="236972"/>
              <a:chOff x="7391400" y="1447800"/>
              <a:chExt cx="228600" cy="685800"/>
            </a:xfrm>
          </p:grpSpPr>
          <p:sp>
            <p:nvSpPr>
              <p:cNvPr id="750" name="Freeform 749"/>
              <p:cNvSpPr/>
              <p:nvPr/>
            </p:nvSpPr>
            <p:spPr>
              <a:xfrm>
                <a:off x="746535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1" name="Freeform 750"/>
              <p:cNvSpPr/>
              <p:nvPr/>
            </p:nvSpPr>
            <p:spPr>
              <a:xfrm>
                <a:off x="7543679"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2" name="Oval 751"/>
              <p:cNvSpPr/>
              <p:nvPr/>
            </p:nvSpPr>
            <p:spPr>
              <a:xfrm>
                <a:off x="739029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34" name="Group 329"/>
            <p:cNvGrpSpPr>
              <a:grpSpLocks/>
            </p:cNvGrpSpPr>
            <p:nvPr/>
          </p:nvGrpSpPr>
          <p:grpSpPr bwMode="auto">
            <a:xfrm flipV="1">
              <a:off x="5810949" y="459008"/>
              <a:ext cx="111196" cy="236972"/>
              <a:chOff x="7391400" y="1447800"/>
              <a:chExt cx="228600" cy="685800"/>
            </a:xfrm>
          </p:grpSpPr>
          <p:sp>
            <p:nvSpPr>
              <p:cNvPr id="758" name="Freeform 757"/>
              <p:cNvSpPr/>
              <p:nvPr/>
            </p:nvSpPr>
            <p:spPr>
              <a:xfrm>
                <a:off x="746797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9" name="Freeform 758"/>
              <p:cNvSpPr/>
              <p:nvPr/>
            </p:nvSpPr>
            <p:spPr>
              <a:xfrm>
                <a:off x="7546298"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0" name="Oval 759"/>
              <p:cNvSpPr/>
              <p:nvPr/>
            </p:nvSpPr>
            <p:spPr>
              <a:xfrm>
                <a:off x="739291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35" name="Group 81"/>
            <p:cNvGrpSpPr>
              <a:grpSpLocks/>
            </p:cNvGrpSpPr>
            <p:nvPr/>
          </p:nvGrpSpPr>
          <p:grpSpPr bwMode="auto">
            <a:xfrm flipV="1">
              <a:off x="6593584" y="459008"/>
              <a:ext cx="111196" cy="236972"/>
              <a:chOff x="7391400" y="1447800"/>
              <a:chExt cx="228600" cy="685800"/>
            </a:xfrm>
          </p:grpSpPr>
          <p:sp>
            <p:nvSpPr>
              <p:cNvPr id="766" name="Freeform 765"/>
              <p:cNvSpPr/>
              <p:nvPr/>
            </p:nvSpPr>
            <p:spPr>
              <a:xfrm>
                <a:off x="7467939"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7" name="Freeform 766"/>
              <p:cNvSpPr/>
              <p:nvPr/>
            </p:nvSpPr>
            <p:spPr>
              <a:xfrm>
                <a:off x="7546264"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8" name="Oval 767"/>
              <p:cNvSpPr/>
              <p:nvPr/>
            </p:nvSpPr>
            <p:spPr>
              <a:xfrm>
                <a:off x="739287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36" name="Group 89"/>
            <p:cNvGrpSpPr>
              <a:grpSpLocks/>
            </p:cNvGrpSpPr>
            <p:nvPr/>
          </p:nvGrpSpPr>
          <p:grpSpPr bwMode="auto">
            <a:xfrm flipV="1">
              <a:off x="6704780" y="459008"/>
              <a:ext cx="110538" cy="236972"/>
              <a:chOff x="7391400" y="1447800"/>
              <a:chExt cx="228600" cy="685800"/>
            </a:xfrm>
          </p:grpSpPr>
          <p:sp>
            <p:nvSpPr>
              <p:cNvPr id="774" name="Freeform 773"/>
              <p:cNvSpPr/>
              <p:nvPr/>
            </p:nvSpPr>
            <p:spPr>
              <a:xfrm>
                <a:off x="7464957"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5" name="Freeform 774"/>
              <p:cNvSpPr/>
              <p:nvPr/>
            </p:nvSpPr>
            <p:spPr>
              <a:xfrm>
                <a:off x="7543748"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6" name="Oval 775"/>
              <p:cNvSpPr/>
              <p:nvPr/>
            </p:nvSpPr>
            <p:spPr>
              <a:xfrm>
                <a:off x="7392732" y="1447800"/>
                <a:ext cx="226526"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37" name="Group 289"/>
            <p:cNvGrpSpPr>
              <a:grpSpLocks/>
            </p:cNvGrpSpPr>
            <p:nvPr/>
          </p:nvGrpSpPr>
          <p:grpSpPr bwMode="auto">
            <a:xfrm flipV="1">
              <a:off x="6815317" y="459008"/>
              <a:ext cx="111196" cy="236972"/>
              <a:chOff x="7391400" y="1447800"/>
              <a:chExt cx="228600" cy="685800"/>
            </a:xfrm>
          </p:grpSpPr>
          <p:sp>
            <p:nvSpPr>
              <p:cNvPr id="782" name="Freeform 781"/>
              <p:cNvSpPr/>
              <p:nvPr/>
            </p:nvSpPr>
            <p:spPr>
              <a:xfrm>
                <a:off x="746572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3" name="Freeform 782"/>
              <p:cNvSpPr/>
              <p:nvPr/>
            </p:nvSpPr>
            <p:spPr>
              <a:xfrm>
                <a:off x="7544049"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4" name="Oval 783"/>
              <p:cNvSpPr/>
              <p:nvPr/>
            </p:nvSpPr>
            <p:spPr>
              <a:xfrm>
                <a:off x="739066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38" name="Group 297"/>
            <p:cNvGrpSpPr>
              <a:grpSpLocks/>
            </p:cNvGrpSpPr>
            <p:nvPr/>
          </p:nvGrpSpPr>
          <p:grpSpPr bwMode="auto">
            <a:xfrm flipV="1">
              <a:off x="6926513" y="459008"/>
              <a:ext cx="111196" cy="236972"/>
              <a:chOff x="7391400" y="1447800"/>
              <a:chExt cx="228600" cy="685800"/>
            </a:xfrm>
          </p:grpSpPr>
          <p:sp>
            <p:nvSpPr>
              <p:cNvPr id="790" name="Freeform 789"/>
              <p:cNvSpPr/>
              <p:nvPr/>
            </p:nvSpPr>
            <p:spPr>
              <a:xfrm>
                <a:off x="746557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1" name="Freeform 790"/>
              <p:cNvSpPr/>
              <p:nvPr/>
            </p:nvSpPr>
            <p:spPr>
              <a:xfrm>
                <a:off x="7543897"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2" name="Oval 791"/>
              <p:cNvSpPr/>
              <p:nvPr/>
            </p:nvSpPr>
            <p:spPr>
              <a:xfrm>
                <a:off x="739051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39" name="Group 305"/>
            <p:cNvGrpSpPr>
              <a:grpSpLocks/>
            </p:cNvGrpSpPr>
            <p:nvPr/>
          </p:nvGrpSpPr>
          <p:grpSpPr bwMode="auto">
            <a:xfrm flipV="1">
              <a:off x="7037709" y="459008"/>
              <a:ext cx="110538" cy="236972"/>
              <a:chOff x="7391400" y="1447800"/>
              <a:chExt cx="228600" cy="685800"/>
            </a:xfrm>
          </p:grpSpPr>
          <p:sp>
            <p:nvSpPr>
              <p:cNvPr id="798" name="Freeform 797"/>
              <p:cNvSpPr/>
              <p:nvPr/>
            </p:nvSpPr>
            <p:spPr>
              <a:xfrm>
                <a:off x="7465861"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9" name="Freeform 798"/>
              <p:cNvSpPr/>
              <p:nvPr/>
            </p:nvSpPr>
            <p:spPr>
              <a:xfrm>
                <a:off x="7544652"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0" name="Oval 799"/>
              <p:cNvSpPr/>
              <p:nvPr/>
            </p:nvSpPr>
            <p:spPr>
              <a:xfrm>
                <a:off x="7390354"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40" name="Group 313"/>
            <p:cNvGrpSpPr>
              <a:grpSpLocks/>
            </p:cNvGrpSpPr>
            <p:nvPr/>
          </p:nvGrpSpPr>
          <p:grpSpPr bwMode="auto">
            <a:xfrm flipV="1">
              <a:off x="7148247" y="459008"/>
              <a:ext cx="111196" cy="236972"/>
              <a:chOff x="7391400" y="1447800"/>
              <a:chExt cx="228600" cy="685800"/>
            </a:xfrm>
          </p:grpSpPr>
          <p:sp>
            <p:nvSpPr>
              <p:cNvPr id="806" name="Freeform 805"/>
              <p:cNvSpPr/>
              <p:nvPr/>
            </p:nvSpPr>
            <p:spPr>
              <a:xfrm>
                <a:off x="746662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7" name="Freeform 806"/>
              <p:cNvSpPr/>
              <p:nvPr/>
            </p:nvSpPr>
            <p:spPr>
              <a:xfrm>
                <a:off x="7544946"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8" name="Oval 807"/>
              <p:cNvSpPr/>
              <p:nvPr/>
            </p:nvSpPr>
            <p:spPr>
              <a:xfrm>
                <a:off x="739156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41" name="Group 278"/>
            <p:cNvGrpSpPr>
              <a:grpSpLocks/>
            </p:cNvGrpSpPr>
            <p:nvPr/>
          </p:nvGrpSpPr>
          <p:grpSpPr bwMode="auto">
            <a:xfrm flipV="1">
              <a:off x="7255335" y="459008"/>
              <a:ext cx="111196" cy="236972"/>
              <a:chOff x="7391400" y="1447800"/>
              <a:chExt cx="228600" cy="685800"/>
            </a:xfrm>
          </p:grpSpPr>
          <p:sp>
            <p:nvSpPr>
              <p:cNvPr id="814" name="Freeform 813"/>
              <p:cNvSpPr/>
              <p:nvPr/>
            </p:nvSpPr>
            <p:spPr>
              <a:xfrm>
                <a:off x="7465126"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5" name="Freeform 814"/>
              <p:cNvSpPr/>
              <p:nvPr/>
            </p:nvSpPr>
            <p:spPr>
              <a:xfrm>
                <a:off x="7543451"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6" name="Oval 815"/>
              <p:cNvSpPr/>
              <p:nvPr/>
            </p:nvSpPr>
            <p:spPr>
              <a:xfrm>
                <a:off x="739006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42" name="Group 254"/>
            <p:cNvGrpSpPr>
              <a:grpSpLocks/>
            </p:cNvGrpSpPr>
            <p:nvPr/>
          </p:nvGrpSpPr>
          <p:grpSpPr bwMode="auto">
            <a:xfrm flipV="1">
              <a:off x="7381233" y="459008"/>
              <a:ext cx="111196" cy="236972"/>
              <a:chOff x="7391400" y="1447800"/>
              <a:chExt cx="228600" cy="685800"/>
            </a:xfrm>
          </p:grpSpPr>
          <p:sp>
            <p:nvSpPr>
              <p:cNvPr id="822" name="Freeform 821"/>
              <p:cNvSpPr/>
              <p:nvPr/>
            </p:nvSpPr>
            <p:spPr>
              <a:xfrm>
                <a:off x="746738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3" name="Freeform 822"/>
              <p:cNvSpPr/>
              <p:nvPr/>
            </p:nvSpPr>
            <p:spPr>
              <a:xfrm>
                <a:off x="7545708"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4" name="Oval 823"/>
              <p:cNvSpPr/>
              <p:nvPr/>
            </p:nvSpPr>
            <p:spPr>
              <a:xfrm>
                <a:off x="739232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43" name="Group 254"/>
            <p:cNvGrpSpPr>
              <a:grpSpLocks/>
            </p:cNvGrpSpPr>
            <p:nvPr/>
          </p:nvGrpSpPr>
          <p:grpSpPr bwMode="auto">
            <a:xfrm flipV="1">
              <a:off x="8072301" y="459008"/>
              <a:ext cx="111196" cy="236972"/>
              <a:chOff x="7391400" y="1447800"/>
              <a:chExt cx="228600" cy="685800"/>
            </a:xfrm>
          </p:grpSpPr>
          <p:sp>
            <p:nvSpPr>
              <p:cNvPr id="830" name="Freeform 829"/>
              <p:cNvSpPr/>
              <p:nvPr/>
            </p:nvSpPr>
            <p:spPr>
              <a:xfrm>
                <a:off x="7466306"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1" name="Freeform 830"/>
              <p:cNvSpPr/>
              <p:nvPr/>
            </p:nvSpPr>
            <p:spPr>
              <a:xfrm>
                <a:off x="7544631"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2" name="Oval 831"/>
              <p:cNvSpPr/>
              <p:nvPr/>
            </p:nvSpPr>
            <p:spPr>
              <a:xfrm>
                <a:off x="739124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44" name="Group 262"/>
            <p:cNvGrpSpPr>
              <a:grpSpLocks/>
            </p:cNvGrpSpPr>
            <p:nvPr/>
          </p:nvGrpSpPr>
          <p:grpSpPr bwMode="auto">
            <a:xfrm flipV="1">
              <a:off x="8183498" y="459008"/>
              <a:ext cx="111196" cy="236972"/>
              <a:chOff x="7391400" y="1447800"/>
              <a:chExt cx="228600" cy="685800"/>
            </a:xfrm>
          </p:grpSpPr>
          <p:sp>
            <p:nvSpPr>
              <p:cNvPr id="838" name="Freeform 837"/>
              <p:cNvSpPr/>
              <p:nvPr/>
            </p:nvSpPr>
            <p:spPr>
              <a:xfrm>
                <a:off x="746615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 name="Freeform 838"/>
              <p:cNvSpPr/>
              <p:nvPr/>
            </p:nvSpPr>
            <p:spPr>
              <a:xfrm>
                <a:off x="7544477"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0" name="Oval 839"/>
              <p:cNvSpPr/>
              <p:nvPr/>
            </p:nvSpPr>
            <p:spPr>
              <a:xfrm>
                <a:off x="739109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45" name="Group 270"/>
            <p:cNvGrpSpPr>
              <a:grpSpLocks/>
            </p:cNvGrpSpPr>
            <p:nvPr/>
          </p:nvGrpSpPr>
          <p:grpSpPr bwMode="auto">
            <a:xfrm flipV="1">
              <a:off x="8294693" y="459008"/>
              <a:ext cx="110538" cy="236972"/>
              <a:chOff x="7391400" y="1447800"/>
              <a:chExt cx="228600" cy="685800"/>
            </a:xfrm>
          </p:grpSpPr>
          <p:sp>
            <p:nvSpPr>
              <p:cNvPr id="846" name="Freeform 845"/>
              <p:cNvSpPr/>
              <p:nvPr/>
            </p:nvSpPr>
            <p:spPr>
              <a:xfrm>
                <a:off x="7466446"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7" name="Freeform 846"/>
              <p:cNvSpPr/>
              <p:nvPr/>
            </p:nvSpPr>
            <p:spPr>
              <a:xfrm>
                <a:off x="7545237"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8" name="Oval 847"/>
              <p:cNvSpPr/>
              <p:nvPr/>
            </p:nvSpPr>
            <p:spPr>
              <a:xfrm>
                <a:off x="739093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46" name="Group 278"/>
            <p:cNvGrpSpPr>
              <a:grpSpLocks/>
            </p:cNvGrpSpPr>
            <p:nvPr/>
          </p:nvGrpSpPr>
          <p:grpSpPr bwMode="auto">
            <a:xfrm flipV="1">
              <a:off x="8514452" y="459008"/>
              <a:ext cx="111196" cy="236972"/>
              <a:chOff x="7391400" y="1447800"/>
              <a:chExt cx="228600" cy="685800"/>
            </a:xfrm>
          </p:grpSpPr>
          <p:sp>
            <p:nvSpPr>
              <p:cNvPr id="854" name="Freeform 853"/>
              <p:cNvSpPr/>
              <p:nvPr/>
            </p:nvSpPr>
            <p:spPr>
              <a:xfrm>
                <a:off x="746785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5" name="Freeform 854"/>
              <p:cNvSpPr/>
              <p:nvPr/>
            </p:nvSpPr>
            <p:spPr>
              <a:xfrm>
                <a:off x="7546175"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6" name="Oval 855"/>
              <p:cNvSpPr/>
              <p:nvPr/>
            </p:nvSpPr>
            <p:spPr>
              <a:xfrm>
                <a:off x="739278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47" name="Group 329"/>
            <p:cNvGrpSpPr>
              <a:grpSpLocks/>
            </p:cNvGrpSpPr>
            <p:nvPr/>
          </p:nvGrpSpPr>
          <p:grpSpPr bwMode="auto">
            <a:xfrm flipV="1">
              <a:off x="8405231" y="459008"/>
              <a:ext cx="111196" cy="236972"/>
              <a:chOff x="7391400" y="1447800"/>
              <a:chExt cx="228600" cy="685800"/>
            </a:xfrm>
          </p:grpSpPr>
          <p:sp>
            <p:nvSpPr>
              <p:cNvPr id="862" name="Freeform 861"/>
              <p:cNvSpPr/>
              <p:nvPr/>
            </p:nvSpPr>
            <p:spPr>
              <a:xfrm>
                <a:off x="7467203"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3" name="Freeform 862"/>
              <p:cNvSpPr/>
              <p:nvPr/>
            </p:nvSpPr>
            <p:spPr>
              <a:xfrm>
                <a:off x="7545528"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4" name="Oval 863"/>
              <p:cNvSpPr/>
              <p:nvPr/>
            </p:nvSpPr>
            <p:spPr>
              <a:xfrm>
                <a:off x="739214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48" name="Group 254"/>
            <p:cNvGrpSpPr>
              <a:grpSpLocks/>
            </p:cNvGrpSpPr>
            <p:nvPr/>
          </p:nvGrpSpPr>
          <p:grpSpPr bwMode="auto">
            <a:xfrm flipV="1">
              <a:off x="7504252" y="459008"/>
              <a:ext cx="111196" cy="236972"/>
              <a:chOff x="7391400" y="1447800"/>
              <a:chExt cx="228600" cy="685800"/>
            </a:xfrm>
          </p:grpSpPr>
          <p:sp>
            <p:nvSpPr>
              <p:cNvPr id="870" name="Freeform 869"/>
              <p:cNvSpPr/>
              <p:nvPr/>
            </p:nvSpPr>
            <p:spPr>
              <a:xfrm>
                <a:off x="746577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1" name="Freeform 870"/>
              <p:cNvSpPr/>
              <p:nvPr/>
            </p:nvSpPr>
            <p:spPr>
              <a:xfrm>
                <a:off x="7544095"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2" name="Oval 871"/>
              <p:cNvSpPr/>
              <p:nvPr/>
            </p:nvSpPr>
            <p:spPr>
              <a:xfrm>
                <a:off x="739070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49" name="Group 262"/>
            <p:cNvGrpSpPr>
              <a:grpSpLocks/>
            </p:cNvGrpSpPr>
            <p:nvPr/>
          </p:nvGrpSpPr>
          <p:grpSpPr bwMode="auto">
            <a:xfrm flipV="1">
              <a:off x="7615449" y="459008"/>
              <a:ext cx="111196" cy="236972"/>
              <a:chOff x="7391400" y="1447800"/>
              <a:chExt cx="228600" cy="685800"/>
            </a:xfrm>
          </p:grpSpPr>
          <p:sp>
            <p:nvSpPr>
              <p:cNvPr id="878" name="Freeform 877"/>
              <p:cNvSpPr/>
              <p:nvPr/>
            </p:nvSpPr>
            <p:spPr>
              <a:xfrm>
                <a:off x="7465615"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9" name="Freeform 878"/>
              <p:cNvSpPr/>
              <p:nvPr/>
            </p:nvSpPr>
            <p:spPr>
              <a:xfrm>
                <a:off x="7543940"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0" name="Oval 879"/>
              <p:cNvSpPr/>
              <p:nvPr/>
            </p:nvSpPr>
            <p:spPr>
              <a:xfrm>
                <a:off x="7390555"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50" name="Group 270"/>
            <p:cNvGrpSpPr>
              <a:grpSpLocks/>
            </p:cNvGrpSpPr>
            <p:nvPr/>
          </p:nvGrpSpPr>
          <p:grpSpPr bwMode="auto">
            <a:xfrm flipV="1">
              <a:off x="7726644" y="459008"/>
              <a:ext cx="110538" cy="236972"/>
              <a:chOff x="7391400" y="1447800"/>
              <a:chExt cx="228600" cy="685800"/>
            </a:xfrm>
          </p:grpSpPr>
          <p:sp>
            <p:nvSpPr>
              <p:cNvPr id="886" name="Freeform 885"/>
              <p:cNvSpPr/>
              <p:nvPr/>
            </p:nvSpPr>
            <p:spPr>
              <a:xfrm>
                <a:off x="7465906"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7" name="Freeform 886"/>
              <p:cNvSpPr/>
              <p:nvPr/>
            </p:nvSpPr>
            <p:spPr>
              <a:xfrm>
                <a:off x="7544698"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8" name="Oval 887"/>
              <p:cNvSpPr/>
              <p:nvPr/>
            </p:nvSpPr>
            <p:spPr>
              <a:xfrm>
                <a:off x="739039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51" name="Group 278"/>
            <p:cNvGrpSpPr>
              <a:grpSpLocks/>
            </p:cNvGrpSpPr>
            <p:nvPr/>
          </p:nvGrpSpPr>
          <p:grpSpPr bwMode="auto">
            <a:xfrm flipV="1">
              <a:off x="7946404" y="459008"/>
              <a:ext cx="111196" cy="236972"/>
              <a:chOff x="7391400" y="1447800"/>
              <a:chExt cx="228600" cy="685800"/>
            </a:xfrm>
          </p:grpSpPr>
          <p:sp>
            <p:nvSpPr>
              <p:cNvPr id="894" name="Freeform 893"/>
              <p:cNvSpPr/>
              <p:nvPr/>
            </p:nvSpPr>
            <p:spPr>
              <a:xfrm>
                <a:off x="746731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5" name="Freeform 894"/>
              <p:cNvSpPr/>
              <p:nvPr/>
            </p:nvSpPr>
            <p:spPr>
              <a:xfrm>
                <a:off x="7545636"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6" name="Oval 895"/>
              <p:cNvSpPr/>
              <p:nvPr/>
            </p:nvSpPr>
            <p:spPr>
              <a:xfrm>
                <a:off x="739224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52" name="Group 329"/>
            <p:cNvGrpSpPr>
              <a:grpSpLocks/>
            </p:cNvGrpSpPr>
            <p:nvPr/>
          </p:nvGrpSpPr>
          <p:grpSpPr bwMode="auto">
            <a:xfrm flipV="1">
              <a:off x="7837182" y="459008"/>
              <a:ext cx="111196" cy="236972"/>
              <a:chOff x="7391400" y="1447800"/>
              <a:chExt cx="228600" cy="685800"/>
            </a:xfrm>
          </p:grpSpPr>
          <p:sp>
            <p:nvSpPr>
              <p:cNvPr id="902" name="Freeform 901"/>
              <p:cNvSpPr/>
              <p:nvPr/>
            </p:nvSpPr>
            <p:spPr>
              <a:xfrm>
                <a:off x="7466666"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3" name="Freeform 902"/>
              <p:cNvSpPr/>
              <p:nvPr/>
            </p:nvSpPr>
            <p:spPr>
              <a:xfrm>
                <a:off x="7544991"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4" name="Oval 903"/>
              <p:cNvSpPr/>
              <p:nvPr/>
            </p:nvSpPr>
            <p:spPr>
              <a:xfrm>
                <a:off x="739160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53" name="Group 278"/>
            <p:cNvGrpSpPr>
              <a:grpSpLocks/>
            </p:cNvGrpSpPr>
            <p:nvPr/>
          </p:nvGrpSpPr>
          <p:grpSpPr bwMode="auto">
            <a:xfrm flipV="1">
              <a:off x="8956604" y="459008"/>
              <a:ext cx="111196" cy="236972"/>
              <a:chOff x="7391400" y="1447800"/>
              <a:chExt cx="228600" cy="685800"/>
            </a:xfrm>
          </p:grpSpPr>
          <p:sp>
            <p:nvSpPr>
              <p:cNvPr id="861" name="Freeform 860"/>
              <p:cNvSpPr/>
              <p:nvPr/>
            </p:nvSpPr>
            <p:spPr>
              <a:xfrm>
                <a:off x="7466125" y="1594791"/>
                <a:ext cx="58744"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5" name="Freeform 864"/>
              <p:cNvSpPr/>
              <p:nvPr/>
            </p:nvSpPr>
            <p:spPr>
              <a:xfrm>
                <a:off x="7544450" y="1594791"/>
                <a:ext cx="55479"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9" name="Oval 868"/>
              <p:cNvSpPr/>
              <p:nvPr/>
            </p:nvSpPr>
            <p:spPr>
              <a:xfrm>
                <a:off x="7391063" y="1447800"/>
                <a:ext cx="228448" cy="225079"/>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54" name="Group 329"/>
            <p:cNvGrpSpPr>
              <a:grpSpLocks/>
            </p:cNvGrpSpPr>
            <p:nvPr/>
          </p:nvGrpSpPr>
          <p:grpSpPr bwMode="auto">
            <a:xfrm flipV="1">
              <a:off x="8847382" y="459008"/>
              <a:ext cx="111196" cy="236972"/>
              <a:chOff x="7391400" y="1447800"/>
              <a:chExt cx="228600" cy="685800"/>
            </a:xfrm>
          </p:grpSpPr>
          <p:sp>
            <p:nvSpPr>
              <p:cNvPr id="893" name="Freeform 892"/>
              <p:cNvSpPr/>
              <p:nvPr/>
            </p:nvSpPr>
            <p:spPr>
              <a:xfrm>
                <a:off x="7465482" y="1594791"/>
                <a:ext cx="58744"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7" name="Freeform 896"/>
              <p:cNvSpPr/>
              <p:nvPr/>
            </p:nvSpPr>
            <p:spPr>
              <a:xfrm>
                <a:off x="7543807" y="1594791"/>
                <a:ext cx="55481" cy="53743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1" name="Oval 900"/>
              <p:cNvSpPr/>
              <p:nvPr/>
            </p:nvSpPr>
            <p:spPr>
              <a:xfrm>
                <a:off x="7390421" y="1447800"/>
                <a:ext cx="228448" cy="225079"/>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55" name="Group 57"/>
            <p:cNvGrpSpPr>
              <a:grpSpLocks/>
            </p:cNvGrpSpPr>
            <p:nvPr/>
          </p:nvGrpSpPr>
          <p:grpSpPr bwMode="auto">
            <a:xfrm flipV="1">
              <a:off x="4304938" y="459008"/>
              <a:ext cx="110538" cy="236972"/>
              <a:chOff x="7391400" y="1447800"/>
              <a:chExt cx="228600" cy="685800"/>
            </a:xfrm>
          </p:grpSpPr>
          <p:sp>
            <p:nvSpPr>
              <p:cNvPr id="1229" name="Freeform 1228"/>
              <p:cNvSpPr/>
              <p:nvPr/>
            </p:nvSpPr>
            <p:spPr>
              <a:xfrm>
                <a:off x="7467424"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0" name="Freeform 1229"/>
              <p:cNvSpPr/>
              <p:nvPr/>
            </p:nvSpPr>
            <p:spPr>
              <a:xfrm>
                <a:off x="7542931"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1" name="Oval 1230"/>
              <p:cNvSpPr/>
              <p:nvPr/>
            </p:nvSpPr>
            <p:spPr>
              <a:xfrm>
                <a:off x="7391915" y="1447800"/>
                <a:ext cx="226526"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56" name="Group 97"/>
            <p:cNvGrpSpPr>
              <a:grpSpLocks/>
            </p:cNvGrpSpPr>
            <p:nvPr/>
          </p:nvGrpSpPr>
          <p:grpSpPr bwMode="auto">
            <a:xfrm flipV="1">
              <a:off x="3754704" y="459008"/>
              <a:ext cx="111196" cy="236972"/>
              <a:chOff x="7391400" y="1447800"/>
              <a:chExt cx="228600" cy="685800"/>
            </a:xfrm>
          </p:grpSpPr>
          <p:sp>
            <p:nvSpPr>
              <p:cNvPr id="1233" name="Freeform 1232"/>
              <p:cNvSpPr/>
              <p:nvPr/>
            </p:nvSpPr>
            <p:spPr>
              <a:xfrm>
                <a:off x="746571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4" name="Freeform 1233"/>
              <p:cNvSpPr/>
              <p:nvPr/>
            </p:nvSpPr>
            <p:spPr>
              <a:xfrm>
                <a:off x="7544035"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5" name="Oval 1234"/>
              <p:cNvSpPr/>
              <p:nvPr/>
            </p:nvSpPr>
            <p:spPr>
              <a:xfrm>
                <a:off x="739065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57" name="Group 105"/>
            <p:cNvGrpSpPr>
              <a:grpSpLocks/>
            </p:cNvGrpSpPr>
            <p:nvPr/>
          </p:nvGrpSpPr>
          <p:grpSpPr bwMode="auto">
            <a:xfrm flipV="1">
              <a:off x="3865900" y="459008"/>
              <a:ext cx="110538" cy="236972"/>
              <a:chOff x="7391400" y="1447800"/>
              <a:chExt cx="228600" cy="685800"/>
            </a:xfrm>
          </p:grpSpPr>
          <p:sp>
            <p:nvSpPr>
              <p:cNvPr id="1237" name="Freeform 1236"/>
              <p:cNvSpPr/>
              <p:nvPr/>
            </p:nvSpPr>
            <p:spPr>
              <a:xfrm>
                <a:off x="7465999"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8" name="Freeform 1237"/>
              <p:cNvSpPr/>
              <p:nvPr/>
            </p:nvSpPr>
            <p:spPr>
              <a:xfrm>
                <a:off x="7544791"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9" name="Oval 1238"/>
              <p:cNvSpPr/>
              <p:nvPr/>
            </p:nvSpPr>
            <p:spPr>
              <a:xfrm>
                <a:off x="7390492"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58" name="Group 113"/>
            <p:cNvGrpSpPr>
              <a:grpSpLocks/>
            </p:cNvGrpSpPr>
            <p:nvPr/>
          </p:nvGrpSpPr>
          <p:grpSpPr bwMode="auto">
            <a:xfrm flipV="1">
              <a:off x="3976438" y="459008"/>
              <a:ext cx="111196" cy="236972"/>
              <a:chOff x="7391400" y="1447800"/>
              <a:chExt cx="228600" cy="685800"/>
            </a:xfrm>
          </p:grpSpPr>
          <p:sp>
            <p:nvSpPr>
              <p:cNvPr id="1241" name="Freeform 1240"/>
              <p:cNvSpPr/>
              <p:nvPr/>
            </p:nvSpPr>
            <p:spPr>
              <a:xfrm>
                <a:off x="7466759"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2" name="Freeform 1241"/>
              <p:cNvSpPr/>
              <p:nvPr/>
            </p:nvSpPr>
            <p:spPr>
              <a:xfrm>
                <a:off x="7545083"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3" name="Oval 1242"/>
              <p:cNvSpPr/>
              <p:nvPr/>
            </p:nvSpPr>
            <p:spPr>
              <a:xfrm>
                <a:off x="739169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59" name="Group 121"/>
            <p:cNvGrpSpPr>
              <a:grpSpLocks/>
            </p:cNvGrpSpPr>
            <p:nvPr/>
          </p:nvGrpSpPr>
          <p:grpSpPr bwMode="auto">
            <a:xfrm flipV="1">
              <a:off x="4087634" y="459008"/>
              <a:ext cx="111196" cy="236972"/>
              <a:chOff x="7391400" y="1447800"/>
              <a:chExt cx="228600" cy="685800"/>
            </a:xfrm>
          </p:grpSpPr>
          <p:sp>
            <p:nvSpPr>
              <p:cNvPr id="1245" name="Freeform 1244"/>
              <p:cNvSpPr/>
              <p:nvPr/>
            </p:nvSpPr>
            <p:spPr>
              <a:xfrm>
                <a:off x="7466608"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6" name="Freeform 1245"/>
              <p:cNvSpPr/>
              <p:nvPr/>
            </p:nvSpPr>
            <p:spPr>
              <a:xfrm>
                <a:off x="7544933"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7" name="Oval 1246"/>
              <p:cNvSpPr/>
              <p:nvPr/>
            </p:nvSpPr>
            <p:spPr>
              <a:xfrm>
                <a:off x="739154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60" name="Group 214"/>
            <p:cNvGrpSpPr>
              <a:grpSpLocks/>
            </p:cNvGrpSpPr>
            <p:nvPr/>
          </p:nvGrpSpPr>
          <p:grpSpPr bwMode="auto">
            <a:xfrm flipV="1">
              <a:off x="4422491" y="458674"/>
              <a:ext cx="111125" cy="236537"/>
              <a:chOff x="7390349" y="1450023"/>
              <a:chExt cx="229814" cy="684540"/>
            </a:xfrm>
          </p:grpSpPr>
          <p:sp>
            <p:nvSpPr>
              <p:cNvPr id="1249" name="Freeform 1248"/>
              <p:cNvSpPr/>
              <p:nvPr/>
            </p:nvSpPr>
            <p:spPr>
              <a:xfrm>
                <a:off x="7466206" y="1599381"/>
                <a:ext cx="55809" cy="537436"/>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1" name="Oval 1250"/>
              <p:cNvSpPr/>
              <p:nvPr/>
            </p:nvSpPr>
            <p:spPr>
              <a:xfrm>
                <a:off x="7390696" y="1447798"/>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61" name="Group 224"/>
            <p:cNvGrpSpPr>
              <a:grpSpLocks/>
            </p:cNvGrpSpPr>
            <p:nvPr/>
          </p:nvGrpSpPr>
          <p:grpSpPr bwMode="auto">
            <a:xfrm flipV="1">
              <a:off x="4208699" y="459008"/>
              <a:ext cx="110538" cy="236972"/>
              <a:chOff x="7391400" y="1447800"/>
              <a:chExt cx="228600" cy="685800"/>
            </a:xfrm>
          </p:grpSpPr>
          <p:sp>
            <p:nvSpPr>
              <p:cNvPr id="1253" name="Freeform 1252"/>
              <p:cNvSpPr/>
              <p:nvPr/>
            </p:nvSpPr>
            <p:spPr>
              <a:xfrm>
                <a:off x="7466190"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4" name="Freeform 1253"/>
              <p:cNvSpPr/>
              <p:nvPr/>
            </p:nvSpPr>
            <p:spPr>
              <a:xfrm>
                <a:off x="7544981"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5" name="Oval 1254"/>
              <p:cNvSpPr/>
              <p:nvPr/>
            </p:nvSpPr>
            <p:spPr>
              <a:xfrm>
                <a:off x="7390682"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62" name="Group 254"/>
            <p:cNvGrpSpPr>
              <a:grpSpLocks/>
            </p:cNvGrpSpPr>
            <p:nvPr/>
          </p:nvGrpSpPr>
          <p:grpSpPr bwMode="auto">
            <a:xfrm flipV="1">
              <a:off x="2743200" y="459008"/>
              <a:ext cx="111196" cy="236972"/>
              <a:chOff x="7391400" y="1447800"/>
              <a:chExt cx="228600" cy="685800"/>
            </a:xfrm>
          </p:grpSpPr>
          <p:sp>
            <p:nvSpPr>
              <p:cNvPr id="1257" name="Freeform 1256"/>
              <p:cNvSpPr/>
              <p:nvPr/>
            </p:nvSpPr>
            <p:spPr>
              <a:xfrm>
                <a:off x="746631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8" name="Freeform 1257"/>
              <p:cNvSpPr/>
              <p:nvPr/>
            </p:nvSpPr>
            <p:spPr>
              <a:xfrm>
                <a:off x="7544639"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9" name="Oval 1258"/>
              <p:cNvSpPr/>
              <p:nvPr/>
            </p:nvSpPr>
            <p:spPr>
              <a:xfrm>
                <a:off x="739125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63" name="Group 262"/>
            <p:cNvGrpSpPr>
              <a:grpSpLocks/>
            </p:cNvGrpSpPr>
            <p:nvPr/>
          </p:nvGrpSpPr>
          <p:grpSpPr bwMode="auto">
            <a:xfrm flipV="1">
              <a:off x="2854396" y="459008"/>
              <a:ext cx="111196" cy="236972"/>
              <a:chOff x="7391400" y="1447800"/>
              <a:chExt cx="228600" cy="685800"/>
            </a:xfrm>
          </p:grpSpPr>
          <p:sp>
            <p:nvSpPr>
              <p:cNvPr id="1261" name="Freeform 1260"/>
              <p:cNvSpPr/>
              <p:nvPr/>
            </p:nvSpPr>
            <p:spPr>
              <a:xfrm>
                <a:off x="746616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2" name="Freeform 1261"/>
              <p:cNvSpPr/>
              <p:nvPr/>
            </p:nvSpPr>
            <p:spPr>
              <a:xfrm>
                <a:off x="7544487"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3" name="Oval 1262"/>
              <p:cNvSpPr/>
              <p:nvPr/>
            </p:nvSpPr>
            <p:spPr>
              <a:xfrm>
                <a:off x="739110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64" name="Group 270"/>
            <p:cNvGrpSpPr>
              <a:grpSpLocks/>
            </p:cNvGrpSpPr>
            <p:nvPr/>
          </p:nvGrpSpPr>
          <p:grpSpPr bwMode="auto">
            <a:xfrm flipV="1">
              <a:off x="2965591" y="459008"/>
              <a:ext cx="110538" cy="236972"/>
              <a:chOff x="7391400" y="1447800"/>
              <a:chExt cx="228600" cy="685800"/>
            </a:xfrm>
          </p:grpSpPr>
          <p:sp>
            <p:nvSpPr>
              <p:cNvPr id="1265" name="Freeform 1264"/>
              <p:cNvSpPr/>
              <p:nvPr/>
            </p:nvSpPr>
            <p:spPr>
              <a:xfrm>
                <a:off x="7466456"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6" name="Freeform 1265"/>
              <p:cNvSpPr/>
              <p:nvPr/>
            </p:nvSpPr>
            <p:spPr>
              <a:xfrm>
                <a:off x="7545248"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67" name="Oval 1266"/>
              <p:cNvSpPr/>
              <p:nvPr/>
            </p:nvSpPr>
            <p:spPr>
              <a:xfrm>
                <a:off x="7390947"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65" name="Group 278"/>
            <p:cNvGrpSpPr>
              <a:grpSpLocks/>
            </p:cNvGrpSpPr>
            <p:nvPr/>
          </p:nvGrpSpPr>
          <p:grpSpPr bwMode="auto">
            <a:xfrm flipV="1">
              <a:off x="3185351" y="459008"/>
              <a:ext cx="111196" cy="236972"/>
              <a:chOff x="7391400" y="1447800"/>
              <a:chExt cx="228600" cy="685800"/>
            </a:xfrm>
          </p:grpSpPr>
          <p:sp>
            <p:nvSpPr>
              <p:cNvPr id="1269" name="Freeform 1268"/>
              <p:cNvSpPr/>
              <p:nvPr/>
            </p:nvSpPr>
            <p:spPr>
              <a:xfrm>
                <a:off x="7467854"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0" name="Freeform 1269"/>
              <p:cNvSpPr/>
              <p:nvPr/>
            </p:nvSpPr>
            <p:spPr>
              <a:xfrm>
                <a:off x="7546179" y="1599383"/>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1" name="Oval 1270"/>
              <p:cNvSpPr/>
              <p:nvPr/>
            </p:nvSpPr>
            <p:spPr>
              <a:xfrm>
                <a:off x="739279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66" name="Group 329"/>
            <p:cNvGrpSpPr>
              <a:grpSpLocks/>
            </p:cNvGrpSpPr>
            <p:nvPr/>
          </p:nvGrpSpPr>
          <p:grpSpPr bwMode="auto">
            <a:xfrm flipV="1">
              <a:off x="3076130" y="459008"/>
              <a:ext cx="111196" cy="236972"/>
              <a:chOff x="7391400" y="1447800"/>
              <a:chExt cx="228600" cy="685800"/>
            </a:xfrm>
          </p:grpSpPr>
          <p:sp>
            <p:nvSpPr>
              <p:cNvPr id="1273" name="Freeform 1272"/>
              <p:cNvSpPr/>
              <p:nvPr/>
            </p:nvSpPr>
            <p:spPr>
              <a:xfrm>
                <a:off x="746721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4" name="Freeform 1273"/>
              <p:cNvSpPr/>
              <p:nvPr/>
            </p:nvSpPr>
            <p:spPr>
              <a:xfrm>
                <a:off x="7545536"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5" name="Oval 1274"/>
              <p:cNvSpPr/>
              <p:nvPr/>
            </p:nvSpPr>
            <p:spPr>
              <a:xfrm>
                <a:off x="739214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67" name="Group 254"/>
            <p:cNvGrpSpPr>
              <a:grpSpLocks/>
            </p:cNvGrpSpPr>
            <p:nvPr/>
          </p:nvGrpSpPr>
          <p:grpSpPr bwMode="auto">
            <a:xfrm flipV="1">
              <a:off x="3308803" y="459008"/>
              <a:ext cx="111196" cy="236972"/>
              <a:chOff x="7391400" y="1447800"/>
              <a:chExt cx="228600" cy="685800"/>
            </a:xfrm>
          </p:grpSpPr>
          <p:sp>
            <p:nvSpPr>
              <p:cNvPr id="1277" name="Freeform 1276"/>
              <p:cNvSpPr/>
              <p:nvPr/>
            </p:nvSpPr>
            <p:spPr>
              <a:xfrm>
                <a:off x="7465352"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8" name="Freeform 1277"/>
              <p:cNvSpPr/>
              <p:nvPr/>
            </p:nvSpPr>
            <p:spPr>
              <a:xfrm>
                <a:off x="7543677"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9" name="Oval 1278"/>
              <p:cNvSpPr/>
              <p:nvPr/>
            </p:nvSpPr>
            <p:spPr>
              <a:xfrm>
                <a:off x="739029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68" name="Group 262"/>
            <p:cNvGrpSpPr>
              <a:grpSpLocks/>
            </p:cNvGrpSpPr>
            <p:nvPr/>
          </p:nvGrpSpPr>
          <p:grpSpPr bwMode="auto">
            <a:xfrm flipV="1">
              <a:off x="3419999" y="459008"/>
              <a:ext cx="111196" cy="236972"/>
              <a:chOff x="7391400" y="1447800"/>
              <a:chExt cx="228600" cy="685800"/>
            </a:xfrm>
          </p:grpSpPr>
          <p:sp>
            <p:nvSpPr>
              <p:cNvPr id="1281" name="Freeform 1280"/>
              <p:cNvSpPr/>
              <p:nvPr/>
            </p:nvSpPr>
            <p:spPr>
              <a:xfrm>
                <a:off x="7465200"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2" name="Freeform 1281"/>
              <p:cNvSpPr/>
              <p:nvPr/>
            </p:nvSpPr>
            <p:spPr>
              <a:xfrm>
                <a:off x="7543525"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3" name="Oval 1282"/>
              <p:cNvSpPr/>
              <p:nvPr/>
            </p:nvSpPr>
            <p:spPr>
              <a:xfrm>
                <a:off x="739013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69" name="Group 270"/>
            <p:cNvGrpSpPr>
              <a:grpSpLocks/>
            </p:cNvGrpSpPr>
            <p:nvPr/>
          </p:nvGrpSpPr>
          <p:grpSpPr bwMode="auto">
            <a:xfrm flipV="1">
              <a:off x="3531194" y="459008"/>
              <a:ext cx="110538" cy="236972"/>
              <a:chOff x="7391400" y="1447800"/>
              <a:chExt cx="228600" cy="685800"/>
            </a:xfrm>
          </p:grpSpPr>
          <p:sp>
            <p:nvSpPr>
              <p:cNvPr id="1285" name="Freeform 1284"/>
              <p:cNvSpPr/>
              <p:nvPr/>
            </p:nvSpPr>
            <p:spPr>
              <a:xfrm>
                <a:off x="7468770" y="1599383"/>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6" name="Freeform 1285"/>
              <p:cNvSpPr/>
              <p:nvPr/>
            </p:nvSpPr>
            <p:spPr>
              <a:xfrm>
                <a:off x="7544280" y="1599383"/>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7" name="Oval 1286"/>
              <p:cNvSpPr/>
              <p:nvPr/>
            </p:nvSpPr>
            <p:spPr>
              <a:xfrm>
                <a:off x="738997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70" name="Group 329"/>
            <p:cNvGrpSpPr>
              <a:grpSpLocks/>
            </p:cNvGrpSpPr>
            <p:nvPr/>
          </p:nvGrpSpPr>
          <p:grpSpPr bwMode="auto">
            <a:xfrm flipV="1">
              <a:off x="3641732" y="459008"/>
              <a:ext cx="111196" cy="236972"/>
              <a:chOff x="7391400" y="1447800"/>
              <a:chExt cx="228600" cy="685800"/>
            </a:xfrm>
          </p:grpSpPr>
          <p:sp>
            <p:nvSpPr>
              <p:cNvPr id="1289" name="Freeform 1288"/>
              <p:cNvSpPr/>
              <p:nvPr/>
            </p:nvSpPr>
            <p:spPr>
              <a:xfrm>
                <a:off x="7466251" y="1599383"/>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0" name="Freeform 1289"/>
              <p:cNvSpPr/>
              <p:nvPr/>
            </p:nvSpPr>
            <p:spPr>
              <a:xfrm>
                <a:off x="7544576" y="1599383"/>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1" name="Oval 1290"/>
              <p:cNvSpPr/>
              <p:nvPr/>
            </p:nvSpPr>
            <p:spPr>
              <a:xfrm>
                <a:off x="739118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71" name="Group 22"/>
            <p:cNvGrpSpPr>
              <a:grpSpLocks/>
            </p:cNvGrpSpPr>
            <p:nvPr/>
          </p:nvGrpSpPr>
          <p:grpSpPr bwMode="auto">
            <a:xfrm flipV="1">
              <a:off x="0" y="153147"/>
              <a:ext cx="9302506" cy="238033"/>
              <a:chOff x="0" y="-457200"/>
              <a:chExt cx="9302506" cy="238033"/>
            </a:xfrm>
          </p:grpSpPr>
          <p:grpSp>
            <p:nvGrpSpPr>
              <p:cNvPr id="37172" name="Group 57"/>
              <p:cNvGrpSpPr>
                <a:grpSpLocks/>
              </p:cNvGrpSpPr>
              <p:nvPr/>
            </p:nvGrpSpPr>
            <p:grpSpPr bwMode="auto">
              <a:xfrm flipV="1">
                <a:off x="2528888" y="-456139"/>
                <a:ext cx="110538" cy="236972"/>
                <a:chOff x="7391400" y="1447800"/>
                <a:chExt cx="228600" cy="685800"/>
              </a:xfrm>
            </p:grpSpPr>
            <p:sp>
              <p:nvSpPr>
                <p:cNvPr id="1298" name="Freeform 1297"/>
                <p:cNvSpPr/>
                <p:nvPr/>
              </p:nvSpPr>
              <p:spPr>
                <a:xfrm>
                  <a:off x="7466771"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9" name="Freeform 1298"/>
                <p:cNvSpPr/>
                <p:nvPr/>
              </p:nvSpPr>
              <p:spPr>
                <a:xfrm>
                  <a:off x="7542280"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0" name="Oval 1299"/>
                <p:cNvSpPr/>
                <p:nvPr/>
              </p:nvSpPr>
              <p:spPr>
                <a:xfrm>
                  <a:off x="7391264"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73" name="Group 73"/>
              <p:cNvGrpSpPr>
                <a:grpSpLocks/>
              </p:cNvGrpSpPr>
              <p:nvPr/>
            </p:nvGrpSpPr>
            <p:grpSpPr bwMode="auto">
              <a:xfrm flipV="1">
                <a:off x="4470443" y="-456139"/>
                <a:ext cx="111196" cy="236972"/>
                <a:chOff x="7391400" y="1447800"/>
                <a:chExt cx="228600" cy="685800"/>
              </a:xfrm>
            </p:grpSpPr>
            <p:sp>
              <p:nvSpPr>
                <p:cNvPr id="1302" name="Freeform 1301"/>
                <p:cNvSpPr/>
                <p:nvPr/>
              </p:nvSpPr>
              <p:spPr>
                <a:xfrm>
                  <a:off x="7466134"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3" name="Freeform 1302"/>
                <p:cNvSpPr/>
                <p:nvPr/>
              </p:nvSpPr>
              <p:spPr>
                <a:xfrm>
                  <a:off x="7544459"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4" name="Oval 1303"/>
                <p:cNvSpPr/>
                <p:nvPr/>
              </p:nvSpPr>
              <p:spPr>
                <a:xfrm>
                  <a:off x="739107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74" name="Group 81"/>
              <p:cNvGrpSpPr>
                <a:grpSpLocks/>
              </p:cNvGrpSpPr>
              <p:nvPr/>
            </p:nvGrpSpPr>
            <p:grpSpPr bwMode="auto">
              <a:xfrm flipV="1">
                <a:off x="4581639" y="-456139"/>
                <a:ext cx="111196" cy="236972"/>
                <a:chOff x="7391400" y="1447800"/>
                <a:chExt cx="228600" cy="685800"/>
              </a:xfrm>
            </p:grpSpPr>
            <p:sp>
              <p:nvSpPr>
                <p:cNvPr id="1306" name="Freeform 1305"/>
                <p:cNvSpPr/>
                <p:nvPr/>
              </p:nvSpPr>
              <p:spPr>
                <a:xfrm>
                  <a:off x="746598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7" name="Freeform 1306"/>
                <p:cNvSpPr/>
                <p:nvPr/>
              </p:nvSpPr>
              <p:spPr>
                <a:xfrm>
                  <a:off x="7544306"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8" name="Oval 1307"/>
                <p:cNvSpPr/>
                <p:nvPr/>
              </p:nvSpPr>
              <p:spPr>
                <a:xfrm>
                  <a:off x="739091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75" name="Group 89"/>
              <p:cNvGrpSpPr>
                <a:grpSpLocks/>
              </p:cNvGrpSpPr>
              <p:nvPr/>
            </p:nvGrpSpPr>
            <p:grpSpPr bwMode="auto">
              <a:xfrm flipV="1">
                <a:off x="4692835" y="-456139"/>
                <a:ext cx="110538" cy="236972"/>
                <a:chOff x="7391400" y="1447800"/>
                <a:chExt cx="228600" cy="685800"/>
              </a:xfrm>
            </p:grpSpPr>
            <p:sp>
              <p:nvSpPr>
                <p:cNvPr id="1310" name="Freeform 1309"/>
                <p:cNvSpPr/>
                <p:nvPr/>
              </p:nvSpPr>
              <p:spPr>
                <a:xfrm>
                  <a:off x="7466272"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1" name="Freeform 1310"/>
                <p:cNvSpPr/>
                <p:nvPr/>
              </p:nvSpPr>
              <p:spPr>
                <a:xfrm>
                  <a:off x="7545064"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2" name="Oval 1311"/>
                <p:cNvSpPr/>
                <p:nvPr/>
              </p:nvSpPr>
              <p:spPr>
                <a:xfrm>
                  <a:off x="7390763"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76" name="Group 97"/>
              <p:cNvGrpSpPr>
                <a:grpSpLocks/>
              </p:cNvGrpSpPr>
              <p:nvPr/>
            </p:nvGrpSpPr>
            <p:grpSpPr bwMode="auto">
              <a:xfrm flipV="1">
                <a:off x="1978654" y="-456139"/>
                <a:ext cx="111196" cy="236972"/>
                <a:chOff x="7391400" y="1447800"/>
                <a:chExt cx="228600" cy="685800"/>
              </a:xfrm>
            </p:grpSpPr>
            <p:sp>
              <p:nvSpPr>
                <p:cNvPr id="1314" name="Freeform 1313"/>
                <p:cNvSpPr/>
                <p:nvPr/>
              </p:nvSpPr>
              <p:spPr>
                <a:xfrm>
                  <a:off x="746506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5" name="Freeform 1314"/>
                <p:cNvSpPr/>
                <p:nvPr/>
              </p:nvSpPr>
              <p:spPr>
                <a:xfrm>
                  <a:off x="7543387"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6" name="Oval 1315"/>
                <p:cNvSpPr/>
                <p:nvPr/>
              </p:nvSpPr>
              <p:spPr>
                <a:xfrm>
                  <a:off x="739000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77" name="Group 105"/>
              <p:cNvGrpSpPr>
                <a:grpSpLocks/>
              </p:cNvGrpSpPr>
              <p:nvPr/>
            </p:nvGrpSpPr>
            <p:grpSpPr bwMode="auto">
              <a:xfrm flipV="1">
                <a:off x="2089850" y="-456139"/>
                <a:ext cx="110538" cy="236972"/>
                <a:chOff x="7391400" y="1447800"/>
                <a:chExt cx="228600" cy="685800"/>
              </a:xfrm>
            </p:grpSpPr>
            <p:sp>
              <p:nvSpPr>
                <p:cNvPr id="1318" name="Freeform 1317"/>
                <p:cNvSpPr/>
                <p:nvPr/>
              </p:nvSpPr>
              <p:spPr>
                <a:xfrm>
                  <a:off x="7465348"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9" name="Freeform 1318"/>
                <p:cNvSpPr/>
                <p:nvPr/>
              </p:nvSpPr>
              <p:spPr>
                <a:xfrm>
                  <a:off x="7544139"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0" name="Oval 1319"/>
                <p:cNvSpPr/>
                <p:nvPr/>
              </p:nvSpPr>
              <p:spPr>
                <a:xfrm>
                  <a:off x="738983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78" name="Group 113"/>
              <p:cNvGrpSpPr>
                <a:grpSpLocks/>
              </p:cNvGrpSpPr>
              <p:nvPr/>
            </p:nvGrpSpPr>
            <p:grpSpPr bwMode="auto">
              <a:xfrm flipV="1">
                <a:off x="2200388" y="-456139"/>
                <a:ext cx="111196" cy="236972"/>
                <a:chOff x="7391400" y="1447800"/>
                <a:chExt cx="228600" cy="685800"/>
              </a:xfrm>
            </p:grpSpPr>
            <p:sp>
              <p:nvSpPr>
                <p:cNvPr id="1322" name="Freeform 1321"/>
                <p:cNvSpPr/>
                <p:nvPr/>
              </p:nvSpPr>
              <p:spPr>
                <a:xfrm>
                  <a:off x="746611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3" name="Freeform 1322"/>
                <p:cNvSpPr/>
                <p:nvPr/>
              </p:nvSpPr>
              <p:spPr>
                <a:xfrm>
                  <a:off x="7544436"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4" name="Oval 1323"/>
                <p:cNvSpPr/>
                <p:nvPr/>
              </p:nvSpPr>
              <p:spPr>
                <a:xfrm>
                  <a:off x="739104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79" name="Group 121"/>
              <p:cNvGrpSpPr>
                <a:grpSpLocks/>
              </p:cNvGrpSpPr>
              <p:nvPr/>
            </p:nvGrpSpPr>
            <p:grpSpPr bwMode="auto">
              <a:xfrm flipV="1">
                <a:off x="2311584" y="-456139"/>
                <a:ext cx="111196" cy="236972"/>
                <a:chOff x="7391400" y="1447800"/>
                <a:chExt cx="228600" cy="685800"/>
              </a:xfrm>
            </p:grpSpPr>
            <p:sp>
              <p:nvSpPr>
                <p:cNvPr id="1326" name="Freeform 1325"/>
                <p:cNvSpPr/>
                <p:nvPr/>
              </p:nvSpPr>
              <p:spPr>
                <a:xfrm>
                  <a:off x="7465959"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7" name="Freeform 1326"/>
                <p:cNvSpPr/>
                <p:nvPr/>
              </p:nvSpPr>
              <p:spPr>
                <a:xfrm>
                  <a:off x="7544284"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8" name="Oval 1327"/>
                <p:cNvSpPr/>
                <p:nvPr/>
              </p:nvSpPr>
              <p:spPr>
                <a:xfrm>
                  <a:off x="739089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80" name="Group 206"/>
              <p:cNvGrpSpPr>
                <a:grpSpLocks/>
              </p:cNvGrpSpPr>
              <p:nvPr/>
            </p:nvGrpSpPr>
            <p:grpSpPr bwMode="auto">
              <a:xfrm flipV="1">
                <a:off x="4356100" y="-456473"/>
                <a:ext cx="111125" cy="236537"/>
                <a:chOff x="7390341" y="1450023"/>
                <a:chExt cx="228454" cy="684540"/>
              </a:xfrm>
            </p:grpSpPr>
            <p:sp>
              <p:nvSpPr>
                <p:cNvPr id="1330" name="Freeform 1329"/>
                <p:cNvSpPr/>
                <p:nvPr/>
              </p:nvSpPr>
              <p:spPr>
                <a:xfrm>
                  <a:off x="7465169" y="1599381"/>
                  <a:ext cx="58744" cy="537436"/>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 name="Oval 1331"/>
                <p:cNvSpPr/>
                <p:nvPr/>
              </p:nvSpPr>
              <p:spPr>
                <a:xfrm>
                  <a:off x="7390107" y="1447798"/>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81" name="Group 214"/>
              <p:cNvGrpSpPr>
                <a:grpSpLocks/>
              </p:cNvGrpSpPr>
              <p:nvPr/>
            </p:nvGrpSpPr>
            <p:grpSpPr bwMode="auto">
              <a:xfrm flipV="1">
                <a:off x="2646950" y="-456139"/>
                <a:ext cx="110538" cy="236972"/>
                <a:chOff x="7391400" y="1447800"/>
                <a:chExt cx="228600" cy="685800"/>
              </a:xfrm>
            </p:grpSpPr>
            <p:sp>
              <p:nvSpPr>
                <p:cNvPr id="1334" name="Freeform 1333"/>
                <p:cNvSpPr/>
                <p:nvPr/>
              </p:nvSpPr>
              <p:spPr>
                <a:xfrm>
                  <a:off x="7465551"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5" name="Freeform 1334"/>
                <p:cNvSpPr/>
                <p:nvPr/>
              </p:nvSpPr>
              <p:spPr>
                <a:xfrm>
                  <a:off x="7544342"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6" name="Oval 1335"/>
                <p:cNvSpPr/>
                <p:nvPr/>
              </p:nvSpPr>
              <p:spPr>
                <a:xfrm>
                  <a:off x="7390043"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82" name="Group 224"/>
              <p:cNvGrpSpPr>
                <a:grpSpLocks/>
              </p:cNvGrpSpPr>
              <p:nvPr/>
            </p:nvGrpSpPr>
            <p:grpSpPr bwMode="auto">
              <a:xfrm flipV="1">
                <a:off x="2432649" y="-456139"/>
                <a:ext cx="110538" cy="236972"/>
                <a:chOff x="7391400" y="1447800"/>
                <a:chExt cx="228600" cy="685800"/>
              </a:xfrm>
            </p:grpSpPr>
            <p:sp>
              <p:nvSpPr>
                <p:cNvPr id="1338" name="Freeform 1337"/>
                <p:cNvSpPr/>
                <p:nvPr/>
              </p:nvSpPr>
              <p:spPr>
                <a:xfrm>
                  <a:off x="7465538"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9" name="Freeform 1338"/>
                <p:cNvSpPr/>
                <p:nvPr/>
              </p:nvSpPr>
              <p:spPr>
                <a:xfrm>
                  <a:off x="7544329"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0" name="Oval 1339"/>
                <p:cNvSpPr/>
                <p:nvPr/>
              </p:nvSpPr>
              <p:spPr>
                <a:xfrm>
                  <a:off x="739002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83" name="Group 254"/>
              <p:cNvGrpSpPr>
                <a:grpSpLocks/>
              </p:cNvGrpSpPr>
              <p:nvPr/>
            </p:nvGrpSpPr>
            <p:grpSpPr bwMode="auto">
              <a:xfrm flipV="1">
                <a:off x="967150" y="-456139"/>
                <a:ext cx="111196" cy="236972"/>
                <a:chOff x="7391400" y="1447800"/>
                <a:chExt cx="228600" cy="685800"/>
              </a:xfrm>
            </p:grpSpPr>
            <p:sp>
              <p:nvSpPr>
                <p:cNvPr id="1342" name="Freeform 1341"/>
                <p:cNvSpPr/>
                <p:nvPr/>
              </p:nvSpPr>
              <p:spPr>
                <a:xfrm>
                  <a:off x="7465665"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3" name="Freeform 1342"/>
                <p:cNvSpPr/>
                <p:nvPr/>
              </p:nvSpPr>
              <p:spPr>
                <a:xfrm>
                  <a:off x="7543990"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4" name="Oval 1343"/>
                <p:cNvSpPr/>
                <p:nvPr/>
              </p:nvSpPr>
              <p:spPr>
                <a:xfrm>
                  <a:off x="739060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84" name="Group 262"/>
              <p:cNvGrpSpPr>
                <a:grpSpLocks/>
              </p:cNvGrpSpPr>
              <p:nvPr/>
            </p:nvGrpSpPr>
            <p:grpSpPr bwMode="auto">
              <a:xfrm flipV="1">
                <a:off x="1078346" y="-456139"/>
                <a:ext cx="111196" cy="236972"/>
                <a:chOff x="7391400" y="1447800"/>
                <a:chExt cx="228600" cy="685800"/>
              </a:xfrm>
            </p:grpSpPr>
            <p:sp>
              <p:nvSpPr>
                <p:cNvPr id="1346" name="Freeform 1345"/>
                <p:cNvSpPr/>
                <p:nvPr/>
              </p:nvSpPr>
              <p:spPr>
                <a:xfrm>
                  <a:off x="7465513"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7" name="Freeform 1346"/>
                <p:cNvSpPr/>
                <p:nvPr/>
              </p:nvSpPr>
              <p:spPr>
                <a:xfrm>
                  <a:off x="7543838"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8" name="Oval 1347"/>
                <p:cNvSpPr/>
                <p:nvPr/>
              </p:nvSpPr>
              <p:spPr>
                <a:xfrm>
                  <a:off x="739045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85" name="Group 270"/>
              <p:cNvGrpSpPr>
                <a:grpSpLocks/>
              </p:cNvGrpSpPr>
              <p:nvPr/>
            </p:nvGrpSpPr>
            <p:grpSpPr bwMode="auto">
              <a:xfrm flipV="1">
                <a:off x="1189541" y="-456139"/>
                <a:ext cx="110538" cy="236972"/>
                <a:chOff x="7391400" y="1447800"/>
                <a:chExt cx="228600" cy="685800"/>
              </a:xfrm>
            </p:grpSpPr>
            <p:sp>
              <p:nvSpPr>
                <p:cNvPr id="1350" name="Freeform 1349"/>
                <p:cNvSpPr/>
                <p:nvPr/>
              </p:nvSpPr>
              <p:spPr>
                <a:xfrm>
                  <a:off x="7465803"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1" name="Freeform 1350"/>
                <p:cNvSpPr/>
                <p:nvPr/>
              </p:nvSpPr>
              <p:spPr>
                <a:xfrm>
                  <a:off x="7544594"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2" name="Oval 1351"/>
                <p:cNvSpPr/>
                <p:nvPr/>
              </p:nvSpPr>
              <p:spPr>
                <a:xfrm>
                  <a:off x="7390296"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86" name="Group 278"/>
              <p:cNvGrpSpPr>
                <a:grpSpLocks/>
              </p:cNvGrpSpPr>
              <p:nvPr/>
            </p:nvGrpSpPr>
            <p:grpSpPr bwMode="auto">
              <a:xfrm flipV="1">
                <a:off x="1409301" y="-456139"/>
                <a:ext cx="111196" cy="236972"/>
                <a:chOff x="7391400" y="1447800"/>
                <a:chExt cx="228600" cy="685800"/>
              </a:xfrm>
            </p:grpSpPr>
            <p:sp>
              <p:nvSpPr>
                <p:cNvPr id="1354" name="Freeform 1353"/>
                <p:cNvSpPr/>
                <p:nvPr/>
              </p:nvSpPr>
              <p:spPr>
                <a:xfrm>
                  <a:off x="7467207"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5" name="Freeform 1354"/>
                <p:cNvSpPr/>
                <p:nvPr/>
              </p:nvSpPr>
              <p:spPr>
                <a:xfrm>
                  <a:off x="7545532"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6" name="Oval 1355"/>
                <p:cNvSpPr/>
                <p:nvPr/>
              </p:nvSpPr>
              <p:spPr>
                <a:xfrm>
                  <a:off x="739214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87" name="Group 289"/>
              <p:cNvGrpSpPr>
                <a:grpSpLocks/>
              </p:cNvGrpSpPr>
              <p:nvPr/>
            </p:nvGrpSpPr>
            <p:grpSpPr bwMode="auto">
              <a:xfrm flipV="1">
                <a:off x="4803372" y="-456139"/>
                <a:ext cx="111196" cy="236972"/>
                <a:chOff x="7391400" y="1447800"/>
                <a:chExt cx="228600" cy="685800"/>
              </a:xfrm>
            </p:grpSpPr>
            <p:sp>
              <p:nvSpPr>
                <p:cNvPr id="1358" name="Freeform 1357"/>
                <p:cNvSpPr/>
                <p:nvPr/>
              </p:nvSpPr>
              <p:spPr>
                <a:xfrm>
                  <a:off x="746703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9" name="Freeform 1358"/>
                <p:cNvSpPr/>
                <p:nvPr/>
              </p:nvSpPr>
              <p:spPr>
                <a:xfrm>
                  <a:off x="7545357"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0" name="Oval 1359"/>
                <p:cNvSpPr/>
                <p:nvPr/>
              </p:nvSpPr>
              <p:spPr>
                <a:xfrm>
                  <a:off x="739196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88" name="Group 297"/>
              <p:cNvGrpSpPr>
                <a:grpSpLocks/>
              </p:cNvGrpSpPr>
              <p:nvPr/>
            </p:nvGrpSpPr>
            <p:grpSpPr bwMode="auto">
              <a:xfrm flipV="1">
                <a:off x="4914568" y="-456139"/>
                <a:ext cx="111196" cy="236972"/>
                <a:chOff x="7391400" y="1447800"/>
                <a:chExt cx="228600" cy="685800"/>
              </a:xfrm>
            </p:grpSpPr>
            <p:sp>
              <p:nvSpPr>
                <p:cNvPr id="1362" name="Freeform 1361"/>
                <p:cNvSpPr/>
                <p:nvPr/>
              </p:nvSpPr>
              <p:spPr>
                <a:xfrm>
                  <a:off x="746688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3" name="Freeform 1362"/>
                <p:cNvSpPr/>
                <p:nvPr/>
              </p:nvSpPr>
              <p:spPr>
                <a:xfrm>
                  <a:off x="7545205"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4" name="Oval 1363"/>
                <p:cNvSpPr/>
                <p:nvPr/>
              </p:nvSpPr>
              <p:spPr>
                <a:xfrm>
                  <a:off x="739181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89" name="Group 305"/>
              <p:cNvGrpSpPr>
                <a:grpSpLocks/>
              </p:cNvGrpSpPr>
              <p:nvPr/>
            </p:nvGrpSpPr>
            <p:grpSpPr bwMode="auto">
              <a:xfrm flipV="1">
                <a:off x="5025764" y="-456139"/>
                <a:ext cx="110538" cy="236972"/>
                <a:chOff x="7391400" y="1447800"/>
                <a:chExt cx="228600" cy="685800"/>
              </a:xfrm>
            </p:grpSpPr>
            <p:sp>
              <p:nvSpPr>
                <p:cNvPr id="1366" name="Freeform 1365"/>
                <p:cNvSpPr/>
                <p:nvPr/>
              </p:nvSpPr>
              <p:spPr>
                <a:xfrm>
                  <a:off x="7467176"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7" name="Freeform 1366"/>
                <p:cNvSpPr/>
                <p:nvPr/>
              </p:nvSpPr>
              <p:spPr>
                <a:xfrm>
                  <a:off x="7542683" y="1599383"/>
                  <a:ext cx="59093"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68" name="Oval 1367"/>
                <p:cNvSpPr/>
                <p:nvPr/>
              </p:nvSpPr>
              <p:spPr>
                <a:xfrm>
                  <a:off x="7391667"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90" name="Group 313"/>
              <p:cNvGrpSpPr>
                <a:grpSpLocks/>
              </p:cNvGrpSpPr>
              <p:nvPr/>
            </p:nvGrpSpPr>
            <p:grpSpPr bwMode="auto">
              <a:xfrm flipV="1">
                <a:off x="5136302" y="-456139"/>
                <a:ext cx="111196" cy="236972"/>
                <a:chOff x="7391400" y="1447800"/>
                <a:chExt cx="228600" cy="685800"/>
              </a:xfrm>
            </p:grpSpPr>
            <p:sp>
              <p:nvSpPr>
                <p:cNvPr id="1370" name="Freeform 1369"/>
                <p:cNvSpPr/>
                <p:nvPr/>
              </p:nvSpPr>
              <p:spPr>
                <a:xfrm>
                  <a:off x="7471191"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1" name="Freeform 1370"/>
                <p:cNvSpPr/>
                <p:nvPr/>
              </p:nvSpPr>
              <p:spPr>
                <a:xfrm>
                  <a:off x="7546253"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2" name="Oval 1371"/>
                <p:cNvSpPr/>
                <p:nvPr/>
              </p:nvSpPr>
              <p:spPr>
                <a:xfrm>
                  <a:off x="739286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91" name="Group 329"/>
              <p:cNvGrpSpPr>
                <a:grpSpLocks/>
              </p:cNvGrpSpPr>
              <p:nvPr/>
            </p:nvGrpSpPr>
            <p:grpSpPr bwMode="auto">
              <a:xfrm flipV="1">
                <a:off x="1300080" y="-456139"/>
                <a:ext cx="111196" cy="236972"/>
                <a:chOff x="7391400" y="1447800"/>
                <a:chExt cx="228600" cy="685800"/>
              </a:xfrm>
            </p:grpSpPr>
            <p:sp>
              <p:nvSpPr>
                <p:cNvPr id="1374" name="Freeform 1373"/>
                <p:cNvSpPr/>
                <p:nvPr/>
              </p:nvSpPr>
              <p:spPr>
                <a:xfrm>
                  <a:off x="746656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5" name="Freeform 1374"/>
                <p:cNvSpPr/>
                <p:nvPr/>
              </p:nvSpPr>
              <p:spPr>
                <a:xfrm>
                  <a:off x="7544886"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6" name="Oval 1375"/>
                <p:cNvSpPr/>
                <p:nvPr/>
              </p:nvSpPr>
              <p:spPr>
                <a:xfrm>
                  <a:off x="739150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92" name="Group 254"/>
              <p:cNvGrpSpPr>
                <a:grpSpLocks/>
              </p:cNvGrpSpPr>
              <p:nvPr/>
            </p:nvGrpSpPr>
            <p:grpSpPr bwMode="auto">
              <a:xfrm flipV="1">
                <a:off x="1532753" y="-456139"/>
                <a:ext cx="111196" cy="236972"/>
                <a:chOff x="7391400" y="1447800"/>
                <a:chExt cx="228600" cy="685800"/>
              </a:xfrm>
            </p:grpSpPr>
            <p:sp>
              <p:nvSpPr>
                <p:cNvPr id="1378" name="Freeform 1377"/>
                <p:cNvSpPr/>
                <p:nvPr/>
              </p:nvSpPr>
              <p:spPr>
                <a:xfrm>
                  <a:off x="7467967"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79" name="Freeform 1378"/>
                <p:cNvSpPr/>
                <p:nvPr/>
              </p:nvSpPr>
              <p:spPr>
                <a:xfrm>
                  <a:off x="7546292"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0" name="Oval 1379"/>
                <p:cNvSpPr/>
                <p:nvPr/>
              </p:nvSpPr>
              <p:spPr>
                <a:xfrm>
                  <a:off x="7392905"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93" name="Group 262"/>
              <p:cNvGrpSpPr>
                <a:grpSpLocks/>
              </p:cNvGrpSpPr>
              <p:nvPr/>
            </p:nvGrpSpPr>
            <p:grpSpPr bwMode="auto">
              <a:xfrm flipV="1">
                <a:off x="1643949" y="-456139"/>
                <a:ext cx="111196" cy="236972"/>
                <a:chOff x="7391400" y="1447800"/>
                <a:chExt cx="228600" cy="685800"/>
              </a:xfrm>
            </p:grpSpPr>
            <p:sp>
              <p:nvSpPr>
                <p:cNvPr id="1382" name="Freeform 1381"/>
                <p:cNvSpPr/>
                <p:nvPr/>
              </p:nvSpPr>
              <p:spPr>
                <a:xfrm>
                  <a:off x="7467815"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3" name="Freeform 1382"/>
                <p:cNvSpPr/>
                <p:nvPr/>
              </p:nvSpPr>
              <p:spPr>
                <a:xfrm>
                  <a:off x="7546140"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4" name="Oval 1383"/>
                <p:cNvSpPr/>
                <p:nvPr/>
              </p:nvSpPr>
              <p:spPr>
                <a:xfrm>
                  <a:off x="739275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94" name="Group 270"/>
              <p:cNvGrpSpPr>
                <a:grpSpLocks/>
              </p:cNvGrpSpPr>
              <p:nvPr/>
            </p:nvGrpSpPr>
            <p:grpSpPr bwMode="auto">
              <a:xfrm flipV="1">
                <a:off x="1755144" y="-456139"/>
                <a:ext cx="110538" cy="236972"/>
                <a:chOff x="7391400" y="1447800"/>
                <a:chExt cx="228600" cy="685800"/>
              </a:xfrm>
            </p:grpSpPr>
            <p:sp>
              <p:nvSpPr>
                <p:cNvPr id="1386" name="Freeform 1385"/>
                <p:cNvSpPr/>
                <p:nvPr/>
              </p:nvSpPr>
              <p:spPr>
                <a:xfrm>
                  <a:off x="7468119"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7" name="Freeform 1386"/>
                <p:cNvSpPr/>
                <p:nvPr/>
              </p:nvSpPr>
              <p:spPr>
                <a:xfrm>
                  <a:off x="7543626"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8" name="Oval 1387"/>
                <p:cNvSpPr/>
                <p:nvPr/>
              </p:nvSpPr>
              <p:spPr>
                <a:xfrm>
                  <a:off x="7392610" y="1447800"/>
                  <a:ext cx="226526"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95" name="Group 278"/>
              <p:cNvGrpSpPr>
                <a:grpSpLocks/>
              </p:cNvGrpSpPr>
              <p:nvPr/>
            </p:nvGrpSpPr>
            <p:grpSpPr bwMode="auto">
              <a:xfrm flipV="1">
                <a:off x="5243390" y="-456139"/>
                <a:ext cx="111196" cy="236972"/>
                <a:chOff x="7391400" y="1447800"/>
                <a:chExt cx="228600" cy="685800"/>
              </a:xfrm>
            </p:grpSpPr>
            <p:sp>
              <p:nvSpPr>
                <p:cNvPr id="1390" name="Freeform 1389"/>
                <p:cNvSpPr/>
                <p:nvPr/>
              </p:nvSpPr>
              <p:spPr>
                <a:xfrm>
                  <a:off x="746643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1" name="Freeform 1390"/>
                <p:cNvSpPr/>
                <p:nvPr/>
              </p:nvSpPr>
              <p:spPr>
                <a:xfrm>
                  <a:off x="7544755"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2" name="Oval 1391"/>
                <p:cNvSpPr/>
                <p:nvPr/>
              </p:nvSpPr>
              <p:spPr>
                <a:xfrm>
                  <a:off x="7391369"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96" name="Group 329"/>
              <p:cNvGrpSpPr>
                <a:grpSpLocks/>
              </p:cNvGrpSpPr>
              <p:nvPr/>
            </p:nvGrpSpPr>
            <p:grpSpPr bwMode="auto">
              <a:xfrm flipV="1">
                <a:off x="1865682" y="-456139"/>
                <a:ext cx="111196" cy="236972"/>
                <a:chOff x="7391400" y="1447800"/>
                <a:chExt cx="228600" cy="685800"/>
              </a:xfrm>
            </p:grpSpPr>
            <p:sp>
              <p:nvSpPr>
                <p:cNvPr id="1394" name="Freeform 1393"/>
                <p:cNvSpPr/>
                <p:nvPr/>
              </p:nvSpPr>
              <p:spPr>
                <a:xfrm>
                  <a:off x="746560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5" name="Freeform 1394"/>
                <p:cNvSpPr/>
                <p:nvPr/>
              </p:nvSpPr>
              <p:spPr>
                <a:xfrm>
                  <a:off x="7543926"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6" name="Oval 1395"/>
                <p:cNvSpPr/>
                <p:nvPr/>
              </p:nvSpPr>
              <p:spPr>
                <a:xfrm>
                  <a:off x="739054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97" name="Group 254"/>
              <p:cNvGrpSpPr>
                <a:grpSpLocks/>
              </p:cNvGrpSpPr>
              <p:nvPr/>
            </p:nvGrpSpPr>
            <p:grpSpPr bwMode="auto">
              <a:xfrm flipV="1">
                <a:off x="5369288" y="-456139"/>
                <a:ext cx="111196" cy="236972"/>
                <a:chOff x="7391400" y="1447800"/>
                <a:chExt cx="228600" cy="685800"/>
              </a:xfrm>
            </p:grpSpPr>
            <p:sp>
              <p:nvSpPr>
                <p:cNvPr id="1398" name="Freeform 1397"/>
                <p:cNvSpPr/>
                <p:nvPr/>
              </p:nvSpPr>
              <p:spPr>
                <a:xfrm>
                  <a:off x="746542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9" name="Freeform 1398"/>
                <p:cNvSpPr/>
                <p:nvPr/>
              </p:nvSpPr>
              <p:spPr>
                <a:xfrm>
                  <a:off x="7543751"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0" name="Oval 1399"/>
                <p:cNvSpPr/>
                <p:nvPr/>
              </p:nvSpPr>
              <p:spPr>
                <a:xfrm>
                  <a:off x="739036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98" name="Group 262"/>
              <p:cNvGrpSpPr>
                <a:grpSpLocks/>
              </p:cNvGrpSpPr>
              <p:nvPr/>
            </p:nvGrpSpPr>
            <p:grpSpPr bwMode="auto">
              <a:xfrm flipV="1">
                <a:off x="8639937" y="-456139"/>
                <a:ext cx="111196" cy="236972"/>
                <a:chOff x="7391400" y="1447800"/>
                <a:chExt cx="228600" cy="685800"/>
              </a:xfrm>
            </p:grpSpPr>
            <p:sp>
              <p:nvSpPr>
                <p:cNvPr id="1402" name="Freeform 1401"/>
                <p:cNvSpPr/>
                <p:nvPr/>
              </p:nvSpPr>
              <p:spPr>
                <a:xfrm>
                  <a:off x="7470956" y="1599383"/>
                  <a:ext cx="52217"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3" name="Freeform 1402"/>
                <p:cNvSpPr/>
                <p:nvPr/>
              </p:nvSpPr>
              <p:spPr>
                <a:xfrm>
                  <a:off x="7542754"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4" name="Oval 1403"/>
                <p:cNvSpPr/>
                <p:nvPr/>
              </p:nvSpPr>
              <p:spPr>
                <a:xfrm>
                  <a:off x="739263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199" name="Group 270"/>
              <p:cNvGrpSpPr>
                <a:grpSpLocks/>
              </p:cNvGrpSpPr>
              <p:nvPr/>
            </p:nvGrpSpPr>
            <p:grpSpPr bwMode="auto">
              <a:xfrm flipV="1">
                <a:off x="8751132" y="-456139"/>
                <a:ext cx="110538" cy="236972"/>
                <a:chOff x="7391400" y="1447800"/>
                <a:chExt cx="228600" cy="685800"/>
              </a:xfrm>
            </p:grpSpPr>
            <p:sp>
              <p:nvSpPr>
                <p:cNvPr id="1406" name="Freeform 1405"/>
                <p:cNvSpPr/>
                <p:nvPr/>
              </p:nvSpPr>
              <p:spPr>
                <a:xfrm>
                  <a:off x="7467995" y="1594791"/>
                  <a:ext cx="55811"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7" name="Freeform 1406"/>
                <p:cNvSpPr/>
                <p:nvPr/>
              </p:nvSpPr>
              <p:spPr>
                <a:xfrm>
                  <a:off x="7543504" y="1594791"/>
                  <a:ext cx="55809"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08" name="Oval 1407"/>
                <p:cNvSpPr/>
                <p:nvPr/>
              </p:nvSpPr>
              <p:spPr>
                <a:xfrm>
                  <a:off x="7392488" y="1447800"/>
                  <a:ext cx="226524" cy="22508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00" name="Group 278"/>
              <p:cNvGrpSpPr>
                <a:grpSpLocks/>
              </p:cNvGrpSpPr>
              <p:nvPr/>
            </p:nvGrpSpPr>
            <p:grpSpPr bwMode="auto">
              <a:xfrm flipV="1">
                <a:off x="9191310" y="-456139"/>
                <a:ext cx="111196" cy="236972"/>
                <a:chOff x="7391400" y="1447800"/>
                <a:chExt cx="228600" cy="685800"/>
              </a:xfrm>
            </p:grpSpPr>
            <p:sp>
              <p:nvSpPr>
                <p:cNvPr id="1410" name="Freeform 1409"/>
                <p:cNvSpPr/>
                <p:nvPr/>
              </p:nvSpPr>
              <p:spPr>
                <a:xfrm>
                  <a:off x="7466615" y="1594791"/>
                  <a:ext cx="58744"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1" name="Freeform 1410"/>
                <p:cNvSpPr/>
                <p:nvPr/>
              </p:nvSpPr>
              <p:spPr>
                <a:xfrm>
                  <a:off x="7544940" y="1594791"/>
                  <a:ext cx="55479"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2" name="Oval 1411"/>
                <p:cNvSpPr/>
                <p:nvPr/>
              </p:nvSpPr>
              <p:spPr>
                <a:xfrm>
                  <a:off x="7391552" y="1447800"/>
                  <a:ext cx="228448" cy="22508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01" name="Group 329"/>
              <p:cNvGrpSpPr>
                <a:grpSpLocks/>
              </p:cNvGrpSpPr>
              <p:nvPr/>
            </p:nvGrpSpPr>
            <p:grpSpPr bwMode="auto">
              <a:xfrm flipV="1">
                <a:off x="9082088" y="-456139"/>
                <a:ext cx="111196" cy="236972"/>
                <a:chOff x="7391400" y="1447800"/>
                <a:chExt cx="228600" cy="685800"/>
              </a:xfrm>
            </p:grpSpPr>
            <p:sp>
              <p:nvSpPr>
                <p:cNvPr id="1414" name="Freeform 1413"/>
                <p:cNvSpPr/>
                <p:nvPr/>
              </p:nvSpPr>
              <p:spPr>
                <a:xfrm>
                  <a:off x="7465971" y="1594791"/>
                  <a:ext cx="58744"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5" name="Freeform 1414"/>
                <p:cNvSpPr/>
                <p:nvPr/>
              </p:nvSpPr>
              <p:spPr>
                <a:xfrm>
                  <a:off x="7544296" y="1594791"/>
                  <a:ext cx="55481"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6" name="Oval 1415"/>
                <p:cNvSpPr/>
                <p:nvPr/>
              </p:nvSpPr>
              <p:spPr>
                <a:xfrm>
                  <a:off x="7390911" y="1447800"/>
                  <a:ext cx="228448" cy="22508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02" name="Group 254"/>
              <p:cNvGrpSpPr>
                <a:grpSpLocks/>
              </p:cNvGrpSpPr>
              <p:nvPr/>
            </p:nvGrpSpPr>
            <p:grpSpPr bwMode="auto">
              <a:xfrm flipV="1">
                <a:off x="568049" y="-457200"/>
                <a:ext cx="111196" cy="236972"/>
                <a:chOff x="7391400" y="1447800"/>
                <a:chExt cx="228600" cy="685800"/>
              </a:xfrm>
            </p:grpSpPr>
            <p:sp>
              <p:nvSpPr>
                <p:cNvPr id="1418" name="Freeform 1417"/>
                <p:cNvSpPr/>
                <p:nvPr/>
              </p:nvSpPr>
              <p:spPr>
                <a:xfrm>
                  <a:off x="7466999"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19" name="Freeform 1418"/>
                <p:cNvSpPr/>
                <p:nvPr/>
              </p:nvSpPr>
              <p:spPr>
                <a:xfrm>
                  <a:off x="7545324"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0" name="Oval 1419"/>
                <p:cNvSpPr/>
                <p:nvPr/>
              </p:nvSpPr>
              <p:spPr>
                <a:xfrm>
                  <a:off x="7391937"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03" name="Group 262"/>
              <p:cNvGrpSpPr>
                <a:grpSpLocks/>
              </p:cNvGrpSpPr>
              <p:nvPr/>
            </p:nvGrpSpPr>
            <p:grpSpPr bwMode="auto">
              <a:xfrm flipV="1">
                <a:off x="679245" y="-457200"/>
                <a:ext cx="111196" cy="236972"/>
                <a:chOff x="7391400" y="1447800"/>
                <a:chExt cx="228600" cy="685800"/>
              </a:xfrm>
            </p:grpSpPr>
            <p:sp>
              <p:nvSpPr>
                <p:cNvPr id="1422" name="Freeform 1421"/>
                <p:cNvSpPr/>
                <p:nvPr/>
              </p:nvSpPr>
              <p:spPr>
                <a:xfrm>
                  <a:off x="7466847"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3" name="Freeform 1422"/>
                <p:cNvSpPr/>
                <p:nvPr/>
              </p:nvSpPr>
              <p:spPr>
                <a:xfrm>
                  <a:off x="7545172"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4" name="Oval 1423"/>
                <p:cNvSpPr/>
                <p:nvPr/>
              </p:nvSpPr>
              <p:spPr>
                <a:xfrm>
                  <a:off x="7391784"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04" name="Group 270"/>
              <p:cNvGrpSpPr>
                <a:grpSpLocks/>
              </p:cNvGrpSpPr>
              <p:nvPr/>
            </p:nvGrpSpPr>
            <p:grpSpPr bwMode="auto">
              <a:xfrm flipV="1">
                <a:off x="769150" y="-457200"/>
                <a:ext cx="110538" cy="236972"/>
                <a:chOff x="7391400" y="1447800"/>
                <a:chExt cx="228600" cy="685800"/>
              </a:xfrm>
            </p:grpSpPr>
            <p:sp>
              <p:nvSpPr>
                <p:cNvPr id="1426" name="Freeform 1425"/>
                <p:cNvSpPr/>
                <p:nvPr/>
              </p:nvSpPr>
              <p:spPr>
                <a:xfrm>
                  <a:off x="7468495" y="1600908"/>
                  <a:ext cx="5581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7" name="Freeform 1426"/>
                <p:cNvSpPr/>
                <p:nvPr/>
              </p:nvSpPr>
              <p:spPr>
                <a:xfrm>
                  <a:off x="7544005" y="1600908"/>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28" name="Oval 1427"/>
                <p:cNvSpPr/>
                <p:nvPr/>
              </p:nvSpPr>
              <p:spPr>
                <a:xfrm>
                  <a:off x="7392988" y="1449322"/>
                  <a:ext cx="226524"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05" name="Group 329"/>
              <p:cNvGrpSpPr>
                <a:grpSpLocks/>
              </p:cNvGrpSpPr>
              <p:nvPr/>
            </p:nvGrpSpPr>
            <p:grpSpPr bwMode="auto">
              <a:xfrm flipV="1">
                <a:off x="879689" y="-457200"/>
                <a:ext cx="111196" cy="236972"/>
                <a:chOff x="7391400" y="1447800"/>
                <a:chExt cx="228600" cy="685800"/>
              </a:xfrm>
            </p:grpSpPr>
            <p:sp>
              <p:nvSpPr>
                <p:cNvPr id="1430" name="Freeform 1429"/>
                <p:cNvSpPr/>
                <p:nvPr/>
              </p:nvSpPr>
              <p:spPr>
                <a:xfrm>
                  <a:off x="7465975"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1" name="Freeform 1430"/>
                <p:cNvSpPr/>
                <p:nvPr/>
              </p:nvSpPr>
              <p:spPr>
                <a:xfrm>
                  <a:off x="7544300"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2" name="Oval 1431"/>
                <p:cNvSpPr/>
                <p:nvPr/>
              </p:nvSpPr>
              <p:spPr>
                <a:xfrm>
                  <a:off x="7390913"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06" name="Group 254"/>
              <p:cNvGrpSpPr>
                <a:grpSpLocks/>
              </p:cNvGrpSpPr>
              <p:nvPr/>
            </p:nvGrpSpPr>
            <p:grpSpPr bwMode="auto">
              <a:xfrm flipV="1">
                <a:off x="0" y="-457200"/>
                <a:ext cx="111196" cy="236972"/>
                <a:chOff x="7391400" y="1447800"/>
                <a:chExt cx="228600" cy="685800"/>
              </a:xfrm>
            </p:grpSpPr>
            <p:sp>
              <p:nvSpPr>
                <p:cNvPr id="1434" name="Freeform 1433"/>
                <p:cNvSpPr/>
                <p:nvPr/>
              </p:nvSpPr>
              <p:spPr>
                <a:xfrm>
                  <a:off x="7466462"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5" name="Freeform 1434"/>
                <p:cNvSpPr/>
                <p:nvPr/>
              </p:nvSpPr>
              <p:spPr>
                <a:xfrm>
                  <a:off x="7544787"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6" name="Oval 1435"/>
                <p:cNvSpPr/>
                <p:nvPr/>
              </p:nvSpPr>
              <p:spPr>
                <a:xfrm>
                  <a:off x="7391400"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07" name="Group 262"/>
              <p:cNvGrpSpPr>
                <a:grpSpLocks/>
              </p:cNvGrpSpPr>
              <p:nvPr/>
            </p:nvGrpSpPr>
            <p:grpSpPr bwMode="auto">
              <a:xfrm flipV="1">
                <a:off x="111196" y="-457200"/>
                <a:ext cx="111196" cy="236972"/>
                <a:chOff x="7391400" y="1447800"/>
                <a:chExt cx="228600" cy="685800"/>
              </a:xfrm>
            </p:grpSpPr>
            <p:sp>
              <p:nvSpPr>
                <p:cNvPr id="1438" name="Freeform 1437"/>
                <p:cNvSpPr/>
                <p:nvPr/>
              </p:nvSpPr>
              <p:spPr>
                <a:xfrm>
                  <a:off x="7466310"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9" name="Freeform 1438"/>
                <p:cNvSpPr/>
                <p:nvPr/>
              </p:nvSpPr>
              <p:spPr>
                <a:xfrm>
                  <a:off x="7544635"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0" name="Oval 1439"/>
                <p:cNvSpPr/>
                <p:nvPr/>
              </p:nvSpPr>
              <p:spPr>
                <a:xfrm>
                  <a:off x="7391248"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08" name="Group 270"/>
              <p:cNvGrpSpPr>
                <a:grpSpLocks/>
              </p:cNvGrpSpPr>
              <p:nvPr/>
            </p:nvGrpSpPr>
            <p:grpSpPr bwMode="auto">
              <a:xfrm flipV="1">
                <a:off x="222391" y="-457200"/>
                <a:ext cx="110538" cy="236972"/>
                <a:chOff x="7391400" y="1447800"/>
                <a:chExt cx="228600" cy="685800"/>
              </a:xfrm>
            </p:grpSpPr>
            <p:sp>
              <p:nvSpPr>
                <p:cNvPr id="1442" name="Freeform 1441"/>
                <p:cNvSpPr/>
                <p:nvPr/>
              </p:nvSpPr>
              <p:spPr>
                <a:xfrm>
                  <a:off x="7466605" y="1600908"/>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3" name="Freeform 1442"/>
                <p:cNvSpPr/>
                <p:nvPr/>
              </p:nvSpPr>
              <p:spPr>
                <a:xfrm>
                  <a:off x="7545397" y="1600908"/>
                  <a:ext cx="5580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4" name="Oval 1443"/>
                <p:cNvSpPr/>
                <p:nvPr/>
              </p:nvSpPr>
              <p:spPr>
                <a:xfrm>
                  <a:off x="7391096" y="1449322"/>
                  <a:ext cx="22980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09" name="Group 278"/>
              <p:cNvGrpSpPr>
                <a:grpSpLocks/>
              </p:cNvGrpSpPr>
              <p:nvPr/>
            </p:nvGrpSpPr>
            <p:grpSpPr bwMode="auto">
              <a:xfrm flipV="1">
                <a:off x="442151" y="-457200"/>
                <a:ext cx="111196" cy="236972"/>
                <a:chOff x="7391400" y="1447800"/>
                <a:chExt cx="228600" cy="685800"/>
              </a:xfrm>
            </p:grpSpPr>
            <p:sp>
              <p:nvSpPr>
                <p:cNvPr id="1446" name="Freeform 1445"/>
                <p:cNvSpPr/>
                <p:nvPr/>
              </p:nvSpPr>
              <p:spPr>
                <a:xfrm>
                  <a:off x="7468002"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7" name="Freeform 1446"/>
                <p:cNvSpPr/>
                <p:nvPr/>
              </p:nvSpPr>
              <p:spPr>
                <a:xfrm>
                  <a:off x="7546327" y="1600908"/>
                  <a:ext cx="55481"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48" name="Oval 1447"/>
                <p:cNvSpPr/>
                <p:nvPr/>
              </p:nvSpPr>
              <p:spPr>
                <a:xfrm>
                  <a:off x="7392942"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10" name="Group 329"/>
              <p:cNvGrpSpPr>
                <a:grpSpLocks/>
              </p:cNvGrpSpPr>
              <p:nvPr/>
            </p:nvGrpSpPr>
            <p:grpSpPr bwMode="auto">
              <a:xfrm flipV="1">
                <a:off x="332930" y="-457200"/>
                <a:ext cx="111196" cy="236972"/>
                <a:chOff x="7391400" y="1447800"/>
                <a:chExt cx="228600" cy="685800"/>
              </a:xfrm>
            </p:grpSpPr>
            <p:sp>
              <p:nvSpPr>
                <p:cNvPr id="1450" name="Freeform 1449"/>
                <p:cNvSpPr/>
                <p:nvPr/>
              </p:nvSpPr>
              <p:spPr>
                <a:xfrm>
                  <a:off x="7467359" y="1600908"/>
                  <a:ext cx="58744"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1" name="Freeform 1450"/>
                <p:cNvSpPr/>
                <p:nvPr/>
              </p:nvSpPr>
              <p:spPr>
                <a:xfrm>
                  <a:off x="7545684" y="1600908"/>
                  <a:ext cx="55479" cy="532843"/>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2" name="Oval 1451"/>
                <p:cNvSpPr/>
                <p:nvPr/>
              </p:nvSpPr>
              <p:spPr>
                <a:xfrm>
                  <a:off x="7392296" y="1449322"/>
                  <a:ext cx="228448" cy="229676"/>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11" name="Group 254"/>
              <p:cNvGrpSpPr>
                <a:grpSpLocks/>
              </p:cNvGrpSpPr>
              <p:nvPr/>
            </p:nvGrpSpPr>
            <p:grpSpPr bwMode="auto">
              <a:xfrm flipV="1">
                <a:off x="6060356" y="-456139"/>
                <a:ext cx="111196" cy="236972"/>
                <a:chOff x="7391400" y="1447800"/>
                <a:chExt cx="228600" cy="685800"/>
              </a:xfrm>
            </p:grpSpPr>
            <p:sp>
              <p:nvSpPr>
                <p:cNvPr id="1454" name="Freeform 1453"/>
                <p:cNvSpPr/>
                <p:nvPr/>
              </p:nvSpPr>
              <p:spPr>
                <a:xfrm>
                  <a:off x="7467614"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5" name="Freeform 1454"/>
                <p:cNvSpPr/>
                <p:nvPr/>
              </p:nvSpPr>
              <p:spPr>
                <a:xfrm>
                  <a:off x="7545939"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6" name="Oval 1455"/>
                <p:cNvSpPr/>
                <p:nvPr/>
              </p:nvSpPr>
              <p:spPr>
                <a:xfrm>
                  <a:off x="739255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12" name="Group 262"/>
              <p:cNvGrpSpPr>
                <a:grpSpLocks/>
              </p:cNvGrpSpPr>
              <p:nvPr/>
            </p:nvGrpSpPr>
            <p:grpSpPr bwMode="auto">
              <a:xfrm flipV="1">
                <a:off x="6171553" y="-456139"/>
                <a:ext cx="111196" cy="236972"/>
                <a:chOff x="7391400" y="1447800"/>
                <a:chExt cx="228600" cy="685800"/>
              </a:xfrm>
            </p:grpSpPr>
            <p:sp>
              <p:nvSpPr>
                <p:cNvPr id="1458" name="Freeform 1457"/>
                <p:cNvSpPr/>
                <p:nvPr/>
              </p:nvSpPr>
              <p:spPr>
                <a:xfrm>
                  <a:off x="746746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59" name="Freeform 1458"/>
                <p:cNvSpPr/>
                <p:nvPr/>
              </p:nvSpPr>
              <p:spPr>
                <a:xfrm>
                  <a:off x="7545785"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0" name="Oval 1459"/>
                <p:cNvSpPr/>
                <p:nvPr/>
              </p:nvSpPr>
              <p:spPr>
                <a:xfrm>
                  <a:off x="739239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13" name="Group 270"/>
              <p:cNvGrpSpPr>
                <a:grpSpLocks/>
              </p:cNvGrpSpPr>
              <p:nvPr/>
            </p:nvGrpSpPr>
            <p:grpSpPr bwMode="auto">
              <a:xfrm flipV="1">
                <a:off x="6282748" y="-456139"/>
                <a:ext cx="110538" cy="236972"/>
                <a:chOff x="7391400" y="1447800"/>
                <a:chExt cx="228600" cy="685800"/>
              </a:xfrm>
            </p:grpSpPr>
            <p:sp>
              <p:nvSpPr>
                <p:cNvPr id="1462" name="Freeform 1461"/>
                <p:cNvSpPr/>
                <p:nvPr/>
              </p:nvSpPr>
              <p:spPr>
                <a:xfrm>
                  <a:off x="7467761"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3" name="Freeform 1462"/>
                <p:cNvSpPr/>
                <p:nvPr/>
              </p:nvSpPr>
              <p:spPr>
                <a:xfrm>
                  <a:off x="7543269"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4" name="Oval 1463"/>
                <p:cNvSpPr/>
                <p:nvPr/>
              </p:nvSpPr>
              <p:spPr>
                <a:xfrm>
                  <a:off x="7392252" y="1447800"/>
                  <a:ext cx="226526"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14" name="Group 278"/>
              <p:cNvGrpSpPr>
                <a:grpSpLocks/>
              </p:cNvGrpSpPr>
              <p:nvPr/>
            </p:nvGrpSpPr>
            <p:grpSpPr bwMode="auto">
              <a:xfrm flipV="1">
                <a:off x="6502508" y="-456139"/>
                <a:ext cx="111196" cy="236972"/>
                <a:chOff x="7391400" y="1447800"/>
                <a:chExt cx="228600" cy="685800"/>
              </a:xfrm>
            </p:grpSpPr>
            <p:sp>
              <p:nvSpPr>
                <p:cNvPr id="1466" name="Freeform 1465"/>
                <p:cNvSpPr/>
                <p:nvPr/>
              </p:nvSpPr>
              <p:spPr>
                <a:xfrm>
                  <a:off x="7465889"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7" name="Freeform 1466"/>
                <p:cNvSpPr/>
                <p:nvPr/>
              </p:nvSpPr>
              <p:spPr>
                <a:xfrm>
                  <a:off x="7544214"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68" name="Oval 1467"/>
                <p:cNvSpPr/>
                <p:nvPr/>
              </p:nvSpPr>
              <p:spPr>
                <a:xfrm>
                  <a:off x="739082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15" name="Group 329"/>
              <p:cNvGrpSpPr>
                <a:grpSpLocks/>
              </p:cNvGrpSpPr>
              <p:nvPr/>
            </p:nvGrpSpPr>
            <p:grpSpPr bwMode="auto">
              <a:xfrm flipV="1">
                <a:off x="6393286" y="-456139"/>
                <a:ext cx="111196" cy="236972"/>
                <a:chOff x="7391400" y="1447800"/>
                <a:chExt cx="228600" cy="685800"/>
              </a:xfrm>
            </p:grpSpPr>
            <p:sp>
              <p:nvSpPr>
                <p:cNvPr id="1470" name="Freeform 1469"/>
                <p:cNvSpPr/>
                <p:nvPr/>
              </p:nvSpPr>
              <p:spPr>
                <a:xfrm>
                  <a:off x="7465245"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1" name="Freeform 1470"/>
                <p:cNvSpPr/>
                <p:nvPr/>
              </p:nvSpPr>
              <p:spPr>
                <a:xfrm>
                  <a:off x="7543570"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2" name="Oval 1471"/>
                <p:cNvSpPr/>
                <p:nvPr/>
              </p:nvSpPr>
              <p:spPr>
                <a:xfrm>
                  <a:off x="7390185"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16" name="Group 254"/>
              <p:cNvGrpSpPr>
                <a:grpSpLocks/>
              </p:cNvGrpSpPr>
              <p:nvPr/>
            </p:nvGrpSpPr>
            <p:grpSpPr bwMode="auto">
              <a:xfrm flipV="1">
                <a:off x="5492308" y="-456139"/>
                <a:ext cx="111196" cy="236972"/>
                <a:chOff x="7391400" y="1447800"/>
                <a:chExt cx="228600" cy="685800"/>
              </a:xfrm>
            </p:grpSpPr>
            <p:sp>
              <p:nvSpPr>
                <p:cNvPr id="1474" name="Freeform 1473"/>
                <p:cNvSpPr/>
                <p:nvPr/>
              </p:nvSpPr>
              <p:spPr>
                <a:xfrm>
                  <a:off x="7467075"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5" name="Freeform 1474"/>
                <p:cNvSpPr/>
                <p:nvPr/>
              </p:nvSpPr>
              <p:spPr>
                <a:xfrm>
                  <a:off x="7545400"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6" name="Oval 1475"/>
                <p:cNvSpPr/>
                <p:nvPr/>
              </p:nvSpPr>
              <p:spPr>
                <a:xfrm>
                  <a:off x="739201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17" name="Group 262"/>
              <p:cNvGrpSpPr>
                <a:grpSpLocks/>
              </p:cNvGrpSpPr>
              <p:nvPr/>
            </p:nvGrpSpPr>
            <p:grpSpPr bwMode="auto">
              <a:xfrm flipV="1">
                <a:off x="5603504" y="-456139"/>
                <a:ext cx="111196" cy="236972"/>
                <a:chOff x="7391400" y="1447800"/>
                <a:chExt cx="228600" cy="685800"/>
              </a:xfrm>
            </p:grpSpPr>
            <p:sp>
              <p:nvSpPr>
                <p:cNvPr id="1478" name="Freeform 1477"/>
                <p:cNvSpPr/>
                <p:nvPr/>
              </p:nvSpPr>
              <p:spPr>
                <a:xfrm>
                  <a:off x="7466923"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79" name="Freeform 1478"/>
                <p:cNvSpPr/>
                <p:nvPr/>
              </p:nvSpPr>
              <p:spPr>
                <a:xfrm>
                  <a:off x="7545248"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0" name="Oval 1479"/>
                <p:cNvSpPr/>
                <p:nvPr/>
              </p:nvSpPr>
              <p:spPr>
                <a:xfrm>
                  <a:off x="739186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18" name="Group 270"/>
              <p:cNvGrpSpPr>
                <a:grpSpLocks/>
              </p:cNvGrpSpPr>
              <p:nvPr/>
            </p:nvGrpSpPr>
            <p:grpSpPr bwMode="auto">
              <a:xfrm flipV="1">
                <a:off x="5714699" y="-456139"/>
                <a:ext cx="110538" cy="236972"/>
                <a:chOff x="7391400" y="1447800"/>
                <a:chExt cx="228600" cy="685800"/>
              </a:xfrm>
            </p:grpSpPr>
            <p:sp>
              <p:nvSpPr>
                <p:cNvPr id="1482" name="Freeform 1481"/>
                <p:cNvSpPr/>
                <p:nvPr/>
              </p:nvSpPr>
              <p:spPr>
                <a:xfrm>
                  <a:off x="7467222"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3" name="Freeform 1482"/>
                <p:cNvSpPr/>
                <p:nvPr/>
              </p:nvSpPr>
              <p:spPr>
                <a:xfrm>
                  <a:off x="7542729" y="1599383"/>
                  <a:ext cx="59093"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4" name="Oval 1483"/>
                <p:cNvSpPr/>
                <p:nvPr/>
              </p:nvSpPr>
              <p:spPr>
                <a:xfrm>
                  <a:off x="7391712"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19" name="Group 278"/>
              <p:cNvGrpSpPr>
                <a:grpSpLocks/>
              </p:cNvGrpSpPr>
              <p:nvPr/>
            </p:nvGrpSpPr>
            <p:grpSpPr bwMode="auto">
              <a:xfrm flipV="1">
                <a:off x="5934459" y="-456139"/>
                <a:ext cx="111196" cy="236972"/>
                <a:chOff x="7391400" y="1447800"/>
                <a:chExt cx="228600" cy="685800"/>
              </a:xfrm>
            </p:grpSpPr>
            <p:sp>
              <p:nvSpPr>
                <p:cNvPr id="1486" name="Freeform 1485"/>
                <p:cNvSpPr/>
                <p:nvPr/>
              </p:nvSpPr>
              <p:spPr>
                <a:xfrm>
                  <a:off x="746535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7" name="Freeform 1486"/>
                <p:cNvSpPr/>
                <p:nvPr/>
              </p:nvSpPr>
              <p:spPr>
                <a:xfrm>
                  <a:off x="7543677"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8" name="Oval 1487"/>
                <p:cNvSpPr/>
                <p:nvPr/>
              </p:nvSpPr>
              <p:spPr>
                <a:xfrm>
                  <a:off x="739029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20" name="Group 329"/>
              <p:cNvGrpSpPr>
                <a:grpSpLocks/>
              </p:cNvGrpSpPr>
              <p:nvPr/>
            </p:nvGrpSpPr>
            <p:grpSpPr bwMode="auto">
              <a:xfrm flipV="1">
                <a:off x="5825237" y="-456139"/>
                <a:ext cx="111196" cy="236972"/>
                <a:chOff x="7391400" y="1447800"/>
                <a:chExt cx="228600" cy="685800"/>
              </a:xfrm>
            </p:grpSpPr>
            <p:sp>
              <p:nvSpPr>
                <p:cNvPr id="1490" name="Freeform 1489"/>
                <p:cNvSpPr/>
                <p:nvPr/>
              </p:nvSpPr>
              <p:spPr>
                <a:xfrm>
                  <a:off x="7467973"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1" name="Freeform 1490"/>
                <p:cNvSpPr/>
                <p:nvPr/>
              </p:nvSpPr>
              <p:spPr>
                <a:xfrm>
                  <a:off x="7546298"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2" name="Oval 1491"/>
                <p:cNvSpPr/>
                <p:nvPr/>
              </p:nvSpPr>
              <p:spPr>
                <a:xfrm>
                  <a:off x="739291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21" name="Group 81"/>
              <p:cNvGrpSpPr>
                <a:grpSpLocks/>
              </p:cNvGrpSpPr>
              <p:nvPr/>
            </p:nvGrpSpPr>
            <p:grpSpPr bwMode="auto">
              <a:xfrm flipV="1">
                <a:off x="6607872" y="-456139"/>
                <a:ext cx="111196" cy="236972"/>
                <a:chOff x="7391400" y="1447800"/>
                <a:chExt cx="228600" cy="685800"/>
              </a:xfrm>
            </p:grpSpPr>
            <p:sp>
              <p:nvSpPr>
                <p:cNvPr id="1494" name="Freeform 1493"/>
                <p:cNvSpPr/>
                <p:nvPr/>
              </p:nvSpPr>
              <p:spPr>
                <a:xfrm>
                  <a:off x="746793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 name="Freeform 1494"/>
                <p:cNvSpPr/>
                <p:nvPr/>
              </p:nvSpPr>
              <p:spPr>
                <a:xfrm>
                  <a:off x="7546261"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6" name="Oval 1495"/>
                <p:cNvSpPr/>
                <p:nvPr/>
              </p:nvSpPr>
              <p:spPr>
                <a:xfrm>
                  <a:off x="739287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22" name="Group 89"/>
              <p:cNvGrpSpPr>
                <a:grpSpLocks/>
              </p:cNvGrpSpPr>
              <p:nvPr/>
            </p:nvGrpSpPr>
            <p:grpSpPr bwMode="auto">
              <a:xfrm flipV="1">
                <a:off x="6719068" y="-456139"/>
                <a:ext cx="110538" cy="236972"/>
                <a:chOff x="7391400" y="1447800"/>
                <a:chExt cx="228600" cy="685800"/>
              </a:xfrm>
            </p:grpSpPr>
            <p:sp>
              <p:nvSpPr>
                <p:cNvPr id="1498" name="Freeform 1497"/>
                <p:cNvSpPr/>
                <p:nvPr/>
              </p:nvSpPr>
              <p:spPr>
                <a:xfrm>
                  <a:off x="7464957"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9" name="Freeform 1498"/>
                <p:cNvSpPr/>
                <p:nvPr/>
              </p:nvSpPr>
              <p:spPr>
                <a:xfrm>
                  <a:off x="7543748"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0" name="Oval 1499"/>
                <p:cNvSpPr/>
                <p:nvPr/>
              </p:nvSpPr>
              <p:spPr>
                <a:xfrm>
                  <a:off x="7392732" y="1447800"/>
                  <a:ext cx="226524"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23" name="Group 289"/>
              <p:cNvGrpSpPr>
                <a:grpSpLocks/>
              </p:cNvGrpSpPr>
              <p:nvPr/>
            </p:nvGrpSpPr>
            <p:grpSpPr bwMode="auto">
              <a:xfrm flipV="1">
                <a:off x="6829605" y="-456139"/>
                <a:ext cx="111196" cy="236972"/>
                <a:chOff x="7391400" y="1447800"/>
                <a:chExt cx="228600" cy="685800"/>
              </a:xfrm>
            </p:grpSpPr>
            <p:sp>
              <p:nvSpPr>
                <p:cNvPr id="1502" name="Freeform 1501"/>
                <p:cNvSpPr/>
                <p:nvPr/>
              </p:nvSpPr>
              <p:spPr>
                <a:xfrm>
                  <a:off x="7465724"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3" name="Freeform 1502"/>
                <p:cNvSpPr/>
                <p:nvPr/>
              </p:nvSpPr>
              <p:spPr>
                <a:xfrm>
                  <a:off x="7544049"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4" name="Oval 1503"/>
                <p:cNvSpPr/>
                <p:nvPr/>
              </p:nvSpPr>
              <p:spPr>
                <a:xfrm>
                  <a:off x="739066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24" name="Group 297"/>
              <p:cNvGrpSpPr>
                <a:grpSpLocks/>
              </p:cNvGrpSpPr>
              <p:nvPr/>
            </p:nvGrpSpPr>
            <p:grpSpPr bwMode="auto">
              <a:xfrm flipV="1">
                <a:off x="6940801" y="-456139"/>
                <a:ext cx="111196" cy="236972"/>
                <a:chOff x="7391400" y="1447800"/>
                <a:chExt cx="228600" cy="685800"/>
              </a:xfrm>
            </p:grpSpPr>
            <p:sp>
              <p:nvSpPr>
                <p:cNvPr id="1506" name="Freeform 1505"/>
                <p:cNvSpPr/>
                <p:nvPr/>
              </p:nvSpPr>
              <p:spPr>
                <a:xfrm>
                  <a:off x="746557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7" name="Freeform 1506"/>
                <p:cNvSpPr/>
                <p:nvPr/>
              </p:nvSpPr>
              <p:spPr>
                <a:xfrm>
                  <a:off x="7543897"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08" name="Oval 1507"/>
                <p:cNvSpPr/>
                <p:nvPr/>
              </p:nvSpPr>
              <p:spPr>
                <a:xfrm>
                  <a:off x="739051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25" name="Group 305"/>
              <p:cNvGrpSpPr>
                <a:grpSpLocks/>
              </p:cNvGrpSpPr>
              <p:nvPr/>
            </p:nvGrpSpPr>
            <p:grpSpPr bwMode="auto">
              <a:xfrm flipV="1">
                <a:off x="7051997" y="-456139"/>
                <a:ext cx="110538" cy="236972"/>
                <a:chOff x="7391400" y="1447800"/>
                <a:chExt cx="228600" cy="685800"/>
              </a:xfrm>
            </p:grpSpPr>
            <p:sp>
              <p:nvSpPr>
                <p:cNvPr id="1510" name="Freeform 1509"/>
                <p:cNvSpPr/>
                <p:nvPr/>
              </p:nvSpPr>
              <p:spPr>
                <a:xfrm>
                  <a:off x="7465861"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1" name="Freeform 1510"/>
                <p:cNvSpPr/>
                <p:nvPr/>
              </p:nvSpPr>
              <p:spPr>
                <a:xfrm>
                  <a:off x="7544652"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2" name="Oval 1511"/>
                <p:cNvSpPr/>
                <p:nvPr/>
              </p:nvSpPr>
              <p:spPr>
                <a:xfrm>
                  <a:off x="7390352"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26" name="Group 313"/>
              <p:cNvGrpSpPr>
                <a:grpSpLocks/>
              </p:cNvGrpSpPr>
              <p:nvPr/>
            </p:nvGrpSpPr>
            <p:grpSpPr bwMode="auto">
              <a:xfrm flipV="1">
                <a:off x="7162535" y="-456139"/>
                <a:ext cx="111196" cy="236972"/>
                <a:chOff x="7391400" y="1447800"/>
                <a:chExt cx="228600" cy="685800"/>
              </a:xfrm>
            </p:grpSpPr>
            <p:sp>
              <p:nvSpPr>
                <p:cNvPr id="1514" name="Freeform 1513"/>
                <p:cNvSpPr/>
                <p:nvPr/>
              </p:nvSpPr>
              <p:spPr>
                <a:xfrm>
                  <a:off x="746662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5" name="Freeform 1514"/>
                <p:cNvSpPr/>
                <p:nvPr/>
              </p:nvSpPr>
              <p:spPr>
                <a:xfrm>
                  <a:off x="7544946"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6" name="Oval 1515"/>
                <p:cNvSpPr/>
                <p:nvPr/>
              </p:nvSpPr>
              <p:spPr>
                <a:xfrm>
                  <a:off x="739155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27" name="Group 278"/>
              <p:cNvGrpSpPr>
                <a:grpSpLocks/>
              </p:cNvGrpSpPr>
              <p:nvPr/>
            </p:nvGrpSpPr>
            <p:grpSpPr bwMode="auto">
              <a:xfrm flipV="1">
                <a:off x="7269623" y="-456139"/>
                <a:ext cx="111196" cy="236972"/>
                <a:chOff x="7391400" y="1447800"/>
                <a:chExt cx="228600" cy="685800"/>
              </a:xfrm>
            </p:grpSpPr>
            <p:sp>
              <p:nvSpPr>
                <p:cNvPr id="1518" name="Freeform 1517"/>
                <p:cNvSpPr/>
                <p:nvPr/>
              </p:nvSpPr>
              <p:spPr>
                <a:xfrm>
                  <a:off x="746512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19" name="Freeform 1518"/>
                <p:cNvSpPr/>
                <p:nvPr/>
              </p:nvSpPr>
              <p:spPr>
                <a:xfrm>
                  <a:off x="7543447"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0" name="Oval 1519"/>
                <p:cNvSpPr/>
                <p:nvPr/>
              </p:nvSpPr>
              <p:spPr>
                <a:xfrm>
                  <a:off x="739006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28" name="Group 254"/>
              <p:cNvGrpSpPr>
                <a:grpSpLocks/>
              </p:cNvGrpSpPr>
              <p:nvPr/>
            </p:nvGrpSpPr>
            <p:grpSpPr bwMode="auto">
              <a:xfrm flipV="1">
                <a:off x="7395521" y="-456139"/>
                <a:ext cx="111196" cy="236972"/>
                <a:chOff x="7391400" y="1447800"/>
                <a:chExt cx="228600" cy="685800"/>
              </a:xfrm>
            </p:grpSpPr>
            <p:sp>
              <p:nvSpPr>
                <p:cNvPr id="1522" name="Freeform 1521"/>
                <p:cNvSpPr/>
                <p:nvPr/>
              </p:nvSpPr>
              <p:spPr>
                <a:xfrm>
                  <a:off x="7467381"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3" name="Freeform 1522"/>
                <p:cNvSpPr/>
                <p:nvPr/>
              </p:nvSpPr>
              <p:spPr>
                <a:xfrm>
                  <a:off x="7545706"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4" name="Oval 1523"/>
                <p:cNvSpPr/>
                <p:nvPr/>
              </p:nvSpPr>
              <p:spPr>
                <a:xfrm>
                  <a:off x="7392321"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29" name="Group 254"/>
              <p:cNvGrpSpPr>
                <a:grpSpLocks/>
              </p:cNvGrpSpPr>
              <p:nvPr/>
            </p:nvGrpSpPr>
            <p:grpSpPr bwMode="auto">
              <a:xfrm flipV="1">
                <a:off x="8086589" y="-456139"/>
                <a:ext cx="111196" cy="236972"/>
                <a:chOff x="7391400" y="1447800"/>
                <a:chExt cx="228600" cy="685800"/>
              </a:xfrm>
            </p:grpSpPr>
            <p:sp>
              <p:nvSpPr>
                <p:cNvPr id="1526" name="Freeform 1525"/>
                <p:cNvSpPr/>
                <p:nvPr/>
              </p:nvSpPr>
              <p:spPr>
                <a:xfrm>
                  <a:off x="746630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7" name="Freeform 1526"/>
                <p:cNvSpPr/>
                <p:nvPr/>
              </p:nvSpPr>
              <p:spPr>
                <a:xfrm>
                  <a:off x="7544631"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28" name="Oval 1527"/>
                <p:cNvSpPr/>
                <p:nvPr/>
              </p:nvSpPr>
              <p:spPr>
                <a:xfrm>
                  <a:off x="739124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30" name="Group 262"/>
              <p:cNvGrpSpPr>
                <a:grpSpLocks/>
              </p:cNvGrpSpPr>
              <p:nvPr/>
            </p:nvGrpSpPr>
            <p:grpSpPr bwMode="auto">
              <a:xfrm flipV="1">
                <a:off x="8197786" y="-456139"/>
                <a:ext cx="111196" cy="236972"/>
                <a:chOff x="7391400" y="1447800"/>
                <a:chExt cx="228600" cy="685800"/>
              </a:xfrm>
            </p:grpSpPr>
            <p:sp>
              <p:nvSpPr>
                <p:cNvPr id="1530" name="Freeform 1529"/>
                <p:cNvSpPr/>
                <p:nvPr/>
              </p:nvSpPr>
              <p:spPr>
                <a:xfrm>
                  <a:off x="746615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1" name="Freeform 1530"/>
                <p:cNvSpPr/>
                <p:nvPr/>
              </p:nvSpPr>
              <p:spPr>
                <a:xfrm>
                  <a:off x="7544477"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2" name="Oval 1531"/>
                <p:cNvSpPr/>
                <p:nvPr/>
              </p:nvSpPr>
              <p:spPr>
                <a:xfrm>
                  <a:off x="739109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31" name="Group 270"/>
              <p:cNvGrpSpPr>
                <a:grpSpLocks/>
              </p:cNvGrpSpPr>
              <p:nvPr/>
            </p:nvGrpSpPr>
            <p:grpSpPr bwMode="auto">
              <a:xfrm flipV="1">
                <a:off x="8308981" y="-456139"/>
                <a:ext cx="110538" cy="236972"/>
                <a:chOff x="7391400" y="1447800"/>
                <a:chExt cx="228600" cy="685800"/>
              </a:xfrm>
            </p:grpSpPr>
            <p:sp>
              <p:nvSpPr>
                <p:cNvPr id="1534" name="Freeform 1533"/>
                <p:cNvSpPr/>
                <p:nvPr/>
              </p:nvSpPr>
              <p:spPr>
                <a:xfrm>
                  <a:off x="7466446"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5" name="Freeform 1534"/>
                <p:cNvSpPr/>
                <p:nvPr/>
              </p:nvSpPr>
              <p:spPr>
                <a:xfrm>
                  <a:off x="7545237"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 name="Oval 1535"/>
                <p:cNvSpPr/>
                <p:nvPr/>
              </p:nvSpPr>
              <p:spPr>
                <a:xfrm>
                  <a:off x="7390937"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32" name="Group 278"/>
              <p:cNvGrpSpPr>
                <a:grpSpLocks/>
              </p:cNvGrpSpPr>
              <p:nvPr/>
            </p:nvGrpSpPr>
            <p:grpSpPr bwMode="auto">
              <a:xfrm flipV="1">
                <a:off x="8528740" y="-456139"/>
                <a:ext cx="111196" cy="236972"/>
                <a:chOff x="7391400" y="1447800"/>
                <a:chExt cx="228600" cy="685800"/>
              </a:xfrm>
            </p:grpSpPr>
            <p:sp>
              <p:nvSpPr>
                <p:cNvPr id="1538" name="Freeform 1537"/>
                <p:cNvSpPr/>
                <p:nvPr/>
              </p:nvSpPr>
              <p:spPr>
                <a:xfrm>
                  <a:off x="746784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9" name="Freeform 1538"/>
                <p:cNvSpPr/>
                <p:nvPr/>
              </p:nvSpPr>
              <p:spPr>
                <a:xfrm>
                  <a:off x="7546171"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0" name="Oval 1539"/>
                <p:cNvSpPr/>
                <p:nvPr/>
              </p:nvSpPr>
              <p:spPr>
                <a:xfrm>
                  <a:off x="739278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33" name="Group 329"/>
              <p:cNvGrpSpPr>
                <a:grpSpLocks/>
              </p:cNvGrpSpPr>
              <p:nvPr/>
            </p:nvGrpSpPr>
            <p:grpSpPr bwMode="auto">
              <a:xfrm flipV="1">
                <a:off x="8419519" y="-456139"/>
                <a:ext cx="111196" cy="236972"/>
                <a:chOff x="7391400" y="1447800"/>
                <a:chExt cx="228600" cy="685800"/>
              </a:xfrm>
            </p:grpSpPr>
            <p:sp>
              <p:nvSpPr>
                <p:cNvPr id="1542" name="Freeform 1541"/>
                <p:cNvSpPr/>
                <p:nvPr/>
              </p:nvSpPr>
              <p:spPr>
                <a:xfrm>
                  <a:off x="7467203"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3" name="Freeform 1542"/>
                <p:cNvSpPr/>
                <p:nvPr/>
              </p:nvSpPr>
              <p:spPr>
                <a:xfrm>
                  <a:off x="7545528"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4" name="Oval 1543"/>
                <p:cNvSpPr/>
                <p:nvPr/>
              </p:nvSpPr>
              <p:spPr>
                <a:xfrm>
                  <a:off x="739214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34" name="Group 254"/>
              <p:cNvGrpSpPr>
                <a:grpSpLocks/>
              </p:cNvGrpSpPr>
              <p:nvPr/>
            </p:nvGrpSpPr>
            <p:grpSpPr bwMode="auto">
              <a:xfrm flipV="1">
                <a:off x="7518540" y="-456139"/>
                <a:ext cx="111196" cy="236972"/>
                <a:chOff x="7391400" y="1447800"/>
                <a:chExt cx="228600" cy="685800"/>
              </a:xfrm>
            </p:grpSpPr>
            <p:sp>
              <p:nvSpPr>
                <p:cNvPr id="1546" name="Freeform 1545"/>
                <p:cNvSpPr/>
                <p:nvPr/>
              </p:nvSpPr>
              <p:spPr>
                <a:xfrm>
                  <a:off x="746577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7" name="Freeform 1546"/>
                <p:cNvSpPr/>
                <p:nvPr/>
              </p:nvSpPr>
              <p:spPr>
                <a:xfrm>
                  <a:off x="7544095"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8" name="Oval 1547"/>
                <p:cNvSpPr/>
                <p:nvPr/>
              </p:nvSpPr>
              <p:spPr>
                <a:xfrm>
                  <a:off x="739070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35" name="Group 262"/>
              <p:cNvGrpSpPr>
                <a:grpSpLocks/>
              </p:cNvGrpSpPr>
              <p:nvPr/>
            </p:nvGrpSpPr>
            <p:grpSpPr bwMode="auto">
              <a:xfrm flipV="1">
                <a:off x="7629737" y="-456139"/>
                <a:ext cx="111196" cy="236972"/>
                <a:chOff x="7391400" y="1447800"/>
                <a:chExt cx="228600" cy="685800"/>
              </a:xfrm>
            </p:grpSpPr>
            <p:sp>
              <p:nvSpPr>
                <p:cNvPr id="1550" name="Freeform 1549"/>
                <p:cNvSpPr/>
                <p:nvPr/>
              </p:nvSpPr>
              <p:spPr>
                <a:xfrm>
                  <a:off x="7465615"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1" name="Freeform 1550"/>
                <p:cNvSpPr/>
                <p:nvPr/>
              </p:nvSpPr>
              <p:spPr>
                <a:xfrm>
                  <a:off x="7543940"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2" name="Oval 1551"/>
                <p:cNvSpPr/>
                <p:nvPr/>
              </p:nvSpPr>
              <p:spPr>
                <a:xfrm>
                  <a:off x="7390553"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36" name="Group 270"/>
              <p:cNvGrpSpPr>
                <a:grpSpLocks/>
              </p:cNvGrpSpPr>
              <p:nvPr/>
            </p:nvGrpSpPr>
            <p:grpSpPr bwMode="auto">
              <a:xfrm flipV="1">
                <a:off x="7740932" y="-456139"/>
                <a:ext cx="110538" cy="236972"/>
                <a:chOff x="7391400" y="1447800"/>
                <a:chExt cx="228600" cy="685800"/>
              </a:xfrm>
            </p:grpSpPr>
            <p:sp>
              <p:nvSpPr>
                <p:cNvPr id="1554" name="Freeform 1553"/>
                <p:cNvSpPr/>
                <p:nvPr/>
              </p:nvSpPr>
              <p:spPr>
                <a:xfrm>
                  <a:off x="7465906"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5" name="Freeform 1554"/>
                <p:cNvSpPr/>
                <p:nvPr/>
              </p:nvSpPr>
              <p:spPr>
                <a:xfrm>
                  <a:off x="7544698"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6" name="Oval 1555"/>
                <p:cNvSpPr/>
                <p:nvPr/>
              </p:nvSpPr>
              <p:spPr>
                <a:xfrm>
                  <a:off x="7390397"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37" name="Group 278"/>
              <p:cNvGrpSpPr>
                <a:grpSpLocks/>
              </p:cNvGrpSpPr>
              <p:nvPr/>
            </p:nvGrpSpPr>
            <p:grpSpPr bwMode="auto">
              <a:xfrm flipV="1">
                <a:off x="7960692" y="-456139"/>
                <a:ext cx="111196" cy="236972"/>
                <a:chOff x="7391400" y="1447800"/>
                <a:chExt cx="228600" cy="685800"/>
              </a:xfrm>
            </p:grpSpPr>
            <p:sp>
              <p:nvSpPr>
                <p:cNvPr id="1558" name="Freeform 1557"/>
                <p:cNvSpPr/>
                <p:nvPr/>
              </p:nvSpPr>
              <p:spPr>
                <a:xfrm>
                  <a:off x="7467307"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59" name="Freeform 1558"/>
                <p:cNvSpPr/>
                <p:nvPr/>
              </p:nvSpPr>
              <p:spPr>
                <a:xfrm>
                  <a:off x="7545632"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0" name="Oval 1559"/>
                <p:cNvSpPr/>
                <p:nvPr/>
              </p:nvSpPr>
              <p:spPr>
                <a:xfrm>
                  <a:off x="7392247"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38" name="Group 329"/>
              <p:cNvGrpSpPr>
                <a:grpSpLocks/>
              </p:cNvGrpSpPr>
              <p:nvPr/>
            </p:nvGrpSpPr>
            <p:grpSpPr bwMode="auto">
              <a:xfrm flipV="1">
                <a:off x="7851470" y="-456139"/>
                <a:ext cx="111196" cy="236972"/>
                <a:chOff x="7391400" y="1447800"/>
                <a:chExt cx="228600" cy="685800"/>
              </a:xfrm>
            </p:grpSpPr>
            <p:sp>
              <p:nvSpPr>
                <p:cNvPr id="1562" name="Freeform 1561"/>
                <p:cNvSpPr/>
                <p:nvPr/>
              </p:nvSpPr>
              <p:spPr>
                <a:xfrm>
                  <a:off x="746666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3" name="Freeform 1562"/>
                <p:cNvSpPr/>
                <p:nvPr/>
              </p:nvSpPr>
              <p:spPr>
                <a:xfrm>
                  <a:off x="7544991"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4" name="Oval 1563"/>
                <p:cNvSpPr/>
                <p:nvPr/>
              </p:nvSpPr>
              <p:spPr>
                <a:xfrm>
                  <a:off x="739160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39" name="Group 278"/>
              <p:cNvGrpSpPr>
                <a:grpSpLocks/>
              </p:cNvGrpSpPr>
              <p:nvPr/>
            </p:nvGrpSpPr>
            <p:grpSpPr bwMode="auto">
              <a:xfrm flipV="1">
                <a:off x="8970892" y="-456139"/>
                <a:ext cx="111196" cy="236972"/>
                <a:chOff x="7391400" y="1447800"/>
                <a:chExt cx="228600" cy="685800"/>
              </a:xfrm>
            </p:grpSpPr>
            <p:sp>
              <p:nvSpPr>
                <p:cNvPr id="1566" name="Freeform 1565"/>
                <p:cNvSpPr/>
                <p:nvPr/>
              </p:nvSpPr>
              <p:spPr>
                <a:xfrm>
                  <a:off x="7466123" y="1594791"/>
                  <a:ext cx="58744"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7" name="Freeform 1566"/>
                <p:cNvSpPr/>
                <p:nvPr/>
              </p:nvSpPr>
              <p:spPr>
                <a:xfrm>
                  <a:off x="7544448" y="1594791"/>
                  <a:ext cx="55481"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8" name="Oval 1567"/>
                <p:cNvSpPr/>
                <p:nvPr/>
              </p:nvSpPr>
              <p:spPr>
                <a:xfrm>
                  <a:off x="7391063" y="1447800"/>
                  <a:ext cx="228448" cy="22508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40" name="Group 329"/>
              <p:cNvGrpSpPr>
                <a:grpSpLocks/>
              </p:cNvGrpSpPr>
              <p:nvPr/>
            </p:nvGrpSpPr>
            <p:grpSpPr bwMode="auto">
              <a:xfrm flipV="1">
                <a:off x="8861670" y="-456139"/>
                <a:ext cx="111196" cy="236972"/>
                <a:chOff x="7391400" y="1447800"/>
                <a:chExt cx="228600" cy="685800"/>
              </a:xfrm>
            </p:grpSpPr>
            <p:sp>
              <p:nvSpPr>
                <p:cNvPr id="1570" name="Freeform 1569"/>
                <p:cNvSpPr/>
                <p:nvPr/>
              </p:nvSpPr>
              <p:spPr>
                <a:xfrm>
                  <a:off x="7465482" y="1594791"/>
                  <a:ext cx="58744"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1" name="Freeform 1570"/>
                <p:cNvSpPr/>
                <p:nvPr/>
              </p:nvSpPr>
              <p:spPr>
                <a:xfrm>
                  <a:off x="7543807" y="1594791"/>
                  <a:ext cx="55479" cy="537437"/>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2" name="Oval 1571"/>
                <p:cNvSpPr/>
                <p:nvPr/>
              </p:nvSpPr>
              <p:spPr>
                <a:xfrm>
                  <a:off x="7390419" y="1447800"/>
                  <a:ext cx="228448" cy="225081"/>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41" name="Group 57"/>
              <p:cNvGrpSpPr>
                <a:grpSpLocks/>
              </p:cNvGrpSpPr>
              <p:nvPr/>
            </p:nvGrpSpPr>
            <p:grpSpPr bwMode="auto">
              <a:xfrm flipV="1">
                <a:off x="4319226" y="-456139"/>
                <a:ext cx="110538" cy="236972"/>
                <a:chOff x="7391400" y="1447800"/>
                <a:chExt cx="228600" cy="685800"/>
              </a:xfrm>
            </p:grpSpPr>
            <p:sp>
              <p:nvSpPr>
                <p:cNvPr id="1574" name="Freeform 1573"/>
                <p:cNvSpPr/>
                <p:nvPr/>
              </p:nvSpPr>
              <p:spPr>
                <a:xfrm>
                  <a:off x="7467422"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5" name="Freeform 1574"/>
                <p:cNvSpPr/>
                <p:nvPr/>
              </p:nvSpPr>
              <p:spPr>
                <a:xfrm>
                  <a:off x="7542931"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6" name="Oval 1575"/>
                <p:cNvSpPr/>
                <p:nvPr/>
              </p:nvSpPr>
              <p:spPr>
                <a:xfrm>
                  <a:off x="7391915" y="1447800"/>
                  <a:ext cx="226524"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42" name="Group 97"/>
              <p:cNvGrpSpPr>
                <a:grpSpLocks/>
              </p:cNvGrpSpPr>
              <p:nvPr/>
            </p:nvGrpSpPr>
            <p:grpSpPr bwMode="auto">
              <a:xfrm flipV="1">
                <a:off x="3768992" y="-456139"/>
                <a:ext cx="111196" cy="236972"/>
                <a:chOff x="7391400" y="1447800"/>
                <a:chExt cx="228600" cy="685800"/>
              </a:xfrm>
            </p:grpSpPr>
            <p:sp>
              <p:nvSpPr>
                <p:cNvPr id="1578" name="Freeform 1577"/>
                <p:cNvSpPr/>
                <p:nvPr/>
              </p:nvSpPr>
              <p:spPr>
                <a:xfrm>
                  <a:off x="746571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9" name="Freeform 1578"/>
                <p:cNvSpPr/>
                <p:nvPr/>
              </p:nvSpPr>
              <p:spPr>
                <a:xfrm>
                  <a:off x="7544035"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0" name="Oval 1579"/>
                <p:cNvSpPr/>
                <p:nvPr/>
              </p:nvSpPr>
              <p:spPr>
                <a:xfrm>
                  <a:off x="739064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43" name="Group 105"/>
              <p:cNvGrpSpPr>
                <a:grpSpLocks/>
              </p:cNvGrpSpPr>
              <p:nvPr/>
            </p:nvGrpSpPr>
            <p:grpSpPr bwMode="auto">
              <a:xfrm flipV="1">
                <a:off x="3880188" y="-456139"/>
                <a:ext cx="110538" cy="236972"/>
                <a:chOff x="7391400" y="1447800"/>
                <a:chExt cx="228600" cy="685800"/>
              </a:xfrm>
            </p:grpSpPr>
            <p:sp>
              <p:nvSpPr>
                <p:cNvPr id="1582" name="Freeform 1581"/>
                <p:cNvSpPr/>
                <p:nvPr/>
              </p:nvSpPr>
              <p:spPr>
                <a:xfrm>
                  <a:off x="7465999"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3" name="Freeform 1582"/>
                <p:cNvSpPr/>
                <p:nvPr/>
              </p:nvSpPr>
              <p:spPr>
                <a:xfrm>
                  <a:off x="7544791"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4" name="Oval 1583"/>
                <p:cNvSpPr/>
                <p:nvPr/>
              </p:nvSpPr>
              <p:spPr>
                <a:xfrm>
                  <a:off x="7390490"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44" name="Group 113"/>
              <p:cNvGrpSpPr>
                <a:grpSpLocks/>
              </p:cNvGrpSpPr>
              <p:nvPr/>
            </p:nvGrpSpPr>
            <p:grpSpPr bwMode="auto">
              <a:xfrm flipV="1">
                <a:off x="3990726" y="-456139"/>
                <a:ext cx="111196" cy="236972"/>
                <a:chOff x="7391400" y="1447800"/>
                <a:chExt cx="228600" cy="685800"/>
              </a:xfrm>
            </p:grpSpPr>
            <p:sp>
              <p:nvSpPr>
                <p:cNvPr id="1586" name="Freeform 1585"/>
                <p:cNvSpPr/>
                <p:nvPr/>
              </p:nvSpPr>
              <p:spPr>
                <a:xfrm>
                  <a:off x="7466759"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7" name="Freeform 1586"/>
                <p:cNvSpPr/>
                <p:nvPr/>
              </p:nvSpPr>
              <p:spPr>
                <a:xfrm>
                  <a:off x="7545083"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88" name="Oval 1587"/>
                <p:cNvSpPr/>
                <p:nvPr/>
              </p:nvSpPr>
              <p:spPr>
                <a:xfrm>
                  <a:off x="7391696"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45" name="Group 121"/>
              <p:cNvGrpSpPr>
                <a:grpSpLocks/>
              </p:cNvGrpSpPr>
              <p:nvPr/>
            </p:nvGrpSpPr>
            <p:grpSpPr bwMode="auto">
              <a:xfrm flipV="1">
                <a:off x="4101922" y="-456139"/>
                <a:ext cx="111196" cy="236972"/>
                <a:chOff x="7391400" y="1447800"/>
                <a:chExt cx="228600" cy="685800"/>
              </a:xfrm>
            </p:grpSpPr>
            <p:sp>
              <p:nvSpPr>
                <p:cNvPr id="1590" name="Freeform 1589"/>
                <p:cNvSpPr/>
                <p:nvPr/>
              </p:nvSpPr>
              <p:spPr>
                <a:xfrm>
                  <a:off x="7466606"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1" name="Freeform 1590"/>
                <p:cNvSpPr/>
                <p:nvPr/>
              </p:nvSpPr>
              <p:spPr>
                <a:xfrm>
                  <a:off x="7544931"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2" name="Oval 1591"/>
                <p:cNvSpPr/>
                <p:nvPr/>
              </p:nvSpPr>
              <p:spPr>
                <a:xfrm>
                  <a:off x="7391544"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46" name="Group 214"/>
              <p:cNvGrpSpPr>
                <a:grpSpLocks/>
              </p:cNvGrpSpPr>
              <p:nvPr/>
            </p:nvGrpSpPr>
            <p:grpSpPr bwMode="auto">
              <a:xfrm flipV="1">
                <a:off x="4436779" y="-456473"/>
                <a:ext cx="111125" cy="236537"/>
                <a:chOff x="7390349" y="1450023"/>
                <a:chExt cx="229814" cy="684540"/>
              </a:xfrm>
            </p:grpSpPr>
            <p:sp>
              <p:nvSpPr>
                <p:cNvPr id="1594" name="Freeform 1593"/>
                <p:cNvSpPr/>
                <p:nvPr/>
              </p:nvSpPr>
              <p:spPr>
                <a:xfrm>
                  <a:off x="7466204" y="1599381"/>
                  <a:ext cx="55811" cy="537436"/>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6" name="Oval 1595"/>
                <p:cNvSpPr/>
                <p:nvPr/>
              </p:nvSpPr>
              <p:spPr>
                <a:xfrm>
                  <a:off x="7390696" y="1447798"/>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47" name="Group 224"/>
              <p:cNvGrpSpPr>
                <a:grpSpLocks/>
              </p:cNvGrpSpPr>
              <p:nvPr/>
            </p:nvGrpSpPr>
            <p:grpSpPr bwMode="auto">
              <a:xfrm flipV="1">
                <a:off x="4222987" y="-456139"/>
                <a:ext cx="110538" cy="236972"/>
                <a:chOff x="7391400" y="1447800"/>
                <a:chExt cx="228600" cy="685800"/>
              </a:xfrm>
            </p:grpSpPr>
            <p:sp>
              <p:nvSpPr>
                <p:cNvPr id="1598" name="Freeform 1597"/>
                <p:cNvSpPr/>
                <p:nvPr/>
              </p:nvSpPr>
              <p:spPr>
                <a:xfrm>
                  <a:off x="7466190"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9" name="Freeform 1598"/>
                <p:cNvSpPr/>
                <p:nvPr/>
              </p:nvSpPr>
              <p:spPr>
                <a:xfrm>
                  <a:off x="7544981"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0" name="Oval 1599"/>
                <p:cNvSpPr/>
                <p:nvPr/>
              </p:nvSpPr>
              <p:spPr>
                <a:xfrm>
                  <a:off x="7390680"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48" name="Group 254"/>
              <p:cNvGrpSpPr>
                <a:grpSpLocks/>
              </p:cNvGrpSpPr>
              <p:nvPr/>
            </p:nvGrpSpPr>
            <p:grpSpPr bwMode="auto">
              <a:xfrm flipV="1">
                <a:off x="2757488" y="-456139"/>
                <a:ext cx="111196" cy="236972"/>
                <a:chOff x="7391400" y="1447800"/>
                <a:chExt cx="228600" cy="685800"/>
              </a:xfrm>
            </p:grpSpPr>
            <p:sp>
              <p:nvSpPr>
                <p:cNvPr id="1602" name="Freeform 1601"/>
                <p:cNvSpPr/>
                <p:nvPr/>
              </p:nvSpPr>
              <p:spPr>
                <a:xfrm>
                  <a:off x="7466312"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3" name="Freeform 1602"/>
                <p:cNvSpPr/>
                <p:nvPr/>
              </p:nvSpPr>
              <p:spPr>
                <a:xfrm>
                  <a:off x="7544637"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4" name="Oval 1603"/>
                <p:cNvSpPr/>
                <p:nvPr/>
              </p:nvSpPr>
              <p:spPr>
                <a:xfrm>
                  <a:off x="739125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49" name="Group 262"/>
              <p:cNvGrpSpPr>
                <a:grpSpLocks/>
              </p:cNvGrpSpPr>
              <p:nvPr/>
            </p:nvGrpSpPr>
            <p:grpSpPr bwMode="auto">
              <a:xfrm flipV="1">
                <a:off x="2868684" y="-456139"/>
                <a:ext cx="111196" cy="236972"/>
                <a:chOff x="7391400" y="1447800"/>
                <a:chExt cx="228600" cy="685800"/>
              </a:xfrm>
            </p:grpSpPr>
            <p:sp>
              <p:nvSpPr>
                <p:cNvPr id="1606" name="Freeform 1605"/>
                <p:cNvSpPr/>
                <p:nvPr/>
              </p:nvSpPr>
              <p:spPr>
                <a:xfrm>
                  <a:off x="746616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7" name="Freeform 1606"/>
                <p:cNvSpPr/>
                <p:nvPr/>
              </p:nvSpPr>
              <p:spPr>
                <a:xfrm>
                  <a:off x="7544485"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8" name="Oval 1607"/>
                <p:cNvSpPr/>
                <p:nvPr/>
              </p:nvSpPr>
              <p:spPr>
                <a:xfrm>
                  <a:off x="739110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50" name="Group 270"/>
              <p:cNvGrpSpPr>
                <a:grpSpLocks/>
              </p:cNvGrpSpPr>
              <p:nvPr/>
            </p:nvGrpSpPr>
            <p:grpSpPr bwMode="auto">
              <a:xfrm flipV="1">
                <a:off x="2979879" y="-456139"/>
                <a:ext cx="110538" cy="236972"/>
                <a:chOff x="7391400" y="1447800"/>
                <a:chExt cx="228600" cy="685800"/>
              </a:xfrm>
            </p:grpSpPr>
            <p:sp>
              <p:nvSpPr>
                <p:cNvPr id="1610" name="Freeform 1609"/>
                <p:cNvSpPr/>
                <p:nvPr/>
              </p:nvSpPr>
              <p:spPr>
                <a:xfrm>
                  <a:off x="7466454"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1" name="Freeform 1610"/>
                <p:cNvSpPr/>
                <p:nvPr/>
              </p:nvSpPr>
              <p:spPr>
                <a:xfrm>
                  <a:off x="7545246"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2" name="Oval 1611"/>
                <p:cNvSpPr/>
                <p:nvPr/>
              </p:nvSpPr>
              <p:spPr>
                <a:xfrm>
                  <a:off x="7390947"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51" name="Group 278"/>
              <p:cNvGrpSpPr>
                <a:grpSpLocks/>
              </p:cNvGrpSpPr>
              <p:nvPr/>
            </p:nvGrpSpPr>
            <p:grpSpPr bwMode="auto">
              <a:xfrm flipV="1">
                <a:off x="3199639" y="-456139"/>
                <a:ext cx="111196" cy="236972"/>
                <a:chOff x="7391400" y="1447800"/>
                <a:chExt cx="228600" cy="685800"/>
              </a:xfrm>
            </p:grpSpPr>
            <p:sp>
              <p:nvSpPr>
                <p:cNvPr id="1614" name="Freeform 1613"/>
                <p:cNvSpPr/>
                <p:nvPr/>
              </p:nvSpPr>
              <p:spPr>
                <a:xfrm>
                  <a:off x="7467854"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5" name="Freeform 1614"/>
                <p:cNvSpPr/>
                <p:nvPr/>
              </p:nvSpPr>
              <p:spPr>
                <a:xfrm>
                  <a:off x="7546179" y="1599383"/>
                  <a:ext cx="5547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6" name="Oval 1615"/>
                <p:cNvSpPr/>
                <p:nvPr/>
              </p:nvSpPr>
              <p:spPr>
                <a:xfrm>
                  <a:off x="7392792"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52" name="Group 329"/>
              <p:cNvGrpSpPr>
                <a:grpSpLocks/>
              </p:cNvGrpSpPr>
              <p:nvPr/>
            </p:nvGrpSpPr>
            <p:grpSpPr bwMode="auto">
              <a:xfrm flipV="1">
                <a:off x="3090418" y="-456139"/>
                <a:ext cx="111196" cy="236972"/>
                <a:chOff x="7391400" y="1447800"/>
                <a:chExt cx="228600" cy="685800"/>
              </a:xfrm>
            </p:grpSpPr>
            <p:sp>
              <p:nvSpPr>
                <p:cNvPr id="1618" name="Freeform 1617"/>
                <p:cNvSpPr/>
                <p:nvPr/>
              </p:nvSpPr>
              <p:spPr>
                <a:xfrm>
                  <a:off x="7467209"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19" name="Freeform 1618"/>
                <p:cNvSpPr/>
                <p:nvPr/>
              </p:nvSpPr>
              <p:spPr>
                <a:xfrm>
                  <a:off x="7545534"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0" name="Oval 1619"/>
                <p:cNvSpPr/>
                <p:nvPr/>
              </p:nvSpPr>
              <p:spPr>
                <a:xfrm>
                  <a:off x="739214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53" name="Group 254"/>
              <p:cNvGrpSpPr>
                <a:grpSpLocks/>
              </p:cNvGrpSpPr>
              <p:nvPr/>
            </p:nvGrpSpPr>
            <p:grpSpPr bwMode="auto">
              <a:xfrm flipV="1">
                <a:off x="3323091" y="-456139"/>
                <a:ext cx="111196" cy="236972"/>
                <a:chOff x="7391400" y="1447800"/>
                <a:chExt cx="228600" cy="685800"/>
              </a:xfrm>
            </p:grpSpPr>
            <p:sp>
              <p:nvSpPr>
                <p:cNvPr id="1622" name="Freeform 1621"/>
                <p:cNvSpPr/>
                <p:nvPr/>
              </p:nvSpPr>
              <p:spPr>
                <a:xfrm>
                  <a:off x="7465350"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3" name="Freeform 1622"/>
                <p:cNvSpPr/>
                <p:nvPr/>
              </p:nvSpPr>
              <p:spPr>
                <a:xfrm>
                  <a:off x="7543675"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4" name="Oval 1623"/>
                <p:cNvSpPr/>
                <p:nvPr/>
              </p:nvSpPr>
              <p:spPr>
                <a:xfrm>
                  <a:off x="7390290"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54" name="Group 262"/>
              <p:cNvGrpSpPr>
                <a:grpSpLocks/>
              </p:cNvGrpSpPr>
              <p:nvPr/>
            </p:nvGrpSpPr>
            <p:grpSpPr bwMode="auto">
              <a:xfrm flipV="1">
                <a:off x="3434287" y="-456139"/>
                <a:ext cx="111196" cy="236972"/>
                <a:chOff x="7391400" y="1447800"/>
                <a:chExt cx="228600" cy="685800"/>
              </a:xfrm>
            </p:grpSpPr>
            <p:sp>
              <p:nvSpPr>
                <p:cNvPr id="1626" name="Freeform 1625"/>
                <p:cNvSpPr/>
                <p:nvPr/>
              </p:nvSpPr>
              <p:spPr>
                <a:xfrm>
                  <a:off x="7465198"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7" name="Freeform 1626"/>
                <p:cNvSpPr/>
                <p:nvPr/>
              </p:nvSpPr>
              <p:spPr>
                <a:xfrm>
                  <a:off x="7543523"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8" name="Oval 1627"/>
                <p:cNvSpPr/>
                <p:nvPr/>
              </p:nvSpPr>
              <p:spPr>
                <a:xfrm>
                  <a:off x="739013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55" name="Group 270"/>
              <p:cNvGrpSpPr>
                <a:grpSpLocks/>
              </p:cNvGrpSpPr>
              <p:nvPr/>
            </p:nvGrpSpPr>
            <p:grpSpPr bwMode="auto">
              <a:xfrm flipV="1">
                <a:off x="3545482" y="-456139"/>
                <a:ext cx="110538" cy="236972"/>
                <a:chOff x="7391400" y="1447800"/>
                <a:chExt cx="228600" cy="685800"/>
              </a:xfrm>
            </p:grpSpPr>
            <p:sp>
              <p:nvSpPr>
                <p:cNvPr id="1630" name="Freeform 1629"/>
                <p:cNvSpPr/>
                <p:nvPr/>
              </p:nvSpPr>
              <p:spPr>
                <a:xfrm>
                  <a:off x="7468770" y="1599383"/>
                  <a:ext cx="55809"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1" name="Freeform 1630"/>
                <p:cNvSpPr/>
                <p:nvPr/>
              </p:nvSpPr>
              <p:spPr>
                <a:xfrm>
                  <a:off x="7544278" y="1599383"/>
                  <a:ext cx="5581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2" name="Oval 1631"/>
                <p:cNvSpPr/>
                <p:nvPr/>
              </p:nvSpPr>
              <p:spPr>
                <a:xfrm>
                  <a:off x="7389979" y="1447800"/>
                  <a:ext cx="22980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256" name="Group 329"/>
              <p:cNvGrpSpPr>
                <a:grpSpLocks/>
              </p:cNvGrpSpPr>
              <p:nvPr/>
            </p:nvGrpSpPr>
            <p:grpSpPr bwMode="auto">
              <a:xfrm flipV="1">
                <a:off x="3656020" y="-456139"/>
                <a:ext cx="111196" cy="236972"/>
                <a:chOff x="7391400" y="1447800"/>
                <a:chExt cx="228600" cy="685800"/>
              </a:xfrm>
            </p:grpSpPr>
            <p:sp>
              <p:nvSpPr>
                <p:cNvPr id="1634" name="Freeform 1633"/>
                <p:cNvSpPr/>
                <p:nvPr/>
              </p:nvSpPr>
              <p:spPr>
                <a:xfrm>
                  <a:off x="7466249" y="1599383"/>
                  <a:ext cx="58744"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5" name="Freeform 1634"/>
                <p:cNvSpPr/>
                <p:nvPr/>
              </p:nvSpPr>
              <p:spPr>
                <a:xfrm>
                  <a:off x="7544574" y="1599383"/>
                  <a:ext cx="55481" cy="532845"/>
                </a:xfrm>
                <a:custGeom>
                  <a:avLst/>
                  <a:gdLst>
                    <a:gd name="connsiteX0" fmla="*/ 0 w 111919"/>
                    <a:gd name="connsiteY0" fmla="*/ 0 h 688769"/>
                    <a:gd name="connsiteX1" fmla="*/ 11875 w 111919"/>
                    <a:gd name="connsiteY1" fmla="*/ 59376 h 688769"/>
                    <a:gd name="connsiteX2" fmla="*/ 95002 w 111919"/>
                    <a:gd name="connsiteY2" fmla="*/ 154379 h 688769"/>
                    <a:gd name="connsiteX3" fmla="*/ 95002 w 111919"/>
                    <a:gd name="connsiteY3" fmla="*/ 285007 h 688769"/>
                    <a:gd name="connsiteX4" fmla="*/ 59376 w 111919"/>
                    <a:gd name="connsiteY4" fmla="*/ 296883 h 688769"/>
                    <a:gd name="connsiteX5" fmla="*/ 35626 w 111919"/>
                    <a:gd name="connsiteY5" fmla="*/ 439387 h 688769"/>
                    <a:gd name="connsiteX6" fmla="*/ 106878 w 111919"/>
                    <a:gd name="connsiteY6" fmla="*/ 510639 h 688769"/>
                    <a:gd name="connsiteX7" fmla="*/ 95002 w 111919"/>
                    <a:gd name="connsiteY7" fmla="*/ 617517 h 688769"/>
                    <a:gd name="connsiteX8" fmla="*/ 47501 w 111919"/>
                    <a:gd name="connsiteY8" fmla="*/ 629392 h 688769"/>
                    <a:gd name="connsiteX9" fmla="*/ 23750 w 111919"/>
                    <a:gd name="connsiteY9" fmla="*/ 665018 h 688769"/>
                    <a:gd name="connsiteX10" fmla="*/ 0 w 111919"/>
                    <a:gd name="connsiteY10" fmla="*/ 688769 h 68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919" h="688769">
                      <a:moveTo>
                        <a:pt x="0" y="0"/>
                      </a:moveTo>
                      <a:cubicBezTo>
                        <a:pt x="3958" y="19792"/>
                        <a:pt x="3523" y="41001"/>
                        <a:pt x="11875" y="59376"/>
                      </a:cubicBezTo>
                      <a:cubicBezTo>
                        <a:pt x="41993" y="125637"/>
                        <a:pt x="48275" y="123227"/>
                        <a:pt x="95002" y="154379"/>
                      </a:cubicBezTo>
                      <a:cubicBezTo>
                        <a:pt x="111202" y="202976"/>
                        <a:pt x="123138" y="221702"/>
                        <a:pt x="95002" y="285007"/>
                      </a:cubicBezTo>
                      <a:cubicBezTo>
                        <a:pt x="89918" y="296446"/>
                        <a:pt x="71251" y="292924"/>
                        <a:pt x="59376" y="296883"/>
                      </a:cubicBezTo>
                      <a:cubicBezTo>
                        <a:pt x="12439" y="343820"/>
                        <a:pt x="-8061" y="345773"/>
                        <a:pt x="35626" y="439387"/>
                      </a:cubicBezTo>
                      <a:cubicBezTo>
                        <a:pt x="49830" y="469824"/>
                        <a:pt x="106878" y="510639"/>
                        <a:pt x="106878" y="510639"/>
                      </a:cubicBezTo>
                      <a:cubicBezTo>
                        <a:pt x="102919" y="546265"/>
                        <a:pt x="111033" y="585456"/>
                        <a:pt x="95002" y="617517"/>
                      </a:cubicBezTo>
                      <a:cubicBezTo>
                        <a:pt x="87703" y="632115"/>
                        <a:pt x="61081" y="620339"/>
                        <a:pt x="47501" y="629392"/>
                      </a:cubicBezTo>
                      <a:cubicBezTo>
                        <a:pt x="35626" y="637309"/>
                        <a:pt x="32666" y="653873"/>
                        <a:pt x="23750" y="665018"/>
                      </a:cubicBezTo>
                      <a:cubicBezTo>
                        <a:pt x="16756" y="673761"/>
                        <a:pt x="7917" y="680852"/>
                        <a:pt x="0" y="688769"/>
                      </a:cubicBezTo>
                    </a:path>
                  </a:pathLst>
                </a:custGeom>
                <a:no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6" name="Oval 1635"/>
                <p:cNvSpPr/>
                <p:nvPr/>
              </p:nvSpPr>
              <p:spPr>
                <a:xfrm>
                  <a:off x="7391188" y="1447800"/>
                  <a:ext cx="228448" cy="229673"/>
                </a:xfrm>
                <a:prstGeom prst="ellipse">
                  <a:avLst/>
                </a:prstGeom>
                <a:gradFill>
                  <a:gsLst>
                    <a:gs pos="0">
                      <a:srgbClr val="990000"/>
                    </a:gs>
                    <a:gs pos="81000">
                      <a:srgbClr val="D49E6C"/>
                    </a:gs>
                    <a:gs pos="100000">
                      <a:srgbClr val="A65528"/>
                    </a:gs>
                    <a:gs pos="100000">
                      <a:srgbClr val="66301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grpSp>
        <p:nvGrpSpPr>
          <p:cNvPr id="37064" name="Group 57"/>
          <p:cNvGrpSpPr>
            <a:grpSpLocks/>
          </p:cNvGrpSpPr>
          <p:nvPr/>
        </p:nvGrpSpPr>
        <p:grpSpPr bwMode="auto">
          <a:xfrm>
            <a:off x="3733800" y="1446213"/>
            <a:ext cx="441325" cy="2592387"/>
            <a:chOff x="3733800" y="1295400"/>
            <a:chExt cx="441325" cy="2592287"/>
          </a:xfrm>
        </p:grpSpPr>
        <p:sp>
          <p:nvSpPr>
            <p:cNvPr id="913" name="Can 912"/>
            <p:cNvSpPr/>
            <p:nvPr/>
          </p:nvSpPr>
          <p:spPr bwMode="auto">
            <a:xfrm>
              <a:off x="3848100" y="1904976"/>
              <a:ext cx="219075" cy="1982711"/>
            </a:xfrm>
            <a:prstGeom prst="can">
              <a:avLst>
                <a:gd name="adj" fmla="val 16978"/>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4" name="Can 1293"/>
            <p:cNvSpPr/>
            <p:nvPr/>
          </p:nvSpPr>
          <p:spPr bwMode="auto">
            <a:xfrm>
              <a:off x="3759200" y="1331911"/>
              <a:ext cx="396875" cy="1296938"/>
            </a:xfrm>
            <a:prstGeom prst="can">
              <a:avLst>
                <a:gd name="adj" fmla="val 16978"/>
              </a:avLst>
            </a:prstGeom>
            <a:solidFill>
              <a:srgbClr val="FF0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95" name="Isosceles Triangle 1294"/>
            <p:cNvSpPr/>
            <p:nvPr/>
          </p:nvSpPr>
          <p:spPr>
            <a:xfrm flipH="1" flipV="1">
              <a:off x="3733800" y="1295400"/>
              <a:ext cx="441325" cy="4698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065" name="Group 53"/>
          <p:cNvGrpSpPr>
            <a:grpSpLocks/>
          </p:cNvGrpSpPr>
          <p:nvPr/>
        </p:nvGrpSpPr>
        <p:grpSpPr bwMode="auto">
          <a:xfrm>
            <a:off x="3762375" y="-457200"/>
            <a:ext cx="396875" cy="1689100"/>
            <a:chOff x="3762146" y="-152400"/>
            <a:chExt cx="397590" cy="1689538"/>
          </a:xfrm>
        </p:grpSpPr>
        <p:sp>
          <p:nvSpPr>
            <p:cNvPr id="1296" name="Isosceles Triangle 1295"/>
            <p:cNvSpPr/>
            <p:nvPr/>
          </p:nvSpPr>
          <p:spPr>
            <a:xfrm flipH="1" flipV="1">
              <a:off x="3776460" y="1067116"/>
              <a:ext cx="368964" cy="470022"/>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7" name="Can 1636"/>
            <p:cNvSpPr/>
            <p:nvPr/>
          </p:nvSpPr>
          <p:spPr bwMode="auto">
            <a:xfrm>
              <a:off x="3762146" y="-152400"/>
              <a:ext cx="397590" cy="1244923"/>
            </a:xfrm>
            <a:prstGeom prst="can">
              <a:avLst/>
            </a:prstGeom>
            <a:solidFill>
              <a:schemeClr val="tx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638" name="TextBox 1637"/>
          <p:cNvSpPr txBox="1"/>
          <p:nvPr/>
        </p:nvSpPr>
        <p:spPr>
          <a:xfrm>
            <a:off x="4592638" y="2667000"/>
            <a:ext cx="4325937" cy="1938338"/>
          </a:xfrm>
          <a:prstGeom prst="rect">
            <a:avLst/>
          </a:prstGeom>
          <a:noFill/>
          <a:ln w="25400">
            <a:solidFill>
              <a:srgbClr val="FF0000"/>
            </a:solidFill>
          </a:ln>
        </p:spPr>
        <p:txBody>
          <a:bodyPr>
            <a:spAutoFit/>
          </a:bodyPr>
          <a:lstStyle/>
          <a:p>
            <a:pPr>
              <a:defRPr/>
            </a:pPr>
            <a:r>
              <a:rPr lang="en-US" sz="2400" dirty="0">
                <a:cs typeface="Arial" charset="0"/>
              </a:rPr>
              <a:t>Checkpoint inhibitors</a:t>
            </a:r>
          </a:p>
          <a:p>
            <a:pPr marL="342900" indent="-342900">
              <a:buFont typeface="Arial" panose="020B0604020202020204" pitchFamily="34" charset="0"/>
              <a:buChar char="•"/>
              <a:defRPr/>
            </a:pPr>
            <a:r>
              <a:rPr lang="en-US" sz="2400" dirty="0">
                <a:cs typeface="Arial" charset="0"/>
              </a:rPr>
              <a:t>Blocking antibodies against PD-L1 and PD-1</a:t>
            </a:r>
          </a:p>
          <a:p>
            <a:pPr marL="342900" indent="-342900">
              <a:buFont typeface="Arial" panose="020B0604020202020204" pitchFamily="34" charset="0"/>
              <a:buChar char="•"/>
              <a:defRPr/>
            </a:pPr>
            <a:r>
              <a:rPr lang="en-US" sz="2400" dirty="0">
                <a:cs typeface="Arial" charset="0"/>
              </a:rPr>
              <a:t>Restores anti-tumor immunity</a:t>
            </a:r>
          </a:p>
          <a:p>
            <a:pPr marL="342900" indent="-342900">
              <a:buFont typeface="Arial" panose="020B0604020202020204" pitchFamily="34" charset="0"/>
              <a:buChar char="•"/>
              <a:defRPr/>
            </a:pPr>
            <a:r>
              <a:rPr lang="en-US" sz="2400" dirty="0">
                <a:cs typeface="Arial" charset="0"/>
              </a:rPr>
              <a:t>Active in Hodgkin lymphoma</a:t>
            </a:r>
          </a:p>
        </p:txBody>
      </p:sp>
      <p:grpSp>
        <p:nvGrpSpPr>
          <p:cNvPr id="37067" name="Group 44"/>
          <p:cNvGrpSpPr>
            <a:grpSpLocks/>
          </p:cNvGrpSpPr>
          <p:nvPr/>
        </p:nvGrpSpPr>
        <p:grpSpPr bwMode="auto">
          <a:xfrm rot="10800000">
            <a:off x="1524000" y="-381000"/>
            <a:ext cx="561975" cy="1600200"/>
            <a:chOff x="-3962400" y="-457200"/>
            <a:chExt cx="1066800" cy="4858299"/>
          </a:xfrm>
        </p:grpSpPr>
        <p:sp>
          <p:nvSpPr>
            <p:cNvPr id="1639" name="Rounded Rectangle 1638"/>
            <p:cNvSpPr/>
            <p:nvPr/>
          </p:nvSpPr>
          <p:spPr>
            <a:xfrm>
              <a:off x="-3425986" y="916425"/>
              <a:ext cx="533399" cy="790438"/>
            </a:xfrm>
            <a:prstGeom prst="roundRect">
              <a:avLst>
                <a:gd name="adj" fmla="val 3002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0" name="Rounded Rectangle 1639"/>
            <p:cNvSpPr/>
            <p:nvPr/>
          </p:nvSpPr>
          <p:spPr>
            <a:xfrm>
              <a:off x="-3959387" y="-86081"/>
              <a:ext cx="533401" cy="1012146"/>
            </a:xfrm>
            <a:prstGeom prst="roundRect">
              <a:avLst>
                <a:gd name="adj" fmla="val 300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1" name="Rounded Rectangle 1640"/>
            <p:cNvSpPr/>
            <p:nvPr/>
          </p:nvSpPr>
          <p:spPr>
            <a:xfrm>
              <a:off x="-3425986" y="-86081"/>
              <a:ext cx="533399" cy="1012146"/>
            </a:xfrm>
            <a:prstGeom prst="roundRect">
              <a:avLst>
                <a:gd name="adj" fmla="val 300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2" name="Oval 1641"/>
            <p:cNvSpPr/>
            <p:nvPr/>
          </p:nvSpPr>
          <p:spPr bwMode="auto">
            <a:xfrm>
              <a:off x="-3887062" y="-447561"/>
              <a:ext cx="632847" cy="8386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3" name="Oval 1642"/>
            <p:cNvSpPr/>
            <p:nvPr/>
          </p:nvSpPr>
          <p:spPr bwMode="auto">
            <a:xfrm>
              <a:off x="-3603787" y="-447561"/>
              <a:ext cx="632847" cy="8386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4" name="Rounded Rectangle 1643"/>
            <p:cNvSpPr/>
            <p:nvPr/>
          </p:nvSpPr>
          <p:spPr>
            <a:xfrm>
              <a:off x="-3808709" y="1065838"/>
              <a:ext cx="180814" cy="3335261"/>
            </a:xfrm>
            <a:prstGeom prst="roundRect">
              <a:avLst>
                <a:gd name="adj" fmla="val 30025"/>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5" name="Rounded Rectangle 1644"/>
            <p:cNvSpPr/>
            <p:nvPr/>
          </p:nvSpPr>
          <p:spPr>
            <a:xfrm>
              <a:off x="-3959387" y="921246"/>
              <a:ext cx="533401" cy="1007324"/>
            </a:xfrm>
            <a:prstGeom prst="roundRect">
              <a:avLst>
                <a:gd name="adj" fmla="val 3002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7068" name="TextBox 1645"/>
          <p:cNvSpPr txBox="1">
            <a:spLocks noChangeArrowheads="1"/>
          </p:cNvSpPr>
          <p:nvPr/>
        </p:nvSpPr>
        <p:spPr bwMode="auto">
          <a:xfrm>
            <a:off x="381000" y="457200"/>
            <a:ext cx="1079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800"/>
              <a:t>MCH I</a:t>
            </a:r>
          </a:p>
        </p:txBody>
      </p:sp>
      <p:grpSp>
        <p:nvGrpSpPr>
          <p:cNvPr id="37069" name="Group 45"/>
          <p:cNvGrpSpPr>
            <a:grpSpLocks/>
          </p:cNvGrpSpPr>
          <p:nvPr/>
        </p:nvGrpSpPr>
        <p:grpSpPr bwMode="auto">
          <a:xfrm>
            <a:off x="1622425" y="871538"/>
            <a:ext cx="381000" cy="347662"/>
            <a:chOff x="9911958" y="3236912"/>
            <a:chExt cx="832242" cy="650775"/>
          </a:xfrm>
        </p:grpSpPr>
        <p:sp>
          <p:nvSpPr>
            <p:cNvPr id="1648" name="Arc 1647"/>
            <p:cNvSpPr/>
            <p:nvPr/>
          </p:nvSpPr>
          <p:spPr bwMode="auto">
            <a:xfrm>
              <a:off x="9911958" y="3465723"/>
              <a:ext cx="450798" cy="421964"/>
            </a:xfrm>
            <a:prstGeom prst="arc">
              <a:avLst>
                <a:gd name="adj1" fmla="val 12071804"/>
                <a:gd name="adj2" fmla="val 19742119"/>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49" name="Arc 1648"/>
            <p:cNvSpPr/>
            <p:nvPr/>
          </p:nvSpPr>
          <p:spPr bwMode="auto">
            <a:xfrm flipV="1">
              <a:off x="10293402" y="3236912"/>
              <a:ext cx="450798" cy="421964"/>
            </a:xfrm>
            <a:prstGeom prst="arc">
              <a:avLst>
                <a:gd name="adj1" fmla="val 12071804"/>
                <a:gd name="adj2" fmla="val 19742119"/>
              </a:avLst>
            </a:prstGeom>
            <a:ln w="539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70" name="Group 69"/>
          <p:cNvGrpSpPr/>
          <p:nvPr/>
        </p:nvGrpSpPr>
        <p:grpSpPr>
          <a:xfrm rot="14643211">
            <a:off x="4190254" y="1240209"/>
            <a:ext cx="379335" cy="581610"/>
            <a:chOff x="-4075989" y="89180"/>
            <a:chExt cx="2132178" cy="4101820"/>
          </a:xfrm>
          <a:solidFill>
            <a:srgbClr val="33CC33"/>
          </a:solidFill>
        </p:grpSpPr>
        <p:grpSp>
          <p:nvGrpSpPr>
            <p:cNvPr id="66" name="Group 65"/>
            <p:cNvGrpSpPr/>
            <p:nvPr/>
          </p:nvGrpSpPr>
          <p:grpSpPr>
            <a:xfrm rot="19859968">
              <a:off x="-4075989" y="89180"/>
              <a:ext cx="533400" cy="1555432"/>
              <a:chOff x="-3886200" y="-76200"/>
              <a:chExt cx="533400" cy="1555432"/>
            </a:xfrm>
            <a:grpFill/>
          </p:grpSpPr>
          <p:sp>
            <p:nvSpPr>
              <p:cNvPr id="62" name="Rounded Rectangle 61"/>
              <p:cNvSpPr/>
              <p:nvPr/>
            </p:nvSpPr>
            <p:spPr>
              <a:xfrm>
                <a:off x="-3581400" y="-762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0" name="Rounded Rectangle 1649"/>
              <p:cNvSpPr/>
              <p:nvPr/>
            </p:nvSpPr>
            <p:spPr>
              <a:xfrm>
                <a:off x="-3581400" y="6858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1" name="Rounded Rectangle 1650"/>
              <p:cNvSpPr/>
              <p:nvPr/>
            </p:nvSpPr>
            <p:spPr>
              <a:xfrm>
                <a:off x="-3886200" y="-762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2" name="Rounded Rectangle 1651"/>
              <p:cNvSpPr/>
              <p:nvPr/>
            </p:nvSpPr>
            <p:spPr>
              <a:xfrm>
                <a:off x="-3886200" y="6858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653" name="Rounded Rectangle 1652"/>
            <p:cNvSpPr/>
            <p:nvPr/>
          </p:nvSpPr>
          <p:spPr>
            <a:xfrm>
              <a:off x="-2971800" y="1523999"/>
              <a:ext cx="228600" cy="132709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4" name="Rounded Rectangle 1653"/>
            <p:cNvSpPr/>
            <p:nvPr/>
          </p:nvSpPr>
          <p:spPr>
            <a:xfrm>
              <a:off x="-2971800" y="2863903"/>
              <a:ext cx="228600" cy="132709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5" name="Rounded Rectangle 1654"/>
            <p:cNvSpPr/>
            <p:nvPr/>
          </p:nvSpPr>
          <p:spPr>
            <a:xfrm>
              <a:off x="-3276600" y="1523999"/>
              <a:ext cx="228600" cy="132709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6" name="Rounded Rectangle 1655"/>
            <p:cNvSpPr/>
            <p:nvPr/>
          </p:nvSpPr>
          <p:spPr>
            <a:xfrm>
              <a:off x="-3276600" y="2863903"/>
              <a:ext cx="228600" cy="132709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657" name="Group 1656"/>
            <p:cNvGrpSpPr/>
            <p:nvPr/>
          </p:nvGrpSpPr>
          <p:grpSpPr>
            <a:xfrm rot="1740032" flipH="1">
              <a:off x="-2477211" y="89180"/>
              <a:ext cx="533400" cy="1555432"/>
              <a:chOff x="-3886200" y="-76200"/>
              <a:chExt cx="533400" cy="1555432"/>
            </a:xfrm>
            <a:grpFill/>
          </p:grpSpPr>
          <p:sp>
            <p:nvSpPr>
              <p:cNvPr id="1658" name="Rounded Rectangle 1657"/>
              <p:cNvSpPr/>
              <p:nvPr/>
            </p:nvSpPr>
            <p:spPr>
              <a:xfrm>
                <a:off x="-3581400" y="-762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9" name="Rounded Rectangle 1658"/>
              <p:cNvSpPr/>
              <p:nvPr/>
            </p:nvSpPr>
            <p:spPr>
              <a:xfrm>
                <a:off x="-3581400" y="6858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0" name="Rounded Rectangle 1659"/>
              <p:cNvSpPr/>
              <p:nvPr/>
            </p:nvSpPr>
            <p:spPr>
              <a:xfrm>
                <a:off x="-3886200" y="-762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1" name="Rounded Rectangle 1660"/>
              <p:cNvSpPr/>
              <p:nvPr/>
            </p:nvSpPr>
            <p:spPr>
              <a:xfrm>
                <a:off x="-3886200" y="6858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1662" name="Group 1661"/>
          <p:cNvGrpSpPr/>
          <p:nvPr/>
        </p:nvGrpSpPr>
        <p:grpSpPr>
          <a:xfrm rot="3714249" flipH="1">
            <a:off x="3426872" y="927867"/>
            <a:ext cx="379335" cy="581610"/>
            <a:chOff x="-4075989" y="89180"/>
            <a:chExt cx="2132178" cy="4101820"/>
          </a:xfrm>
          <a:solidFill>
            <a:srgbClr val="33CC33"/>
          </a:solidFill>
        </p:grpSpPr>
        <p:grpSp>
          <p:nvGrpSpPr>
            <p:cNvPr id="1663" name="Group 1662"/>
            <p:cNvGrpSpPr/>
            <p:nvPr/>
          </p:nvGrpSpPr>
          <p:grpSpPr>
            <a:xfrm rot="19859968">
              <a:off x="-4075989" y="89180"/>
              <a:ext cx="533400" cy="1555432"/>
              <a:chOff x="-3886200" y="-76200"/>
              <a:chExt cx="533400" cy="1555432"/>
            </a:xfrm>
            <a:grpFill/>
          </p:grpSpPr>
          <p:sp>
            <p:nvSpPr>
              <p:cNvPr id="1673" name="Rounded Rectangle 1672"/>
              <p:cNvSpPr/>
              <p:nvPr/>
            </p:nvSpPr>
            <p:spPr>
              <a:xfrm>
                <a:off x="-3581400" y="-762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4" name="Rounded Rectangle 1673"/>
              <p:cNvSpPr/>
              <p:nvPr/>
            </p:nvSpPr>
            <p:spPr>
              <a:xfrm>
                <a:off x="-3581400" y="6858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5" name="Rounded Rectangle 1674"/>
              <p:cNvSpPr/>
              <p:nvPr/>
            </p:nvSpPr>
            <p:spPr>
              <a:xfrm>
                <a:off x="-3886200" y="-762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6" name="Rounded Rectangle 1675"/>
              <p:cNvSpPr/>
              <p:nvPr/>
            </p:nvSpPr>
            <p:spPr>
              <a:xfrm>
                <a:off x="-3886200" y="6858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664" name="Rounded Rectangle 1663"/>
            <p:cNvSpPr/>
            <p:nvPr/>
          </p:nvSpPr>
          <p:spPr>
            <a:xfrm>
              <a:off x="-2971800" y="1523999"/>
              <a:ext cx="228600" cy="132709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5" name="Rounded Rectangle 1664"/>
            <p:cNvSpPr/>
            <p:nvPr/>
          </p:nvSpPr>
          <p:spPr>
            <a:xfrm>
              <a:off x="-2971800" y="2863903"/>
              <a:ext cx="228600" cy="132709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6" name="Rounded Rectangle 1665"/>
            <p:cNvSpPr/>
            <p:nvPr/>
          </p:nvSpPr>
          <p:spPr>
            <a:xfrm>
              <a:off x="-3276600" y="1523999"/>
              <a:ext cx="228600" cy="132709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67" name="Rounded Rectangle 1666"/>
            <p:cNvSpPr/>
            <p:nvPr/>
          </p:nvSpPr>
          <p:spPr>
            <a:xfrm>
              <a:off x="-3276600" y="2863903"/>
              <a:ext cx="228600" cy="132709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668" name="Group 1667"/>
            <p:cNvGrpSpPr/>
            <p:nvPr/>
          </p:nvGrpSpPr>
          <p:grpSpPr>
            <a:xfrm rot="1740032" flipH="1">
              <a:off x="-2477211" y="89180"/>
              <a:ext cx="533400" cy="1555432"/>
              <a:chOff x="-3886200" y="-76200"/>
              <a:chExt cx="533400" cy="1555432"/>
            </a:xfrm>
            <a:grpFill/>
          </p:grpSpPr>
          <p:sp>
            <p:nvSpPr>
              <p:cNvPr id="1669" name="Rounded Rectangle 1668"/>
              <p:cNvSpPr/>
              <p:nvPr/>
            </p:nvSpPr>
            <p:spPr>
              <a:xfrm>
                <a:off x="-3581400" y="-762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0" name="Rounded Rectangle 1669"/>
              <p:cNvSpPr/>
              <p:nvPr/>
            </p:nvSpPr>
            <p:spPr>
              <a:xfrm>
                <a:off x="-3581400" y="6858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1" name="Rounded Rectangle 1670"/>
              <p:cNvSpPr/>
              <p:nvPr/>
            </p:nvSpPr>
            <p:spPr>
              <a:xfrm>
                <a:off x="-3886200" y="-762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72" name="Rounded Rectangle 1671"/>
              <p:cNvSpPr/>
              <p:nvPr/>
            </p:nvSpPr>
            <p:spPr>
              <a:xfrm>
                <a:off x="-3886200" y="685800"/>
                <a:ext cx="228600" cy="79343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extLst>
      <p:ext uri="{BB962C8B-B14F-4D97-AF65-F5344CB8AC3E}">
        <p14:creationId xmlns:p14="http://schemas.microsoft.com/office/powerpoint/2010/main" val="2763071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62"/>
                                        </p:tgtEl>
                                        <p:attrNameLst>
                                          <p:attrName>style.visibility</p:attrName>
                                        </p:attrNameLst>
                                      </p:cBhvr>
                                      <p:to>
                                        <p:strVal val="visible"/>
                                      </p:to>
                                    </p:set>
                                    <p:animEffect transition="in" filter="fade">
                                      <p:cBhvr>
                                        <p:cTn id="7" dur="1000"/>
                                        <p:tgtEl>
                                          <p:spTgt spid="166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1000"/>
                                        <p:tgtEl>
                                          <p:spTgt spid="70"/>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38"/>
                                        </p:tgtEl>
                                        <p:attrNameLst>
                                          <p:attrName>style.visibility</p:attrName>
                                        </p:attrNameLst>
                                      </p:cBhvr>
                                      <p:to>
                                        <p:strVal val="visible"/>
                                      </p:to>
                                    </p:set>
                                    <p:animEffect transition="in" filter="fade">
                                      <p:cBhvr>
                                        <p:cTn id="15" dur="1000"/>
                                        <p:tgtEl>
                                          <p:spTgt spid="1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idx="4294967295"/>
          </p:nvPr>
        </p:nvSpPr>
        <p:spPr>
          <a:xfrm>
            <a:off x="76200" y="0"/>
            <a:ext cx="9144000" cy="838200"/>
          </a:xfrm>
        </p:spPr>
        <p:txBody>
          <a:bodyPr/>
          <a:lstStyle/>
          <a:p>
            <a:pPr eaLnBrk="1" hangingPunct="1">
              <a:defRPr/>
            </a:pPr>
            <a:r>
              <a:rPr lang="en-US" sz="3600" dirty="0">
                <a:latin typeface="+mn-lt"/>
              </a:rPr>
              <a:t>Clinical Presentation of Hodgkin Lymphoma</a:t>
            </a:r>
          </a:p>
        </p:txBody>
      </p:sp>
      <p:sp>
        <p:nvSpPr>
          <p:cNvPr id="26627" name="Rectangle 3"/>
          <p:cNvSpPr>
            <a:spLocks noGrp="1" noChangeArrowheads="1"/>
          </p:cNvSpPr>
          <p:nvPr>
            <p:ph type="body" idx="4294967295"/>
          </p:nvPr>
        </p:nvSpPr>
        <p:spPr>
          <a:xfrm>
            <a:off x="0" y="914400"/>
            <a:ext cx="8915400" cy="1600200"/>
          </a:xfrm>
        </p:spPr>
        <p:txBody>
          <a:bodyPr/>
          <a:lstStyle/>
          <a:p>
            <a:pPr marL="609600" indent="-609600" eaLnBrk="1" hangingPunct="1">
              <a:buFont typeface="Wingdings" pitchFamily="2" charset="2"/>
              <a:buAutoNum type="arabicPeriod"/>
              <a:defRPr/>
            </a:pPr>
            <a:r>
              <a:rPr lang="en-US" altLang="en-US" sz="2400" dirty="0" smtClean="0"/>
              <a:t>Painless cervical or supraclavicular lymphadenopathy</a:t>
            </a:r>
          </a:p>
          <a:p>
            <a:pPr marL="609600" indent="-609600" eaLnBrk="1" hangingPunct="1">
              <a:buFont typeface="Wingdings" pitchFamily="2" charset="2"/>
              <a:buAutoNum type="arabicPeriod"/>
              <a:defRPr/>
            </a:pPr>
            <a:r>
              <a:rPr lang="en-US" altLang="en-US" sz="2400" dirty="0" smtClean="0"/>
              <a:t>Mediastinal mass (~2/3)</a:t>
            </a:r>
          </a:p>
          <a:p>
            <a:pPr marL="609600" indent="-609600" eaLnBrk="1" hangingPunct="1">
              <a:buFont typeface="Wingdings" pitchFamily="2" charset="2"/>
              <a:buAutoNum type="arabicPeriod"/>
              <a:defRPr/>
            </a:pPr>
            <a:r>
              <a:rPr lang="en-US" altLang="en-US" sz="2400" dirty="0" smtClean="0"/>
              <a:t>Constitutional symptoms</a:t>
            </a:r>
          </a:p>
          <a:p>
            <a:pPr marL="609600" indent="-609600" eaLnBrk="1" hangingPunct="1">
              <a:buClr>
                <a:srgbClr val="9E001E"/>
              </a:buClr>
              <a:buFont typeface="Wingdings" pitchFamily="2" charset="2"/>
              <a:buAutoNum type="arabicPeriod"/>
              <a:defRPr/>
            </a:pPr>
            <a:endParaRPr lang="en-US" altLang="en-US" sz="2400" dirty="0"/>
          </a:p>
          <a:p>
            <a:pPr marL="609600" indent="-609600" eaLnBrk="1" hangingPunct="1">
              <a:buClr>
                <a:srgbClr val="9E001E"/>
              </a:buClr>
              <a:buFont typeface="Wingdings" pitchFamily="2" charset="2"/>
              <a:buAutoNum type="arabicPeriod"/>
              <a:defRPr/>
            </a:pPr>
            <a:endParaRPr lang="en-US" altLang="en-US" sz="2400" dirty="0" smtClean="0"/>
          </a:p>
          <a:p>
            <a:pPr marL="609600" indent="-609600" eaLnBrk="1" hangingPunct="1">
              <a:buClr>
                <a:srgbClr val="9E001E"/>
              </a:buClr>
              <a:buFont typeface="Wingdings" pitchFamily="2" charset="2"/>
              <a:buAutoNum type="arabicPeriod"/>
              <a:defRPr/>
            </a:pPr>
            <a:endParaRPr lang="en-US" altLang="en-US" sz="2400" dirty="0" smtClean="0"/>
          </a:p>
          <a:p>
            <a:pPr marL="609600" indent="-609600" eaLnBrk="1" hangingPunct="1">
              <a:buClr>
                <a:srgbClr val="9E001E"/>
              </a:buClr>
              <a:buFont typeface="Wingdings" pitchFamily="2" charset="2"/>
              <a:buAutoNum type="arabicPeriod"/>
              <a:defRPr/>
            </a:pPr>
            <a:endParaRPr lang="en-US" altLang="en-US" sz="2400" dirty="0" smtClean="0"/>
          </a:p>
          <a:p>
            <a:pPr marL="609600" indent="-609600" eaLnBrk="1" hangingPunct="1">
              <a:buFont typeface="Wingdings" pitchFamily="2" charset="2"/>
              <a:buAutoNum type="arabicPeriod"/>
              <a:defRPr/>
            </a:pPr>
            <a:r>
              <a:rPr lang="en-US" sz="2400" dirty="0" smtClean="0">
                <a:sym typeface="Symbol" pitchFamily="18" charset="2"/>
              </a:rPr>
              <a:t>Evidence of </a:t>
            </a:r>
            <a:r>
              <a:rPr lang="en-US" sz="2400" dirty="0" smtClean="0"/>
              <a:t>inflammation and RES activation </a:t>
            </a:r>
          </a:p>
          <a:p>
            <a:pPr marL="1089025" lvl="2" indent="-350838" eaLnBrk="1" hangingPunct="1">
              <a:buFont typeface="Arial" charset="0"/>
              <a:buChar char="•"/>
              <a:defRPr/>
            </a:pPr>
            <a:r>
              <a:rPr lang="en-US" sz="2000" dirty="0" smtClean="0">
                <a:sym typeface="Symbol" pitchFamily="18" charset="2"/>
              </a:rPr>
              <a:t>CRP, ESR, ferritin, copper </a:t>
            </a:r>
          </a:p>
          <a:p>
            <a:pPr marL="1089025" lvl="2" indent="-350838" eaLnBrk="1" hangingPunct="1">
              <a:buFont typeface="Arial" charset="0"/>
              <a:buChar char="•"/>
              <a:defRPr/>
            </a:pPr>
            <a:r>
              <a:rPr lang="en-US" sz="2000" dirty="0" smtClean="0">
                <a:sym typeface="Symbol" pitchFamily="18" charset="2"/>
              </a:rPr>
              <a:t>Anemia of chronic inflammation</a:t>
            </a:r>
          </a:p>
          <a:p>
            <a:pPr marL="609600" indent="-609600" eaLnBrk="1" hangingPunct="1">
              <a:buFont typeface="Wingdings" pitchFamily="2" charset="2"/>
              <a:buAutoNum type="arabicPeriod"/>
              <a:defRPr/>
            </a:pPr>
            <a:r>
              <a:rPr lang="en-US" sz="2400" dirty="0" smtClean="0"/>
              <a:t>Immune dysregulation</a:t>
            </a:r>
            <a:r>
              <a:rPr lang="en-US" sz="2400" dirty="0"/>
              <a:t> </a:t>
            </a:r>
            <a:r>
              <a:rPr lang="en-US" sz="2400" dirty="0" smtClean="0"/>
              <a:t>(uncommon)</a:t>
            </a:r>
          </a:p>
          <a:p>
            <a:pPr marL="1089025" lvl="2" indent="-350838" eaLnBrk="1" hangingPunct="1">
              <a:buFont typeface="Arial" charset="0"/>
              <a:buChar char="•"/>
              <a:defRPr/>
            </a:pPr>
            <a:r>
              <a:rPr lang="en-US" sz="2000" dirty="0" smtClean="0"/>
              <a:t>autoimmune neutropenia, AIHA, ITP, nephrotic syndrome</a:t>
            </a:r>
          </a:p>
          <a:p>
            <a:pPr marL="609600" indent="-609600" eaLnBrk="1" hangingPunct="1">
              <a:buClr>
                <a:srgbClr val="9E001E"/>
              </a:buClr>
              <a:buFont typeface="Wingdings" pitchFamily="2" charset="2"/>
              <a:buAutoNum type="arabicPeriod"/>
              <a:defRPr/>
            </a:pPr>
            <a:endParaRPr lang="en-US" sz="2400" dirty="0" smtClean="0"/>
          </a:p>
          <a:p>
            <a:pPr marL="609600" indent="-609600" eaLnBrk="1" hangingPunct="1">
              <a:buClr>
                <a:srgbClr val="9E001E"/>
              </a:buClr>
              <a:buFont typeface="Wingdings" pitchFamily="2" charset="2"/>
              <a:buAutoNum type="arabicPeriod"/>
              <a:defRPr/>
            </a:pPr>
            <a:endParaRPr lang="en-US" altLang="en-US" sz="2400" dirty="0" smtClean="0"/>
          </a:p>
        </p:txBody>
      </p:sp>
      <p:sp>
        <p:nvSpPr>
          <p:cNvPr id="36867" name="Rectangle 3"/>
          <p:cNvSpPr>
            <a:spLocks noChangeArrowheads="1"/>
          </p:cNvSpPr>
          <p:nvPr/>
        </p:nvSpPr>
        <p:spPr bwMode="auto">
          <a:xfrm>
            <a:off x="457200" y="2286000"/>
            <a:ext cx="4572000" cy="2133600"/>
          </a:xfrm>
          <a:prstGeom prst="rect">
            <a:avLst/>
          </a:prstGeom>
          <a:noFill/>
          <a:ln w="9525">
            <a:noFill/>
            <a:miter lim="800000"/>
            <a:headEnd/>
            <a:tailEnd/>
          </a:ln>
        </p:spPr>
        <p:txBody>
          <a:bodyPr/>
          <a:lstStyle/>
          <a:p>
            <a:pPr eaLnBrk="1" hangingPunct="1">
              <a:spcBef>
                <a:spcPct val="20000"/>
              </a:spcBef>
              <a:buClr>
                <a:srgbClr val="9E001E"/>
              </a:buClr>
              <a:defRPr/>
            </a:pPr>
            <a:r>
              <a:rPr lang="en-US" sz="2000" dirty="0">
                <a:latin typeface="+mn-lt"/>
                <a:cs typeface="Arial" charset="0"/>
              </a:rPr>
              <a:t>      </a:t>
            </a:r>
            <a:r>
              <a:rPr lang="en-US" sz="2000" u="sng" dirty="0">
                <a:latin typeface="+mn-lt"/>
                <a:cs typeface="Arial" charset="0"/>
              </a:rPr>
              <a:t>B symptoms are prognostic</a:t>
            </a:r>
          </a:p>
          <a:p>
            <a:pPr marL="688975" lvl="1" indent="-350838" eaLnBrk="1" hangingPunct="1">
              <a:spcBef>
                <a:spcPct val="20000"/>
              </a:spcBef>
              <a:buFont typeface="Arial" charset="0"/>
              <a:buChar char="•"/>
              <a:defRPr/>
            </a:pPr>
            <a:r>
              <a:rPr lang="en-US" dirty="0">
                <a:latin typeface="+mn-lt"/>
                <a:cs typeface="Arial" charset="0"/>
              </a:rPr>
              <a:t>Weight loss of 10% in 6 months</a:t>
            </a:r>
          </a:p>
          <a:p>
            <a:pPr marL="688975" lvl="1" indent="-350838" eaLnBrk="1" hangingPunct="1">
              <a:spcBef>
                <a:spcPct val="20000"/>
              </a:spcBef>
              <a:buFont typeface="Arial" charset="0"/>
              <a:buChar char="•"/>
              <a:defRPr/>
            </a:pPr>
            <a:r>
              <a:rPr lang="en-US" dirty="0">
                <a:latin typeface="+mn-lt"/>
                <a:cs typeface="Arial" charset="0"/>
              </a:rPr>
              <a:t>Drenching night sweats</a:t>
            </a:r>
          </a:p>
          <a:p>
            <a:pPr marL="688975" lvl="1" indent="-350838" eaLnBrk="1" hangingPunct="1">
              <a:spcBef>
                <a:spcPct val="20000"/>
              </a:spcBef>
              <a:buFont typeface="Arial" charset="0"/>
              <a:buChar char="•"/>
              <a:defRPr/>
            </a:pPr>
            <a:r>
              <a:rPr lang="en-US" dirty="0">
                <a:latin typeface="+mn-lt"/>
                <a:cs typeface="Arial" charset="0"/>
              </a:rPr>
              <a:t>Unexplained fevers &gt;38</a:t>
            </a:r>
            <a:r>
              <a:rPr lang="en-US" baseline="30000" dirty="0">
                <a:latin typeface="+mn-lt"/>
                <a:cs typeface="Arial" charset="0"/>
              </a:rPr>
              <a:t>o</a:t>
            </a:r>
            <a:r>
              <a:rPr lang="en-US" dirty="0">
                <a:latin typeface="+mn-lt"/>
                <a:cs typeface="Arial" charset="0"/>
              </a:rPr>
              <a:t>C </a:t>
            </a:r>
          </a:p>
          <a:p>
            <a:pPr marL="338137" lvl="1" eaLnBrk="1" hangingPunct="1">
              <a:spcBef>
                <a:spcPct val="20000"/>
              </a:spcBef>
              <a:buClr>
                <a:schemeClr val="accent2">
                  <a:lumMod val="75000"/>
                </a:schemeClr>
              </a:buClr>
              <a:defRPr/>
            </a:pPr>
            <a:r>
              <a:rPr lang="en-US" dirty="0">
                <a:latin typeface="+mn-lt"/>
                <a:cs typeface="Arial" charset="0"/>
              </a:rPr>
              <a:t>	for 3 consecutive days</a:t>
            </a:r>
          </a:p>
          <a:p>
            <a:pPr marL="688975" lvl="1" indent="-350838" eaLnBrk="1" hangingPunct="1">
              <a:spcBef>
                <a:spcPct val="20000"/>
              </a:spcBef>
              <a:buFont typeface="Arial" charset="0"/>
              <a:buChar char="•"/>
              <a:defRPr/>
            </a:pPr>
            <a:endParaRPr lang="en-US" dirty="0">
              <a:latin typeface="+mn-lt"/>
              <a:cs typeface="Arial" charset="0"/>
            </a:endParaRPr>
          </a:p>
        </p:txBody>
      </p:sp>
      <p:sp>
        <p:nvSpPr>
          <p:cNvPr id="36868" name="Rectangle 3"/>
          <p:cNvSpPr>
            <a:spLocks noChangeArrowheads="1"/>
          </p:cNvSpPr>
          <p:nvPr/>
        </p:nvSpPr>
        <p:spPr bwMode="auto">
          <a:xfrm>
            <a:off x="4267200" y="2286000"/>
            <a:ext cx="4419600" cy="2057400"/>
          </a:xfrm>
          <a:prstGeom prst="rect">
            <a:avLst/>
          </a:prstGeom>
          <a:noFill/>
          <a:ln w="9525">
            <a:noFill/>
            <a:miter lim="800000"/>
            <a:headEnd/>
            <a:tailEnd/>
          </a:ln>
        </p:spPr>
        <p:txBody>
          <a:bodyPr/>
          <a:lstStyle/>
          <a:p>
            <a:pPr eaLnBrk="1" hangingPunct="1">
              <a:spcBef>
                <a:spcPct val="20000"/>
              </a:spcBef>
              <a:buClr>
                <a:srgbClr val="9E001E"/>
              </a:buClr>
              <a:defRPr/>
            </a:pPr>
            <a:r>
              <a:rPr lang="en-US" sz="2000" dirty="0">
                <a:latin typeface="+mn-lt"/>
                <a:cs typeface="Arial" charset="0"/>
              </a:rPr>
              <a:t>      </a:t>
            </a:r>
            <a:r>
              <a:rPr lang="en-US" sz="2000" u="sng" dirty="0">
                <a:latin typeface="+mn-lt"/>
                <a:cs typeface="Arial" charset="0"/>
              </a:rPr>
              <a:t>Other symptoms are not prognostic</a:t>
            </a:r>
          </a:p>
          <a:p>
            <a:pPr marL="688975" lvl="1" indent="-350838" eaLnBrk="1" hangingPunct="1">
              <a:spcBef>
                <a:spcPct val="20000"/>
              </a:spcBef>
              <a:buFont typeface="Arial" charset="0"/>
              <a:buChar char="•"/>
              <a:defRPr/>
            </a:pPr>
            <a:r>
              <a:rPr lang="en-US" dirty="0">
                <a:latin typeface="+mn-lt"/>
                <a:cs typeface="Arial" charset="0"/>
              </a:rPr>
              <a:t>Fatigue, anorexia, mild weight loss</a:t>
            </a:r>
          </a:p>
          <a:p>
            <a:pPr marL="688975" lvl="1" indent="-350838" eaLnBrk="1" hangingPunct="1">
              <a:spcBef>
                <a:spcPct val="20000"/>
              </a:spcBef>
              <a:buFont typeface="Arial" charset="0"/>
              <a:buChar char="•"/>
              <a:defRPr/>
            </a:pPr>
            <a:r>
              <a:rPr lang="en-US" dirty="0">
                <a:latin typeface="+mn-lt"/>
                <a:cs typeface="Arial" charset="0"/>
              </a:rPr>
              <a:t>Pain immediately following alcohol</a:t>
            </a:r>
          </a:p>
          <a:p>
            <a:pPr marL="688975" lvl="1" indent="-350838" eaLnBrk="1" hangingPunct="1">
              <a:spcBef>
                <a:spcPct val="20000"/>
              </a:spcBef>
              <a:buFont typeface="Arial" charset="0"/>
              <a:buChar char="•"/>
              <a:defRPr/>
            </a:pPr>
            <a:r>
              <a:rPr lang="en-US" dirty="0">
                <a:latin typeface="+mn-lt"/>
                <a:cs typeface="Arial" charset="0"/>
              </a:rPr>
              <a:t>Pruritus:  generalized, can be severe, more often in advanced disease</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35</a:t>
            </a:fld>
            <a:endParaRPr lang="en-US" altLang="en-US"/>
          </a:p>
        </p:txBody>
      </p:sp>
    </p:spTree>
    <p:extLst>
      <p:ext uri="{BB962C8B-B14F-4D97-AF65-F5344CB8AC3E}">
        <p14:creationId xmlns:p14="http://schemas.microsoft.com/office/powerpoint/2010/main" val="3822930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200" name="Rectangle 2"/>
          <p:cNvSpPr>
            <a:spLocks noChangeArrowheads="1"/>
          </p:cNvSpPr>
          <p:nvPr/>
        </p:nvSpPr>
        <p:spPr bwMode="auto">
          <a:xfrm>
            <a:off x="0" y="228600"/>
            <a:ext cx="9144000" cy="609600"/>
          </a:xfrm>
          <a:prstGeom prst="rect">
            <a:avLst/>
          </a:prstGeom>
          <a:noFill/>
          <a:ln w="9525">
            <a:noFill/>
            <a:miter lim="800000"/>
            <a:headEnd/>
            <a:tailEnd/>
          </a:ln>
        </p:spPr>
        <p:txBody>
          <a:bodyPr/>
          <a:lstStyle/>
          <a:p>
            <a:pPr eaLnBrk="1" hangingPunct="1">
              <a:defRPr/>
            </a:pPr>
            <a:r>
              <a:rPr lang="en-US" sz="3000" dirty="0">
                <a:latin typeface="+mn-lt"/>
                <a:cs typeface="Arial" charset="0"/>
              </a:rPr>
              <a:t>15 year old female with 2 months of cervical </a:t>
            </a:r>
            <a:r>
              <a:rPr lang="en-US" sz="3000" dirty="0" err="1">
                <a:latin typeface="+mn-lt"/>
                <a:cs typeface="Arial" charset="0"/>
              </a:rPr>
              <a:t>adenopathy</a:t>
            </a:r>
            <a:endParaRPr lang="en-US" sz="3000" dirty="0">
              <a:latin typeface="+mn-lt"/>
              <a:cs typeface="Arial" charset="0"/>
            </a:endParaRPr>
          </a:p>
        </p:txBody>
      </p:sp>
      <p:sp>
        <p:nvSpPr>
          <p:cNvPr id="10" name="Rectangle 9"/>
          <p:cNvSpPr/>
          <p:nvPr/>
        </p:nvSpPr>
        <p:spPr>
          <a:xfrm>
            <a:off x="0" y="5638800"/>
            <a:ext cx="8763000" cy="523875"/>
          </a:xfrm>
          <a:prstGeom prst="rect">
            <a:avLst/>
          </a:prstGeom>
          <a:solidFill>
            <a:schemeClr val="bg1"/>
          </a:solidFill>
          <a:ln w="28575">
            <a:noFill/>
          </a:ln>
        </p:spPr>
        <p:txBody>
          <a:bodyPr>
            <a:spAutoFit/>
          </a:bodyPr>
          <a:lstStyle/>
          <a:p>
            <a:pPr algn="ctr" eaLnBrk="1" hangingPunct="1">
              <a:defRPr/>
            </a:pPr>
            <a:r>
              <a:rPr lang="en-US" sz="2800" dirty="0">
                <a:latin typeface="+mn-lt"/>
                <a:cs typeface="Arial" charset="0"/>
              </a:rPr>
              <a:t>Stage IIA Classic Hodgkin lymphoma (nodular </a:t>
            </a:r>
            <a:r>
              <a:rPr lang="en-US" sz="2800" dirty="0" err="1">
                <a:latin typeface="+mn-lt"/>
                <a:cs typeface="Arial" charset="0"/>
              </a:rPr>
              <a:t>sclerosing</a:t>
            </a:r>
            <a:r>
              <a:rPr lang="en-US" sz="2800" dirty="0">
                <a:latin typeface="+mn-lt"/>
                <a:cs typeface="Arial" charset="0"/>
              </a:rPr>
              <a:t>)</a:t>
            </a:r>
          </a:p>
        </p:txBody>
      </p:sp>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l="38448" t="8382" r="38618" b="58313"/>
          <a:stretch>
            <a:fillRect/>
          </a:stretch>
        </p:blipFill>
        <p:spPr bwMode="auto">
          <a:xfrm>
            <a:off x="0" y="990600"/>
            <a:ext cx="5072063"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l="40239" t="8382" r="41905" b="57333"/>
          <a:stretch>
            <a:fillRect/>
          </a:stretch>
        </p:blipFill>
        <p:spPr bwMode="auto">
          <a:xfrm>
            <a:off x="5181600" y="990600"/>
            <a:ext cx="39624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6"/>
          <p:cNvSpPr>
            <a:spLocks noChangeShapeType="1"/>
          </p:cNvSpPr>
          <p:nvPr/>
        </p:nvSpPr>
        <p:spPr bwMode="auto">
          <a:xfrm>
            <a:off x="0" y="990600"/>
            <a:ext cx="9144000" cy="0"/>
          </a:xfrm>
          <a:prstGeom prst="line">
            <a:avLst/>
          </a:prstGeom>
          <a:noFill/>
          <a:ln w="25400">
            <a:solidFill>
              <a:srgbClr val="993300"/>
            </a:solidFill>
            <a:round/>
            <a:headEnd/>
            <a:tailEnd/>
          </a:ln>
        </p:spPr>
        <p:txBody>
          <a:bodyPr/>
          <a:lstStyle/>
          <a:p>
            <a:pPr eaLnBrk="1" hangingPunct="1">
              <a:defRPr/>
            </a:pPr>
            <a:endParaRPr lang="en-US">
              <a:latin typeface="+mn-lt"/>
              <a:cs typeface="Arial" charset="0"/>
            </a:endParaRPr>
          </a:p>
        </p:txBody>
      </p:sp>
      <p:sp>
        <p:nvSpPr>
          <p:cNvPr id="15" name="Line 6"/>
          <p:cNvSpPr>
            <a:spLocks noChangeShapeType="1"/>
          </p:cNvSpPr>
          <p:nvPr/>
        </p:nvSpPr>
        <p:spPr bwMode="auto">
          <a:xfrm flipV="1">
            <a:off x="0" y="5638800"/>
            <a:ext cx="9144000" cy="7938"/>
          </a:xfrm>
          <a:prstGeom prst="line">
            <a:avLst/>
          </a:prstGeom>
          <a:noFill/>
          <a:ln w="25400">
            <a:solidFill>
              <a:srgbClr val="993300"/>
            </a:solidFill>
            <a:round/>
            <a:headEnd/>
            <a:tailEnd/>
          </a:ln>
        </p:spPr>
        <p:txBody>
          <a:bodyPr/>
          <a:lstStyle/>
          <a:p>
            <a:pPr eaLnBrk="1" hangingPunct="1">
              <a:defRPr/>
            </a:pPr>
            <a:endParaRPr lang="en-US">
              <a:latin typeface="+mn-lt"/>
              <a:cs typeface="Arial" charset="0"/>
            </a:endParaRP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36</a:t>
            </a:fld>
            <a:endParaRPr lang="en-US" altLang="en-US"/>
          </a:p>
        </p:txBody>
      </p:sp>
    </p:spTree>
    <p:extLst>
      <p:ext uri="{BB962C8B-B14F-4D97-AF65-F5344CB8AC3E}">
        <p14:creationId xmlns:p14="http://schemas.microsoft.com/office/powerpoint/2010/main" val="537925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val="0"/>
              </a:ext>
            </a:extLst>
          </a:blip>
          <a:srcRect l="33131" t="37048" r="39249" b="37778"/>
          <a:stretch>
            <a:fillRect/>
          </a:stretch>
        </p:blipFill>
        <p:spPr bwMode="auto">
          <a:xfrm>
            <a:off x="134938" y="2209800"/>
            <a:ext cx="5199062"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2"/>
          <p:cNvPicPr>
            <a:picLocks noChangeAspect="1" noChangeArrowheads="1"/>
          </p:cNvPicPr>
          <p:nvPr/>
        </p:nvPicPr>
        <p:blipFill>
          <a:blip r:embed="rId4">
            <a:extLst>
              <a:ext uri="{28A0092B-C50C-407E-A947-70E740481C1C}">
                <a14:useLocalDpi xmlns:a14="http://schemas.microsoft.com/office/drawing/2010/main" val="0"/>
              </a:ext>
            </a:extLst>
          </a:blip>
          <a:srcRect l="36389" t="31598" r="36604" b="41141"/>
          <a:stretch>
            <a:fillRect/>
          </a:stretch>
        </p:blipFill>
        <p:spPr bwMode="auto">
          <a:xfrm>
            <a:off x="5480050" y="4489450"/>
            <a:ext cx="35115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p:cNvPicPr>
            <a:picLocks noChangeAspect="1" noChangeArrowheads="1"/>
          </p:cNvPicPr>
          <p:nvPr/>
        </p:nvPicPr>
        <p:blipFill>
          <a:blip r:embed="rId5">
            <a:extLst>
              <a:ext uri="{28A0092B-C50C-407E-A947-70E740481C1C}">
                <a14:useLocalDpi xmlns:a14="http://schemas.microsoft.com/office/drawing/2010/main" val="0"/>
              </a:ext>
            </a:extLst>
          </a:blip>
          <a:srcRect l="36594" t="32582" r="37302" b="42162"/>
          <a:stretch>
            <a:fillRect/>
          </a:stretch>
        </p:blipFill>
        <p:spPr bwMode="auto">
          <a:xfrm>
            <a:off x="5480050" y="76200"/>
            <a:ext cx="35115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p:cNvPicPr>
            <a:picLocks noChangeAspect="1" noChangeArrowheads="1"/>
          </p:cNvPicPr>
          <p:nvPr/>
        </p:nvPicPr>
        <p:blipFill>
          <a:blip r:embed="rId6">
            <a:extLst>
              <a:ext uri="{28A0092B-C50C-407E-A947-70E740481C1C}">
                <a14:useLocalDpi xmlns:a14="http://schemas.microsoft.com/office/drawing/2010/main" val="0"/>
              </a:ext>
            </a:extLst>
          </a:blip>
          <a:srcRect l="36424" t="32001" r="36597" b="41875"/>
          <a:stretch>
            <a:fillRect/>
          </a:stretch>
        </p:blipFill>
        <p:spPr bwMode="auto">
          <a:xfrm>
            <a:off x="5483225" y="2295525"/>
            <a:ext cx="35083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2"/>
          <p:cNvSpPr>
            <a:spLocks noGrp="1" noChangeArrowheads="1"/>
          </p:cNvSpPr>
          <p:nvPr>
            <p:ph type="title" idx="4294967295"/>
          </p:nvPr>
        </p:nvSpPr>
        <p:spPr>
          <a:xfrm>
            <a:off x="152400" y="838200"/>
            <a:ext cx="5105400" cy="762000"/>
          </a:xfrm>
        </p:spPr>
        <p:txBody>
          <a:bodyPr/>
          <a:lstStyle/>
          <a:p>
            <a:pPr algn="l" eaLnBrk="1" hangingPunct="1">
              <a:defRPr/>
            </a:pPr>
            <a:r>
              <a:rPr lang="en-US" sz="4000" b="1" dirty="0">
                <a:latin typeface="+mn-lt"/>
              </a:rPr>
              <a:t>Differential diagnosis?</a:t>
            </a:r>
          </a:p>
        </p:txBody>
      </p:sp>
      <p:sp>
        <p:nvSpPr>
          <p:cNvPr id="40967" name="Text Box 7"/>
          <p:cNvSpPr txBox="1">
            <a:spLocks noChangeArrowheads="1"/>
          </p:cNvSpPr>
          <p:nvPr/>
        </p:nvSpPr>
        <p:spPr bwMode="auto">
          <a:xfrm>
            <a:off x="76200" y="6613525"/>
            <a:ext cx="8534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i="1">
                <a:latin typeface="Arial Narrow" panose="020B0606020202030204" pitchFamily="34" charset="0"/>
              </a:rPr>
              <a:t>Saturday night transfer:  90 kg 13 year old male with orthopnea, shortness of breath and an anterior mediastinal mass</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37</a:t>
            </a:fld>
            <a:endParaRPr lang="en-US" altLang="en-US"/>
          </a:p>
        </p:txBody>
      </p:sp>
    </p:spTree>
    <p:extLst>
      <p:ext uri="{BB962C8B-B14F-4D97-AF65-F5344CB8AC3E}">
        <p14:creationId xmlns:p14="http://schemas.microsoft.com/office/powerpoint/2010/main" val="893665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idx="4294967295"/>
          </p:nvPr>
        </p:nvSpPr>
        <p:spPr>
          <a:xfrm>
            <a:off x="152400" y="76200"/>
            <a:ext cx="8534400" cy="762000"/>
          </a:xfrm>
        </p:spPr>
        <p:txBody>
          <a:bodyPr/>
          <a:lstStyle/>
          <a:p>
            <a:pPr eaLnBrk="1" hangingPunct="1">
              <a:defRPr/>
            </a:pPr>
            <a:r>
              <a:rPr lang="en-US" dirty="0">
                <a:latin typeface="+mn-lt"/>
              </a:rPr>
              <a:t>Differential diagnosis:</a:t>
            </a:r>
          </a:p>
        </p:txBody>
      </p:sp>
      <p:sp>
        <p:nvSpPr>
          <p:cNvPr id="45058" name="Rectangle 11"/>
          <p:cNvSpPr>
            <a:spLocks noChangeArrowheads="1"/>
          </p:cNvSpPr>
          <p:nvPr/>
        </p:nvSpPr>
        <p:spPr bwMode="auto">
          <a:xfrm>
            <a:off x="1371600" y="609600"/>
            <a:ext cx="7378700" cy="1143000"/>
          </a:xfrm>
          <a:prstGeom prst="rect">
            <a:avLst/>
          </a:prstGeom>
          <a:noFill/>
          <a:ln w="9525">
            <a:noFill/>
            <a:miter lim="800000"/>
            <a:headEnd/>
            <a:tailEnd/>
          </a:ln>
        </p:spPr>
        <p:txBody>
          <a:bodyPr anchor="ctr"/>
          <a:lstStyle/>
          <a:p>
            <a:pPr algn="ctr" eaLnBrk="1" hangingPunct="1">
              <a:defRPr/>
            </a:pPr>
            <a:endParaRPr lang="en-US" sz="4000">
              <a:latin typeface="+mn-lt"/>
              <a:cs typeface="Arial" charset="0"/>
            </a:endParaRPr>
          </a:p>
        </p:txBody>
      </p:sp>
      <p:sp>
        <p:nvSpPr>
          <p:cNvPr id="41988" name="Rectangle 12"/>
          <p:cNvSpPr>
            <a:spLocks noGrp="1" noChangeArrowheads="1"/>
          </p:cNvSpPr>
          <p:nvPr>
            <p:ph type="body" idx="4294967295"/>
          </p:nvPr>
        </p:nvSpPr>
        <p:spPr>
          <a:xfrm>
            <a:off x="228600" y="1651000"/>
            <a:ext cx="3962400" cy="3881438"/>
          </a:xfrm>
        </p:spPr>
        <p:txBody>
          <a:bodyPr/>
          <a:lstStyle/>
          <a:p>
            <a:pPr eaLnBrk="1" hangingPunct="1"/>
            <a:r>
              <a:rPr lang="en-US" altLang="en-US" sz="2400" dirty="0" smtClean="0"/>
              <a:t>Normal thymus (child)</a:t>
            </a:r>
          </a:p>
          <a:p>
            <a:pPr eaLnBrk="1" hangingPunct="1"/>
            <a:r>
              <a:rPr lang="en-US" altLang="en-US" sz="2400" dirty="0" smtClean="0"/>
              <a:t>Infection</a:t>
            </a:r>
          </a:p>
          <a:p>
            <a:pPr lvl="1" eaLnBrk="1" hangingPunct="1">
              <a:buFont typeface="Arial" panose="020B0604020202020204" pitchFamily="34" charset="0"/>
              <a:buChar char="•"/>
            </a:pPr>
            <a:r>
              <a:rPr lang="en-US" altLang="en-US" sz="2000" dirty="0" smtClean="0"/>
              <a:t>EBV</a:t>
            </a:r>
          </a:p>
          <a:p>
            <a:pPr lvl="1" eaLnBrk="1" hangingPunct="1">
              <a:buFont typeface="Arial" panose="020B0604020202020204" pitchFamily="34" charset="0"/>
              <a:buChar char="•"/>
            </a:pPr>
            <a:r>
              <a:rPr lang="en-US" altLang="en-US" sz="2000" dirty="0" smtClean="0"/>
              <a:t>Atypical Mycobacterium</a:t>
            </a:r>
          </a:p>
          <a:p>
            <a:pPr lvl="1" eaLnBrk="1" hangingPunct="1">
              <a:buFont typeface="Arial" panose="020B0604020202020204" pitchFamily="34" charset="0"/>
              <a:buChar char="•"/>
            </a:pPr>
            <a:r>
              <a:rPr lang="en-US" altLang="en-US" sz="2000" dirty="0" smtClean="0"/>
              <a:t>Histoplasmosis</a:t>
            </a:r>
          </a:p>
          <a:p>
            <a:pPr lvl="1" eaLnBrk="1" hangingPunct="1">
              <a:buFont typeface="Arial" panose="020B0604020202020204" pitchFamily="34" charset="0"/>
              <a:buChar char="•"/>
            </a:pPr>
            <a:r>
              <a:rPr lang="en-US" altLang="en-US" sz="2000" dirty="0" smtClean="0"/>
              <a:t>Toxoplasmosis</a:t>
            </a:r>
          </a:p>
          <a:p>
            <a:pPr eaLnBrk="1" hangingPunct="1"/>
            <a:r>
              <a:rPr lang="en-US" altLang="en-US" sz="2400" dirty="0" smtClean="0"/>
              <a:t>Lymphoproliferative disorders</a:t>
            </a:r>
          </a:p>
          <a:p>
            <a:pPr eaLnBrk="1" hangingPunct="1"/>
            <a:r>
              <a:rPr lang="en-US" altLang="en-US" sz="2400" dirty="0" smtClean="0"/>
              <a:t>Progressive transformation of germinal centers (PTGC)</a:t>
            </a:r>
          </a:p>
          <a:p>
            <a:pPr eaLnBrk="1" hangingPunct="1">
              <a:buClr>
                <a:srgbClr val="9E001E"/>
              </a:buClr>
              <a:buFont typeface="Wingdings" panose="05000000000000000000" pitchFamily="2" charset="2"/>
              <a:buChar char="§"/>
            </a:pPr>
            <a:endParaRPr lang="en-US" altLang="en-US" sz="2400" dirty="0" smtClean="0"/>
          </a:p>
        </p:txBody>
      </p:sp>
      <p:sp>
        <p:nvSpPr>
          <p:cNvPr id="45060" name="Rectangle 13"/>
          <p:cNvSpPr>
            <a:spLocks noChangeArrowheads="1"/>
          </p:cNvSpPr>
          <p:nvPr/>
        </p:nvSpPr>
        <p:spPr bwMode="auto">
          <a:xfrm>
            <a:off x="4572000" y="1651000"/>
            <a:ext cx="4419600" cy="3195638"/>
          </a:xfrm>
          <a:prstGeom prst="rect">
            <a:avLst/>
          </a:prstGeom>
          <a:noFill/>
          <a:ln w="9525">
            <a:noFill/>
            <a:miter lim="800000"/>
            <a:headEnd/>
            <a:tailEnd/>
          </a:ln>
        </p:spPr>
        <p:txBody>
          <a:bodyPr/>
          <a:lstStyle/>
          <a:p>
            <a:pPr marL="342900" indent="-342900" eaLnBrk="1" hangingPunct="1">
              <a:spcBef>
                <a:spcPct val="20000"/>
              </a:spcBef>
              <a:buFont typeface="Arial" panose="020B0604020202020204" pitchFamily="34" charset="0"/>
              <a:buChar char="•"/>
              <a:defRPr/>
            </a:pPr>
            <a:r>
              <a:rPr lang="en-US" sz="2400" dirty="0">
                <a:solidFill>
                  <a:srgbClr val="000000"/>
                </a:solidFill>
                <a:latin typeface="+mn-lt"/>
                <a:cs typeface="Arial" charset="0"/>
              </a:rPr>
              <a:t>Hodgkin Lymphoma</a:t>
            </a:r>
          </a:p>
          <a:p>
            <a:pPr marL="342900" indent="-342900" eaLnBrk="1" hangingPunct="1">
              <a:spcBef>
                <a:spcPct val="20000"/>
              </a:spcBef>
              <a:buFont typeface="Arial" panose="020B0604020202020204" pitchFamily="34" charset="0"/>
              <a:buChar char="•"/>
              <a:defRPr/>
            </a:pPr>
            <a:r>
              <a:rPr lang="en-US" sz="2400" dirty="0">
                <a:solidFill>
                  <a:srgbClr val="000000"/>
                </a:solidFill>
                <a:latin typeface="+mn-lt"/>
                <a:cs typeface="Arial" charset="0"/>
              </a:rPr>
              <a:t>Lymphoblastic lymphoma</a:t>
            </a:r>
          </a:p>
          <a:p>
            <a:pPr marL="342900" indent="-342900" eaLnBrk="1" hangingPunct="1">
              <a:spcBef>
                <a:spcPct val="20000"/>
              </a:spcBef>
              <a:buFont typeface="Arial" panose="020B0604020202020204" pitchFamily="34" charset="0"/>
              <a:buChar char="•"/>
              <a:defRPr/>
            </a:pPr>
            <a:r>
              <a:rPr lang="en-US" sz="2400" dirty="0">
                <a:solidFill>
                  <a:srgbClr val="000000"/>
                </a:solidFill>
                <a:latin typeface="+mn-lt"/>
                <a:cs typeface="Arial" charset="0"/>
              </a:rPr>
              <a:t>Diffuse large B cell lymphoma</a:t>
            </a:r>
          </a:p>
          <a:p>
            <a:pPr marL="342900" indent="-342900" eaLnBrk="1" hangingPunct="1">
              <a:spcBef>
                <a:spcPct val="20000"/>
              </a:spcBef>
              <a:buFont typeface="Arial" panose="020B0604020202020204" pitchFamily="34" charset="0"/>
              <a:buChar char="•"/>
              <a:defRPr/>
            </a:pPr>
            <a:r>
              <a:rPr lang="en-US" sz="2400" dirty="0">
                <a:solidFill>
                  <a:srgbClr val="000000"/>
                </a:solidFill>
                <a:latin typeface="+mn-lt"/>
                <a:cs typeface="Arial" charset="0"/>
              </a:rPr>
              <a:t>Primary mediastinal B cell lymphoma</a:t>
            </a:r>
          </a:p>
          <a:p>
            <a:pPr marL="342900" indent="-342900" eaLnBrk="1" hangingPunct="1">
              <a:spcBef>
                <a:spcPct val="20000"/>
              </a:spcBef>
              <a:buFont typeface="Arial" panose="020B0604020202020204" pitchFamily="34" charset="0"/>
              <a:buChar char="•"/>
              <a:defRPr/>
            </a:pPr>
            <a:r>
              <a:rPr lang="en-US" sz="2400" dirty="0">
                <a:solidFill>
                  <a:srgbClr val="000000"/>
                </a:solidFill>
                <a:latin typeface="+mn-lt"/>
                <a:cs typeface="Arial" charset="0"/>
              </a:rPr>
              <a:t>Anaplastic Large cell lymphoma</a:t>
            </a:r>
          </a:p>
          <a:p>
            <a:pPr marL="342900" indent="-342900" eaLnBrk="1" hangingPunct="1">
              <a:spcBef>
                <a:spcPct val="20000"/>
              </a:spcBef>
              <a:buFont typeface="Arial" panose="020B0604020202020204" pitchFamily="34" charset="0"/>
              <a:buChar char="•"/>
              <a:defRPr/>
            </a:pPr>
            <a:r>
              <a:rPr lang="en-US" sz="2400" dirty="0">
                <a:solidFill>
                  <a:srgbClr val="000000"/>
                </a:solidFill>
                <a:latin typeface="+mn-lt"/>
                <a:cs typeface="Arial" charset="0"/>
              </a:rPr>
              <a:t>Germ Cell Tumor</a:t>
            </a:r>
            <a:r>
              <a:rPr lang="en-US" sz="2400" dirty="0">
                <a:latin typeface="+mn-lt"/>
                <a:cs typeface="Arial" charset="0"/>
              </a:rPr>
              <a:t> </a:t>
            </a:r>
          </a:p>
          <a:p>
            <a:pPr marL="342900" indent="-342900" eaLnBrk="1" hangingPunct="1">
              <a:spcBef>
                <a:spcPct val="20000"/>
              </a:spcBef>
              <a:buFont typeface="Arial" panose="020B0604020202020204" pitchFamily="34" charset="0"/>
              <a:buChar char="•"/>
              <a:defRPr/>
            </a:pPr>
            <a:r>
              <a:rPr lang="en-US" sz="2400" dirty="0">
                <a:solidFill>
                  <a:srgbClr val="000000"/>
                </a:solidFill>
                <a:latin typeface="+mn-lt"/>
                <a:cs typeface="Arial" charset="0"/>
              </a:rPr>
              <a:t>Soft Tissue Sarcoma</a:t>
            </a:r>
          </a:p>
          <a:p>
            <a:pPr marL="342900" indent="-342900" eaLnBrk="1" hangingPunct="1">
              <a:spcBef>
                <a:spcPct val="20000"/>
              </a:spcBef>
              <a:buFont typeface="Arial" panose="020B0604020202020204" pitchFamily="34" charset="0"/>
              <a:buChar char="•"/>
              <a:defRPr/>
            </a:pPr>
            <a:r>
              <a:rPr lang="en-US" sz="2400" dirty="0">
                <a:solidFill>
                  <a:srgbClr val="000000"/>
                </a:solidFill>
                <a:latin typeface="+mn-lt"/>
                <a:cs typeface="Arial" charset="0"/>
              </a:rPr>
              <a:t>Lymph node metastases from other sites</a:t>
            </a:r>
            <a:endParaRPr lang="en-US" sz="2400" dirty="0">
              <a:latin typeface="+mn-lt"/>
              <a:cs typeface="Arial" charset="0"/>
            </a:endParaRPr>
          </a:p>
          <a:p>
            <a:pPr marL="342900" indent="-342900" eaLnBrk="1" hangingPunct="1">
              <a:spcBef>
                <a:spcPct val="20000"/>
              </a:spcBef>
              <a:buFontTx/>
              <a:buChar char="•"/>
              <a:defRPr/>
            </a:pPr>
            <a:endParaRPr lang="en-US" sz="2400" dirty="0">
              <a:latin typeface="+mn-lt"/>
              <a:cs typeface="Arial" charset="0"/>
            </a:endParaRPr>
          </a:p>
        </p:txBody>
      </p:sp>
      <p:sp>
        <p:nvSpPr>
          <p:cNvPr id="45061" name="Rectangle 14"/>
          <p:cNvSpPr>
            <a:spLocks noChangeArrowheads="1"/>
          </p:cNvSpPr>
          <p:nvPr/>
        </p:nvSpPr>
        <p:spPr bwMode="auto">
          <a:xfrm>
            <a:off x="5773738" y="990600"/>
            <a:ext cx="1922462" cy="584200"/>
          </a:xfrm>
          <a:prstGeom prst="rect">
            <a:avLst/>
          </a:prstGeom>
          <a:noFill/>
          <a:ln w="9525">
            <a:noFill/>
            <a:miter lim="800000"/>
            <a:headEnd/>
            <a:tailEnd/>
          </a:ln>
        </p:spPr>
        <p:txBody>
          <a:bodyPr wrap="none">
            <a:spAutoFit/>
          </a:bodyPr>
          <a:lstStyle/>
          <a:p>
            <a:pPr eaLnBrk="1" hangingPunct="1">
              <a:defRPr/>
            </a:pPr>
            <a:r>
              <a:rPr lang="en-US" sz="3200" dirty="0">
                <a:latin typeface="+mn-lt"/>
                <a:cs typeface="Arial" charset="0"/>
              </a:rPr>
              <a:t>Malignant</a:t>
            </a:r>
          </a:p>
        </p:txBody>
      </p:sp>
      <p:sp>
        <p:nvSpPr>
          <p:cNvPr id="45062" name="Rectangle 15"/>
          <p:cNvSpPr>
            <a:spLocks noChangeArrowheads="1"/>
          </p:cNvSpPr>
          <p:nvPr/>
        </p:nvSpPr>
        <p:spPr bwMode="auto">
          <a:xfrm>
            <a:off x="685800" y="990600"/>
            <a:ext cx="2759075" cy="584200"/>
          </a:xfrm>
          <a:prstGeom prst="rect">
            <a:avLst/>
          </a:prstGeom>
          <a:noFill/>
          <a:ln w="9525">
            <a:noFill/>
            <a:miter lim="800000"/>
            <a:headEnd/>
            <a:tailEnd/>
          </a:ln>
        </p:spPr>
        <p:txBody>
          <a:bodyPr wrap="none">
            <a:spAutoFit/>
          </a:bodyPr>
          <a:lstStyle/>
          <a:p>
            <a:pPr eaLnBrk="1" hangingPunct="1">
              <a:defRPr/>
            </a:pPr>
            <a:r>
              <a:rPr lang="en-US" sz="3200">
                <a:latin typeface="+mn-lt"/>
                <a:cs typeface="Arial" charset="0"/>
              </a:rPr>
              <a:t>Non-Malignant</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38</a:t>
            </a:fld>
            <a:endParaRPr lang="en-US" altLang="en-US"/>
          </a:p>
        </p:txBody>
      </p:sp>
    </p:spTree>
    <p:extLst>
      <p:ext uri="{BB962C8B-B14F-4D97-AF65-F5344CB8AC3E}">
        <p14:creationId xmlns:p14="http://schemas.microsoft.com/office/powerpoint/2010/main" val="102803374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838200"/>
          </a:xfrm>
        </p:spPr>
        <p:txBody>
          <a:bodyPr anchor="t"/>
          <a:lstStyle/>
          <a:p>
            <a:pPr eaLnBrk="1" hangingPunct="1"/>
            <a:r>
              <a:rPr lang="en-US" altLang="en-US" smtClean="0"/>
              <a:t>Evaluation of Hodgkin Lymphoma</a:t>
            </a:r>
          </a:p>
        </p:txBody>
      </p:sp>
      <p:sp>
        <p:nvSpPr>
          <p:cNvPr id="43011" name="Rectangle 3"/>
          <p:cNvSpPr>
            <a:spLocks noGrp="1" noChangeArrowheads="1"/>
          </p:cNvSpPr>
          <p:nvPr>
            <p:ph type="body" idx="1"/>
          </p:nvPr>
        </p:nvSpPr>
        <p:spPr>
          <a:xfrm>
            <a:off x="152400" y="914400"/>
            <a:ext cx="8839200" cy="4648200"/>
          </a:xfrm>
        </p:spPr>
        <p:txBody>
          <a:bodyPr/>
          <a:lstStyle/>
          <a:p>
            <a:pPr eaLnBrk="1" hangingPunct="1"/>
            <a:r>
              <a:rPr lang="en-US" altLang="en-US" sz="2400" smtClean="0"/>
              <a:t>History and physical examination </a:t>
            </a:r>
          </a:p>
          <a:p>
            <a:pPr lvl="1" eaLnBrk="1" hangingPunct="1"/>
            <a:r>
              <a:rPr lang="en-US" altLang="en-US" sz="2000" smtClean="0"/>
              <a:t>B symptoms / Lymphadenopathy</a:t>
            </a:r>
          </a:p>
          <a:p>
            <a:pPr lvl="1" eaLnBrk="1" hangingPunct="1"/>
            <a:r>
              <a:rPr lang="en-US" altLang="en-US" sz="2000" smtClean="0"/>
              <a:t>Superior vena cava syndrome / Superior mediastinal syndrome</a:t>
            </a:r>
          </a:p>
          <a:p>
            <a:pPr eaLnBrk="1" hangingPunct="1"/>
            <a:r>
              <a:rPr lang="en-US" altLang="en-US" sz="2400" smtClean="0"/>
              <a:t>CBC, biochemistry profile, inflammatory markers </a:t>
            </a:r>
          </a:p>
          <a:p>
            <a:pPr eaLnBrk="1" hangingPunct="1"/>
            <a:r>
              <a:rPr lang="en-US" altLang="en-US" sz="2400" smtClean="0"/>
              <a:t>CXR (“bulky” if </a:t>
            </a:r>
            <a:r>
              <a:rPr lang="en-US" altLang="en-US" sz="2400" u="sng" smtClean="0"/>
              <a:t>&gt;</a:t>
            </a:r>
            <a:r>
              <a:rPr lang="en-US" altLang="en-US" sz="2400" smtClean="0"/>
              <a:t>33% of maximum intrathoracic cavity)</a:t>
            </a:r>
          </a:p>
          <a:p>
            <a:pPr eaLnBrk="1" hangingPunct="1"/>
            <a:r>
              <a:rPr lang="en-US" altLang="en-US" sz="2400" smtClean="0"/>
              <a:t>CT neck and chest</a:t>
            </a:r>
          </a:p>
          <a:p>
            <a:pPr eaLnBrk="1" hangingPunct="1"/>
            <a:r>
              <a:rPr lang="en-US" altLang="en-US" sz="2400" smtClean="0"/>
              <a:t>CT or MRI of abdomen and pelvis</a:t>
            </a:r>
          </a:p>
          <a:p>
            <a:pPr eaLnBrk="1" hangingPunct="1"/>
            <a:r>
              <a:rPr lang="en-US" altLang="en-US" sz="2400" smtClean="0"/>
              <a:t>FDG-PET (metabolic activity study of choice) </a:t>
            </a:r>
          </a:p>
          <a:p>
            <a:pPr eaLnBrk="1" hangingPunct="1"/>
            <a:r>
              <a:rPr lang="en-US" altLang="en-US" sz="2400" smtClean="0"/>
              <a:t>Excisional LN biopsy – for histology and architecture (vs core)</a:t>
            </a:r>
          </a:p>
          <a:p>
            <a:pPr eaLnBrk="1" hangingPunct="1"/>
            <a:endParaRPr lang="en-US" altLang="en-US" sz="2400" smtClean="0">
              <a:sym typeface="Symbol" panose="05050102010706020507" pitchFamily="18" charset="2"/>
            </a:endParaRPr>
          </a:p>
          <a:p>
            <a:pPr eaLnBrk="1" hangingPunct="1"/>
            <a:r>
              <a:rPr lang="en-US" altLang="en-US" sz="2400" smtClean="0">
                <a:sym typeface="Symbol" panose="05050102010706020507" pitchFamily="18" charset="2"/>
              </a:rPr>
              <a:t>2007:  Bilateral bone marrow biopsy if B symptoms or Stage III/IV </a:t>
            </a:r>
          </a:p>
          <a:p>
            <a:pPr eaLnBrk="1" hangingPunct="1"/>
            <a:r>
              <a:rPr lang="en-US" altLang="en-US" sz="2400" smtClean="0">
                <a:sym typeface="Symbol" panose="05050102010706020507" pitchFamily="18" charset="2"/>
              </a:rPr>
              <a:t>2017:  FDG-PET imaging to assess marrow involvement</a:t>
            </a:r>
          </a:p>
          <a:p>
            <a:pPr eaLnBrk="1" hangingPunct="1"/>
            <a:endParaRPr lang="en-US" altLang="en-US" sz="2400" smtClean="0">
              <a:sym typeface="Symbol" panose="05050102010706020507" pitchFamily="18" charset="2"/>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39</a:t>
            </a:fld>
            <a:endParaRPr lang="en-US" altLang="en-US"/>
          </a:p>
        </p:txBody>
      </p:sp>
    </p:spTree>
    <p:extLst>
      <p:ext uri="{BB962C8B-B14F-4D97-AF65-F5344CB8AC3E}">
        <p14:creationId xmlns:p14="http://schemas.microsoft.com/office/powerpoint/2010/main" val="2563093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76200"/>
            <a:ext cx="9144000" cy="838200"/>
          </a:xfrm>
        </p:spPr>
        <p:txBody>
          <a:bodyPr anchor="t"/>
          <a:lstStyle/>
          <a:p>
            <a:pPr eaLnBrk="1" hangingPunct="1"/>
            <a:r>
              <a:rPr lang="en-US" altLang="en-US" smtClean="0"/>
              <a:t>Pediatric Lymphoma: Many Subtypes</a:t>
            </a:r>
          </a:p>
        </p:txBody>
      </p:sp>
      <p:grpSp>
        <p:nvGrpSpPr>
          <p:cNvPr id="2" name="Group 2"/>
          <p:cNvGrpSpPr>
            <a:grpSpLocks/>
          </p:cNvGrpSpPr>
          <p:nvPr/>
        </p:nvGrpSpPr>
        <p:grpSpPr bwMode="auto">
          <a:xfrm>
            <a:off x="-6350" y="2133600"/>
            <a:ext cx="9448800" cy="5105400"/>
            <a:chOff x="-6350" y="2133600"/>
            <a:chExt cx="9448800" cy="5105400"/>
          </a:xfrm>
        </p:grpSpPr>
        <p:sp>
          <p:nvSpPr>
            <p:cNvPr id="7" name="Rectangle 3"/>
            <p:cNvSpPr txBox="1">
              <a:spLocks noChangeArrowheads="1"/>
            </p:cNvSpPr>
            <p:nvPr/>
          </p:nvSpPr>
          <p:spPr bwMode="auto">
            <a:xfrm>
              <a:off x="-6350" y="2133600"/>
              <a:ext cx="4724400" cy="5105400"/>
            </a:xfrm>
            <a:prstGeom prst="rect">
              <a:avLst/>
            </a:prstGeom>
            <a:noFill/>
            <a:ln>
              <a:noFill/>
              <a:miter lim="800000"/>
              <a:headEnd/>
              <a:tailEnd/>
            </a:ln>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lnSpc>
                  <a:spcPct val="80000"/>
                </a:lnSpc>
                <a:buFont typeface="Arial" panose="020B0604020202020204" pitchFamily="34" charset="0"/>
                <a:buChar char="•"/>
                <a:defRPr/>
              </a:pPr>
              <a:r>
                <a:rPr lang="en-US" sz="2800" dirty="0" smtClean="0">
                  <a:solidFill>
                    <a:srgbClr val="000000"/>
                  </a:solidFill>
                </a:rPr>
                <a:t>Hodgkin Lymphoma</a:t>
              </a:r>
            </a:p>
            <a:p>
              <a:pPr lvl="1" eaLnBrk="1" hangingPunct="1">
                <a:lnSpc>
                  <a:spcPct val="80000"/>
                </a:lnSpc>
                <a:buFont typeface="Arial" panose="020B0604020202020204" pitchFamily="34" charset="0"/>
                <a:buChar char="•"/>
                <a:defRPr/>
              </a:pPr>
              <a:r>
                <a:rPr lang="en-US" sz="2400" dirty="0" smtClean="0">
                  <a:solidFill>
                    <a:srgbClr val="000000"/>
                  </a:solidFill>
                </a:rPr>
                <a:t>Classic Hodgkin Lymphoma</a:t>
              </a:r>
            </a:p>
            <a:p>
              <a:pPr lvl="2" eaLnBrk="1" hangingPunct="1">
                <a:lnSpc>
                  <a:spcPct val="80000"/>
                </a:lnSpc>
                <a:buFont typeface="Arial" panose="020B0604020202020204" pitchFamily="34" charset="0"/>
                <a:buChar char="•"/>
                <a:defRPr/>
              </a:pPr>
              <a:r>
                <a:rPr lang="en-US" sz="2000" dirty="0" smtClean="0">
                  <a:solidFill>
                    <a:srgbClr val="000000"/>
                  </a:solidFill>
                </a:rPr>
                <a:t>Nodular </a:t>
              </a:r>
              <a:r>
                <a:rPr lang="en-US" sz="2000" dirty="0" err="1" smtClean="0">
                  <a:solidFill>
                    <a:srgbClr val="000000"/>
                  </a:solidFill>
                </a:rPr>
                <a:t>sclerosing</a:t>
              </a:r>
              <a:r>
                <a:rPr lang="en-US" sz="2000" dirty="0" smtClean="0">
                  <a:solidFill>
                    <a:srgbClr val="000000"/>
                  </a:solidFill>
                </a:rPr>
                <a:t>	</a:t>
              </a:r>
            </a:p>
            <a:p>
              <a:pPr lvl="2" eaLnBrk="1" hangingPunct="1">
                <a:lnSpc>
                  <a:spcPct val="80000"/>
                </a:lnSpc>
                <a:buFont typeface="Arial" panose="020B0604020202020204" pitchFamily="34" charset="0"/>
                <a:buChar char="•"/>
                <a:defRPr/>
              </a:pPr>
              <a:r>
                <a:rPr lang="en-US" sz="2000" dirty="0" smtClean="0">
                  <a:solidFill>
                    <a:srgbClr val="000000"/>
                  </a:solidFill>
                </a:rPr>
                <a:t>Mixed cellularity	</a:t>
              </a:r>
            </a:p>
            <a:p>
              <a:pPr lvl="2" eaLnBrk="1" hangingPunct="1">
                <a:lnSpc>
                  <a:spcPct val="80000"/>
                </a:lnSpc>
                <a:buFont typeface="Arial" panose="020B0604020202020204" pitchFamily="34" charset="0"/>
                <a:buChar char="•"/>
                <a:defRPr/>
              </a:pPr>
              <a:r>
                <a:rPr lang="en-US" sz="2000" dirty="0" smtClean="0">
                  <a:solidFill>
                    <a:srgbClr val="000000"/>
                  </a:solidFill>
                </a:rPr>
                <a:t>Lymphocyte predominant</a:t>
              </a:r>
            </a:p>
            <a:p>
              <a:pPr lvl="2" eaLnBrk="1" hangingPunct="1">
                <a:lnSpc>
                  <a:spcPct val="80000"/>
                </a:lnSpc>
                <a:buFont typeface="Arial" panose="020B0604020202020204" pitchFamily="34" charset="0"/>
                <a:buChar char="•"/>
                <a:defRPr/>
              </a:pPr>
              <a:r>
                <a:rPr lang="en-US" sz="2000" dirty="0" smtClean="0">
                  <a:solidFill>
                    <a:srgbClr val="000000"/>
                  </a:solidFill>
                </a:rPr>
                <a:t>Lymphocyte depleted</a:t>
              </a:r>
            </a:p>
            <a:p>
              <a:pPr lvl="1" eaLnBrk="1" hangingPunct="1">
                <a:lnSpc>
                  <a:spcPct val="80000"/>
                </a:lnSpc>
                <a:buFont typeface="Arial" panose="020B0604020202020204" pitchFamily="34" charset="0"/>
                <a:buChar char="•"/>
                <a:defRPr/>
              </a:pPr>
              <a:r>
                <a:rPr lang="en-US" sz="2400" dirty="0" smtClean="0">
                  <a:solidFill>
                    <a:srgbClr val="000000"/>
                  </a:solidFill>
                </a:rPr>
                <a:t>Nodular Lymphocyte Predominant</a:t>
              </a:r>
              <a:endParaRPr lang="en-US" sz="2400" dirty="0">
                <a:solidFill>
                  <a:srgbClr val="000000"/>
                </a:solidFill>
              </a:endParaRPr>
            </a:p>
          </p:txBody>
        </p:sp>
        <p:sp>
          <p:nvSpPr>
            <p:cNvPr id="8" name="Rectangle 3"/>
            <p:cNvSpPr txBox="1">
              <a:spLocks noChangeArrowheads="1"/>
            </p:cNvSpPr>
            <p:nvPr/>
          </p:nvSpPr>
          <p:spPr bwMode="auto">
            <a:xfrm>
              <a:off x="4718050" y="2133600"/>
              <a:ext cx="4724400" cy="4572000"/>
            </a:xfrm>
            <a:prstGeom prst="rect">
              <a:avLst/>
            </a:prstGeom>
            <a:noFill/>
            <a:ln>
              <a:miter lim="800000"/>
              <a:headEnd/>
              <a:tailEnd/>
            </a:ln>
          </p:spPr>
          <p:txBody>
            <a:bodyPr/>
            <a:lstStyle>
              <a:lvl1pPr marL="342900" indent="-342900" algn="l" rtl="0" eaLnBrk="0" fontAlgn="base" hangingPunct="0">
                <a:spcBef>
                  <a:spcPct val="20000"/>
                </a:spcBef>
                <a:spcAft>
                  <a:spcPct val="0"/>
                </a:spcAft>
                <a:buClr>
                  <a:srgbClr val="9E001E"/>
                </a:buClr>
                <a:buFont typeface="Wingdings" pitchFamily="2" charset="2"/>
                <a:buChar char="§"/>
                <a:defRPr sz="3600" kern="1200">
                  <a:solidFill>
                    <a:schemeClr val="tx1"/>
                  </a:solidFill>
                  <a:latin typeface="Arial Narrow" pitchFamily="34" charset="0"/>
                  <a:ea typeface="+mn-ea"/>
                  <a:cs typeface="+mn-cs"/>
                </a:defRPr>
              </a:lvl1pPr>
              <a:lvl2pPr marL="688975" indent="-350838" algn="l" rtl="0" eaLnBrk="0" fontAlgn="base" hangingPunct="0">
                <a:spcBef>
                  <a:spcPct val="20000"/>
                </a:spcBef>
                <a:spcAft>
                  <a:spcPct val="0"/>
                </a:spcAft>
                <a:buFont typeface="Arial" pitchFamily="34" charset="0"/>
                <a:buChar char="•"/>
                <a:defRPr lang="en-US" sz="3200" kern="1200" dirty="0" smtClean="0">
                  <a:solidFill>
                    <a:schemeClr val="tx1"/>
                  </a:solidFill>
                  <a:latin typeface="Arial Narrow" pitchFamily="34" charset="0"/>
                  <a:ea typeface="+mn-ea"/>
                  <a:cs typeface="+mn-cs"/>
                </a:defRPr>
              </a:lvl2pPr>
              <a:lvl3pPr marL="914400"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3pPr>
              <a:lvl4pPr marL="1139825"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4pPr>
              <a:lvl5pPr marL="1377950" indent="-2381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80000"/>
                </a:lnSpc>
                <a:buClrTx/>
                <a:buFont typeface="Arial" panose="020B0604020202020204" pitchFamily="34" charset="0"/>
                <a:buChar char="•"/>
                <a:defRPr/>
              </a:pPr>
              <a:r>
                <a:rPr lang="en-US" sz="2800" dirty="0">
                  <a:solidFill>
                    <a:srgbClr val="000000"/>
                  </a:solidFill>
                  <a:latin typeface="+mn-lt"/>
                </a:rPr>
                <a:t>Non-Hodgkin Lymphoma</a:t>
              </a:r>
            </a:p>
            <a:p>
              <a:pPr lvl="1" eaLnBrk="1" hangingPunct="1">
                <a:lnSpc>
                  <a:spcPct val="80000"/>
                </a:lnSpc>
                <a:defRPr/>
              </a:pPr>
              <a:r>
                <a:rPr sz="2400" dirty="0" err="1">
                  <a:solidFill>
                    <a:srgbClr val="000000"/>
                  </a:solidFill>
                  <a:latin typeface="+mn-lt"/>
                </a:rPr>
                <a:t>Burkitt</a:t>
              </a:r>
              <a:endParaRPr sz="2400" dirty="0">
                <a:solidFill>
                  <a:srgbClr val="000000"/>
                </a:solidFill>
                <a:latin typeface="+mn-lt"/>
              </a:endParaRPr>
            </a:p>
            <a:p>
              <a:pPr lvl="1" eaLnBrk="1" hangingPunct="1">
                <a:lnSpc>
                  <a:spcPct val="80000"/>
                </a:lnSpc>
                <a:defRPr/>
              </a:pPr>
              <a:r>
                <a:rPr sz="2400" dirty="0">
                  <a:solidFill>
                    <a:srgbClr val="000000"/>
                  </a:solidFill>
                  <a:latin typeface="+mn-lt"/>
                </a:rPr>
                <a:t>Lymphoblastic</a:t>
              </a:r>
            </a:p>
            <a:p>
              <a:pPr lvl="1" eaLnBrk="1" hangingPunct="1">
                <a:lnSpc>
                  <a:spcPct val="80000"/>
                </a:lnSpc>
                <a:defRPr/>
              </a:pPr>
              <a:r>
                <a:rPr sz="2400" dirty="0">
                  <a:solidFill>
                    <a:srgbClr val="000000"/>
                  </a:solidFill>
                  <a:latin typeface="+mn-lt"/>
                </a:rPr>
                <a:t>Diffuse Large B Cell</a:t>
              </a:r>
            </a:p>
            <a:p>
              <a:pPr lvl="1" eaLnBrk="1" hangingPunct="1">
                <a:lnSpc>
                  <a:spcPct val="80000"/>
                </a:lnSpc>
                <a:defRPr/>
              </a:pPr>
              <a:r>
                <a:rPr sz="2400" dirty="0">
                  <a:solidFill>
                    <a:srgbClr val="000000"/>
                  </a:solidFill>
                  <a:latin typeface="+mn-lt"/>
                </a:rPr>
                <a:t>Primary Mediastinal B cell</a:t>
              </a:r>
            </a:p>
            <a:p>
              <a:pPr lvl="1" eaLnBrk="1" hangingPunct="1">
                <a:lnSpc>
                  <a:spcPct val="80000"/>
                </a:lnSpc>
                <a:defRPr/>
              </a:pPr>
              <a:r>
                <a:rPr sz="2400" dirty="0">
                  <a:solidFill>
                    <a:srgbClr val="000000"/>
                  </a:solidFill>
                  <a:latin typeface="+mn-lt"/>
                </a:rPr>
                <a:t>Anaplastic Large Cell</a:t>
              </a:r>
            </a:p>
            <a:p>
              <a:pPr lvl="1" eaLnBrk="1" hangingPunct="1">
                <a:lnSpc>
                  <a:spcPct val="80000"/>
                </a:lnSpc>
                <a:defRPr/>
              </a:pPr>
              <a:r>
                <a:rPr sz="2400" i="1" dirty="0">
                  <a:solidFill>
                    <a:srgbClr val="000000"/>
                  </a:solidFill>
                  <a:latin typeface="+mn-lt"/>
                </a:rPr>
                <a:t>Others</a:t>
              </a:r>
            </a:p>
            <a:p>
              <a:pPr lvl="1" eaLnBrk="1" hangingPunct="1">
                <a:lnSpc>
                  <a:spcPct val="80000"/>
                </a:lnSpc>
                <a:defRPr/>
              </a:pPr>
              <a:endParaRPr sz="2400" dirty="0">
                <a:latin typeface="+mn-lt"/>
              </a:endParaRPr>
            </a:p>
          </p:txBody>
        </p:sp>
      </p:grpSp>
      <p:sp>
        <p:nvSpPr>
          <p:cNvPr id="3" name="Slide Number Placeholder 2"/>
          <p:cNvSpPr>
            <a:spLocks noGrp="1"/>
          </p:cNvSpPr>
          <p:nvPr>
            <p:ph type="sldNum" sz="quarter" idx="12"/>
          </p:nvPr>
        </p:nvSpPr>
        <p:spPr/>
        <p:txBody>
          <a:bodyPr/>
          <a:lstStyle/>
          <a:p>
            <a:pPr>
              <a:defRPr/>
            </a:pPr>
            <a:fld id="{EE686F56-AB52-428D-839C-21E848E8E2B4}" type="slidenum">
              <a:rPr lang="en-US" altLang="en-US" smtClean="0"/>
              <a:pPr>
                <a:defRPr/>
              </a:pPr>
              <a:t>4</a:t>
            </a:fld>
            <a:endParaRPr lang="en-US" altLang="en-US"/>
          </a:p>
        </p:txBody>
      </p:sp>
    </p:spTree>
    <p:extLst>
      <p:ext uri="{BB962C8B-B14F-4D97-AF65-F5344CB8AC3E}">
        <p14:creationId xmlns:p14="http://schemas.microsoft.com/office/powerpoint/2010/main" val="2082577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a:xfrm>
            <a:off x="0" y="0"/>
            <a:ext cx="9144000" cy="838200"/>
          </a:xfrm>
        </p:spPr>
        <p:txBody>
          <a:bodyPr/>
          <a:lstStyle/>
          <a:p>
            <a:pPr algn="l" eaLnBrk="1" hangingPunct="1">
              <a:defRPr/>
            </a:pPr>
            <a:r>
              <a:rPr lang="en-US" sz="4000" dirty="0" smtClean="0">
                <a:latin typeface="+mn-lt"/>
              </a:rPr>
              <a:t>FDG-PET:  Metabolic study of choice</a:t>
            </a:r>
            <a:endParaRPr lang="en-US" sz="4000" dirty="0">
              <a:latin typeface="+mn-lt"/>
            </a:endParaRPr>
          </a:p>
        </p:txBody>
      </p:sp>
      <p:sp>
        <p:nvSpPr>
          <p:cNvPr id="44035" name="Rectangle 3"/>
          <p:cNvSpPr>
            <a:spLocks noGrp="1" noChangeArrowheads="1"/>
          </p:cNvSpPr>
          <p:nvPr>
            <p:ph type="body" idx="4294967295"/>
          </p:nvPr>
        </p:nvSpPr>
        <p:spPr>
          <a:xfrm>
            <a:off x="76200" y="1066800"/>
            <a:ext cx="8915400" cy="5638800"/>
          </a:xfrm>
        </p:spPr>
        <p:txBody>
          <a:bodyPr/>
          <a:lstStyle/>
          <a:p>
            <a:pPr eaLnBrk="1" hangingPunct="1"/>
            <a:r>
              <a:rPr lang="en-US" altLang="en-US" sz="2400" dirty="0" smtClean="0"/>
              <a:t>FDG is a radioactive glucose analogue &amp; correlates with proliferation in tumors undergoing anaerobic glycolysis</a:t>
            </a:r>
          </a:p>
          <a:p>
            <a:pPr eaLnBrk="1" hangingPunct="1">
              <a:spcBef>
                <a:spcPts val="1200"/>
              </a:spcBef>
            </a:pPr>
            <a:r>
              <a:rPr lang="en-US" altLang="en-US" sz="2400" dirty="0" smtClean="0">
                <a:sym typeface="Symbol" panose="05050102010706020507" pitchFamily="18" charset="2"/>
              </a:rPr>
              <a:t>Drawbacks:  </a:t>
            </a:r>
          </a:p>
          <a:p>
            <a:pPr lvl="1" eaLnBrk="1" hangingPunct="1">
              <a:spcBef>
                <a:spcPct val="0"/>
              </a:spcBef>
              <a:buFont typeface="Arial" panose="020B0604020202020204" pitchFamily="34" charset="0"/>
              <a:buChar char="•"/>
            </a:pPr>
            <a:r>
              <a:rPr lang="en-US" altLang="en-US" sz="2000" dirty="0" smtClean="0"/>
              <a:t>False positives: inflammation, </a:t>
            </a:r>
            <a:r>
              <a:rPr lang="en-US" altLang="en-US" sz="2000" dirty="0" err="1" smtClean="0"/>
              <a:t>thymic</a:t>
            </a:r>
            <a:r>
              <a:rPr lang="en-US" altLang="en-US" sz="2000" dirty="0" smtClean="0"/>
              <a:t> rebound, brown fat</a:t>
            </a:r>
            <a:endParaRPr lang="en-US" altLang="en-US" sz="2000" dirty="0" smtClean="0">
              <a:sym typeface="Symbol" panose="05050102010706020507" pitchFamily="18" charset="2"/>
            </a:endParaRPr>
          </a:p>
          <a:p>
            <a:pPr eaLnBrk="1" hangingPunct="1">
              <a:spcBef>
                <a:spcPts val="1200"/>
              </a:spcBef>
            </a:pPr>
            <a:r>
              <a:rPr lang="en-US" altLang="en-US" sz="2400" dirty="0" smtClean="0">
                <a:sym typeface="Symbol" panose="05050102010706020507" pitchFamily="18" charset="2"/>
              </a:rPr>
              <a:t>Used for </a:t>
            </a:r>
          </a:p>
          <a:p>
            <a:pPr lvl="1" eaLnBrk="1" hangingPunct="1">
              <a:spcBef>
                <a:spcPct val="0"/>
              </a:spcBef>
              <a:buFont typeface="Arial" panose="020B0604020202020204" pitchFamily="34" charset="0"/>
              <a:buChar char="•"/>
            </a:pPr>
            <a:r>
              <a:rPr lang="en-US" altLang="en-US" sz="2000" dirty="0" smtClean="0">
                <a:sym typeface="Symbol" panose="05050102010706020507" pitchFamily="18" charset="2"/>
              </a:rPr>
              <a:t>Staging at diagnosis</a:t>
            </a:r>
          </a:p>
          <a:p>
            <a:pPr lvl="1" eaLnBrk="1" hangingPunct="1">
              <a:spcBef>
                <a:spcPct val="0"/>
              </a:spcBef>
              <a:buFont typeface="Arial" panose="020B0604020202020204" pitchFamily="34" charset="0"/>
              <a:buChar char="•"/>
            </a:pPr>
            <a:r>
              <a:rPr lang="en-US" altLang="en-US" sz="2000" dirty="0" smtClean="0">
                <a:sym typeface="Symbol" panose="05050102010706020507" pitchFamily="18" charset="2"/>
              </a:rPr>
              <a:t>Response to therapy - complete metabolic response is considered complete remission (Especially useful when only partial response by CT)</a:t>
            </a:r>
          </a:p>
          <a:p>
            <a:pPr lvl="1" eaLnBrk="1" hangingPunct="1">
              <a:spcBef>
                <a:spcPct val="0"/>
              </a:spcBef>
              <a:buFont typeface="Arial" panose="020B0604020202020204" pitchFamily="34" charset="0"/>
              <a:buChar char="•"/>
            </a:pPr>
            <a:r>
              <a:rPr lang="en-US" altLang="en-US" sz="2000" dirty="0" smtClean="0">
                <a:sym typeface="Symbol" panose="05050102010706020507" pitchFamily="18" charset="2"/>
              </a:rPr>
              <a:t>More sensitive and specific than bone marrow biopsy</a:t>
            </a:r>
          </a:p>
          <a:p>
            <a:pPr eaLnBrk="1" hangingPunct="1">
              <a:spcBef>
                <a:spcPts val="1200"/>
              </a:spcBef>
            </a:pPr>
            <a:r>
              <a:rPr lang="en-US" altLang="en-US" sz="2400" dirty="0" smtClean="0">
                <a:sym typeface="Symbol" panose="05050102010706020507" pitchFamily="18" charset="2"/>
              </a:rPr>
              <a:t>Not appropriate for o</a:t>
            </a:r>
            <a:r>
              <a:rPr lang="en-US" altLang="en-US" sz="2400" dirty="0" smtClean="0"/>
              <a:t>ff therapy surveillance for recurrence  </a:t>
            </a:r>
          </a:p>
          <a:p>
            <a:pPr lvl="1" eaLnBrk="1" hangingPunct="1">
              <a:spcBef>
                <a:spcPct val="0"/>
              </a:spcBef>
              <a:buFont typeface="Arial" panose="020B0604020202020204" pitchFamily="34" charset="0"/>
              <a:buChar char="•"/>
            </a:pPr>
            <a:r>
              <a:rPr lang="en-US" altLang="en-US" sz="2000" dirty="0" smtClean="0"/>
              <a:t>Most relapses are detected clinically &lt;12 months of completing therapy.</a:t>
            </a:r>
          </a:p>
          <a:p>
            <a:pPr lvl="1" eaLnBrk="1" hangingPunct="1">
              <a:spcBef>
                <a:spcPct val="0"/>
              </a:spcBef>
              <a:buFont typeface="Arial" panose="020B0604020202020204" pitchFamily="34" charset="0"/>
              <a:buChar char="•"/>
            </a:pPr>
            <a:r>
              <a:rPr lang="en-US" altLang="en-US" sz="2000" dirty="0" smtClean="0">
                <a:sym typeface="Symbol" panose="05050102010706020507" pitchFamily="18" charset="2"/>
              </a:rPr>
              <a:t>Early detection of relapse does not affect overall survival</a:t>
            </a:r>
          </a:p>
          <a:p>
            <a:pPr lvl="1" eaLnBrk="1" hangingPunct="1">
              <a:spcBef>
                <a:spcPct val="0"/>
              </a:spcBef>
              <a:buFont typeface="Arial" panose="020B0604020202020204" pitchFamily="34" charset="0"/>
              <a:buChar char="•"/>
            </a:pPr>
            <a:r>
              <a:rPr lang="en-US" altLang="en-US" sz="2000" dirty="0" smtClean="0">
                <a:sym typeface="Symbol" panose="05050102010706020507" pitchFamily="18" charset="2"/>
              </a:rPr>
              <a:t>Surveillance imaging is expensive and results in unnecessary radiation</a:t>
            </a:r>
          </a:p>
          <a:p>
            <a:pPr lvl="1" eaLnBrk="1" hangingPunct="1">
              <a:spcBef>
                <a:spcPct val="0"/>
              </a:spcBef>
              <a:buClr>
                <a:schemeClr val="tx1"/>
              </a:buClr>
              <a:buFontTx/>
              <a:buChar char="•"/>
            </a:pPr>
            <a:endParaRPr lang="en-US" altLang="en-US" sz="2000" dirty="0" smtClean="0">
              <a:sym typeface="Symbol" panose="05050102010706020507" pitchFamily="18" charset="2"/>
            </a:endParaRPr>
          </a:p>
        </p:txBody>
      </p:sp>
      <p:sp>
        <p:nvSpPr>
          <p:cNvPr id="44036" name="Rectangle 5"/>
          <p:cNvSpPr>
            <a:spLocks noChangeArrowheads="1"/>
          </p:cNvSpPr>
          <p:nvPr/>
        </p:nvSpPr>
        <p:spPr bwMode="auto">
          <a:xfrm>
            <a:off x="76200" y="6478588"/>
            <a:ext cx="31176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200" dirty="0">
                <a:solidFill>
                  <a:schemeClr val="bg1">
                    <a:lumMod val="50000"/>
                  </a:schemeClr>
                </a:solidFill>
              </a:rPr>
              <a:t>*Cheson et al, 2014. J Clin Oncol 32:3059-3067</a:t>
            </a:r>
            <a:endParaRPr lang="en-US" altLang="en-US" sz="1200" dirty="0">
              <a:solidFill>
                <a:schemeClr val="bg1">
                  <a:lumMod val="50000"/>
                </a:schemeClr>
              </a:solidFill>
            </a:endParaRPr>
          </a:p>
        </p:txBody>
      </p:sp>
    </p:spTree>
    <p:extLst>
      <p:ext uri="{BB962C8B-B14F-4D97-AF65-F5344CB8AC3E}">
        <p14:creationId xmlns:p14="http://schemas.microsoft.com/office/powerpoint/2010/main" val="3602408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40260" t="9061" r="39694" b="37157"/>
          <a:stretch>
            <a:fillRect/>
          </a:stretch>
        </p:blipFill>
        <p:spPr bwMode="auto">
          <a:xfrm>
            <a:off x="0" y="-12700"/>
            <a:ext cx="4572000" cy="687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Rectangle 2"/>
          <p:cNvSpPr>
            <a:spLocks noChangeArrowheads="1"/>
          </p:cNvSpPr>
          <p:nvPr/>
        </p:nvSpPr>
        <p:spPr bwMode="auto">
          <a:xfrm>
            <a:off x="3810000" y="76200"/>
            <a:ext cx="563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dirty="0" smtClean="0">
                <a:latin typeface="+mn-lt"/>
                <a:cs typeface="Arial" charset="0"/>
              </a:rPr>
              <a:t>PET-CT is used for anatomic localization and staging at diagnosis</a:t>
            </a:r>
          </a:p>
          <a:p>
            <a:pPr algn="ctr" eaLnBrk="1" hangingPunct="1">
              <a:spcBef>
                <a:spcPct val="0"/>
              </a:spcBef>
              <a:buFontTx/>
              <a:buNone/>
              <a:defRPr/>
            </a:pPr>
            <a:endParaRPr lang="en-US" altLang="en-US" dirty="0" smtClean="0">
              <a:latin typeface="+mn-lt"/>
              <a:cs typeface="Arial" charset="0"/>
            </a:endParaRPr>
          </a:p>
          <a:p>
            <a:pPr algn="ctr" eaLnBrk="1" hangingPunct="1">
              <a:spcBef>
                <a:spcPct val="0"/>
              </a:spcBef>
              <a:buFontTx/>
              <a:buNone/>
              <a:defRPr/>
            </a:pPr>
            <a:endParaRPr lang="en-US" altLang="en-US" dirty="0" smtClean="0">
              <a:latin typeface="+mn-lt"/>
              <a:cs typeface="Arial" charset="0"/>
            </a:endParaRPr>
          </a:p>
        </p:txBody>
      </p:sp>
      <p:sp>
        <p:nvSpPr>
          <p:cNvPr id="45060" name="Rectangle 1"/>
          <p:cNvSpPr>
            <a:spLocks noChangeArrowheads="1"/>
          </p:cNvSpPr>
          <p:nvPr/>
        </p:nvSpPr>
        <p:spPr bwMode="auto">
          <a:xfrm>
            <a:off x="4648200" y="4191000"/>
            <a:ext cx="388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FDG-PET is more sensitive</a:t>
            </a:r>
          </a:p>
          <a:p>
            <a:pPr eaLnBrk="1" hangingPunct="1">
              <a:spcBef>
                <a:spcPct val="0"/>
              </a:spcBef>
              <a:buFontTx/>
              <a:buNone/>
            </a:pPr>
            <a:r>
              <a:rPr lang="en-US" altLang="en-US" sz="2400"/>
              <a:t>than bone marrow biopsy for </a:t>
            </a:r>
          </a:p>
          <a:p>
            <a:pPr eaLnBrk="1" hangingPunct="1">
              <a:spcBef>
                <a:spcPct val="0"/>
              </a:spcBef>
              <a:buFontTx/>
              <a:buNone/>
            </a:pPr>
            <a:r>
              <a:rPr lang="en-US" altLang="en-US" sz="2400"/>
              <a:t>Hodgkin Lymphoma</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41</a:t>
            </a:fld>
            <a:endParaRPr lang="en-US" altLang="en-US"/>
          </a:p>
        </p:txBody>
      </p:sp>
    </p:spTree>
    <p:extLst>
      <p:ext uri="{BB962C8B-B14F-4D97-AF65-F5344CB8AC3E}">
        <p14:creationId xmlns:p14="http://schemas.microsoft.com/office/powerpoint/2010/main" val="29452558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l="45793" t="9409" r="45769" b="63448"/>
          <a:stretch>
            <a:fillRect/>
          </a:stretch>
        </p:blipFill>
        <p:spPr bwMode="auto">
          <a:xfrm>
            <a:off x="76200" y="914400"/>
            <a:ext cx="270827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l="43199" t="12218" r="45314" b="49879"/>
          <a:stretch>
            <a:fillRect/>
          </a:stretch>
        </p:blipFill>
        <p:spPr bwMode="auto">
          <a:xfrm>
            <a:off x="2895600" y="914400"/>
            <a:ext cx="2719388"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0338" y="6350"/>
            <a:ext cx="8907462" cy="646113"/>
          </a:xfrm>
          <a:prstGeom prst="rect">
            <a:avLst/>
          </a:prstGeom>
        </p:spPr>
        <p:txBody>
          <a:bodyPr>
            <a:spAutoFit/>
          </a:bodyPr>
          <a:lstStyle/>
          <a:p>
            <a:pPr algn="ctr" eaLnBrk="1" hangingPunct="1">
              <a:defRPr/>
            </a:pPr>
            <a:r>
              <a:rPr lang="en-US" altLang="en-US" sz="3600" dirty="0">
                <a:latin typeface="+mj-lt"/>
                <a:cs typeface="Arial" charset="0"/>
              </a:rPr>
              <a:t>PET-CT is used to monitor response to therapy</a:t>
            </a:r>
          </a:p>
        </p:txBody>
      </p:sp>
      <p:sp>
        <p:nvSpPr>
          <p:cNvPr id="3" name="Rectangle 2"/>
          <p:cNvSpPr/>
          <p:nvPr/>
        </p:nvSpPr>
        <p:spPr>
          <a:xfrm>
            <a:off x="5715000" y="914400"/>
            <a:ext cx="3429000" cy="4708525"/>
          </a:xfrm>
          <a:prstGeom prst="rect">
            <a:avLst/>
          </a:prstGeom>
        </p:spPr>
        <p:txBody>
          <a:bodyPr>
            <a:spAutoFit/>
          </a:bodyPr>
          <a:lstStyle/>
          <a:p>
            <a:pPr>
              <a:defRPr/>
            </a:pPr>
            <a:r>
              <a:rPr lang="en-US" altLang="en-US" b="1" u="sng" dirty="0">
                <a:cs typeface="Arial" charset="0"/>
              </a:rPr>
              <a:t>5 point scale </a:t>
            </a:r>
          </a:p>
          <a:p>
            <a:pPr marL="342900" indent="-342900">
              <a:spcAft>
                <a:spcPts val="600"/>
              </a:spcAft>
              <a:buFont typeface="+mj-lt"/>
              <a:buAutoNum type="arabicPeriod"/>
              <a:defRPr/>
            </a:pPr>
            <a:r>
              <a:rPr lang="en-US" altLang="en-US" dirty="0">
                <a:cs typeface="Arial" charset="0"/>
              </a:rPr>
              <a:t>no uptake above background </a:t>
            </a:r>
          </a:p>
          <a:p>
            <a:pPr marL="342900" indent="-342900">
              <a:spcAft>
                <a:spcPts val="600"/>
              </a:spcAft>
              <a:buFont typeface="+mj-lt"/>
              <a:buAutoNum type="arabicPeriod"/>
              <a:defRPr/>
            </a:pPr>
            <a:r>
              <a:rPr lang="en-US" altLang="en-US" dirty="0">
                <a:cs typeface="Arial" charset="0"/>
              </a:rPr>
              <a:t>uptake </a:t>
            </a:r>
            <a:r>
              <a:rPr lang="en-US" altLang="en-US" u="sng" dirty="0">
                <a:cs typeface="Arial" charset="0"/>
              </a:rPr>
              <a:t>&lt;</a:t>
            </a:r>
            <a:r>
              <a:rPr lang="en-US" altLang="en-US" dirty="0">
                <a:cs typeface="Arial" charset="0"/>
              </a:rPr>
              <a:t> mediastinum </a:t>
            </a:r>
          </a:p>
          <a:p>
            <a:pPr marL="342900" indent="-342900">
              <a:buFont typeface="+mj-lt"/>
              <a:buAutoNum type="arabicPeriod"/>
              <a:defRPr/>
            </a:pPr>
            <a:r>
              <a:rPr lang="en-US" altLang="en-US" dirty="0">
                <a:cs typeface="Arial" charset="0"/>
              </a:rPr>
              <a:t>uptake &gt; mediastinum            </a:t>
            </a:r>
          </a:p>
          <a:p>
            <a:pPr>
              <a:spcAft>
                <a:spcPts val="600"/>
              </a:spcAft>
              <a:defRPr/>
            </a:pPr>
            <a:r>
              <a:rPr lang="en-US" altLang="en-US" dirty="0">
                <a:cs typeface="Arial" charset="0"/>
              </a:rPr>
              <a:t>            but  </a:t>
            </a:r>
            <a:r>
              <a:rPr lang="en-US" altLang="en-US" u="sng" dirty="0">
                <a:cs typeface="Arial" charset="0"/>
              </a:rPr>
              <a:t>&lt;</a:t>
            </a:r>
            <a:r>
              <a:rPr lang="en-US" altLang="en-US" dirty="0">
                <a:cs typeface="Arial" charset="0"/>
              </a:rPr>
              <a:t> liver </a:t>
            </a:r>
          </a:p>
          <a:p>
            <a:pPr marL="342900" indent="-342900">
              <a:spcAft>
                <a:spcPts val="600"/>
              </a:spcAft>
              <a:buFontTx/>
              <a:buAutoNum type="arabicPeriod" startAt="4"/>
              <a:defRPr/>
            </a:pPr>
            <a:r>
              <a:rPr lang="en-US" altLang="en-US" dirty="0">
                <a:cs typeface="Arial" charset="0"/>
              </a:rPr>
              <a:t>uptake moderately </a:t>
            </a:r>
            <a:r>
              <a:rPr lang="en-US" altLang="en-US" u="sng" dirty="0">
                <a:cs typeface="Arial" charset="0"/>
              </a:rPr>
              <a:t>&gt;</a:t>
            </a:r>
            <a:r>
              <a:rPr lang="en-US" altLang="en-US" dirty="0">
                <a:cs typeface="Arial" charset="0"/>
              </a:rPr>
              <a:t> liver</a:t>
            </a:r>
          </a:p>
          <a:p>
            <a:pPr marL="342900" indent="-342900">
              <a:buFontTx/>
              <a:buAutoNum type="arabicPeriod" startAt="4"/>
              <a:defRPr/>
            </a:pPr>
            <a:r>
              <a:rPr lang="en-US" altLang="en-US" dirty="0">
                <a:cs typeface="Arial" charset="0"/>
              </a:rPr>
              <a:t>uptake markedly &gt; liver</a:t>
            </a:r>
          </a:p>
          <a:p>
            <a:pPr>
              <a:defRPr/>
            </a:pPr>
            <a:r>
              <a:rPr lang="en-US" altLang="en-US" dirty="0">
                <a:cs typeface="Arial" charset="0"/>
              </a:rPr>
              <a:t>        and/or new lesions</a:t>
            </a:r>
          </a:p>
          <a:p>
            <a:pPr>
              <a:defRPr/>
            </a:pPr>
            <a:endParaRPr lang="en-US" altLang="en-US" dirty="0">
              <a:cs typeface="Arial" charset="0"/>
            </a:endParaRPr>
          </a:p>
          <a:p>
            <a:pPr>
              <a:defRPr/>
            </a:pPr>
            <a:r>
              <a:rPr lang="en-US" altLang="en-US" b="1" i="1" u="sng" dirty="0">
                <a:cs typeface="Arial" charset="0"/>
              </a:rPr>
              <a:t>Interpretation</a:t>
            </a:r>
          </a:p>
          <a:p>
            <a:pPr>
              <a:spcAft>
                <a:spcPts val="600"/>
              </a:spcAft>
              <a:defRPr/>
            </a:pPr>
            <a:r>
              <a:rPr lang="en-US" altLang="en-US" dirty="0">
                <a:cs typeface="Arial" charset="0"/>
              </a:rPr>
              <a:t>1,2:  complete metabolic response</a:t>
            </a:r>
          </a:p>
          <a:p>
            <a:pPr>
              <a:spcAft>
                <a:spcPts val="600"/>
              </a:spcAft>
              <a:defRPr/>
            </a:pPr>
            <a:r>
              <a:rPr lang="en-US" altLang="en-US" dirty="0">
                <a:cs typeface="Arial" charset="0"/>
              </a:rPr>
              <a:t>  3:   context dependent</a:t>
            </a:r>
          </a:p>
          <a:p>
            <a:pPr>
              <a:defRPr/>
            </a:pPr>
            <a:r>
              <a:rPr lang="en-US" altLang="en-US" dirty="0">
                <a:cs typeface="Arial" charset="0"/>
              </a:rPr>
              <a:t>4,5:  active disease</a:t>
            </a:r>
          </a:p>
          <a:p>
            <a:pPr>
              <a:defRPr/>
            </a:pPr>
            <a:endParaRPr lang="en-US" altLang="en-US" dirty="0">
              <a:cs typeface="Arial" charset="0"/>
            </a:endParaRPr>
          </a:p>
          <a:p>
            <a:pPr>
              <a:defRPr/>
            </a:pPr>
            <a:r>
              <a:rPr lang="en-US" sz="1600" i="1" dirty="0">
                <a:cs typeface="Arial" charset="0"/>
              </a:rPr>
              <a:t>J </a:t>
            </a:r>
            <a:r>
              <a:rPr lang="en-US" sz="1600" i="1" dirty="0" err="1">
                <a:cs typeface="Arial" charset="0"/>
              </a:rPr>
              <a:t>Clin</a:t>
            </a:r>
            <a:r>
              <a:rPr lang="en-US" sz="1600" i="1" dirty="0">
                <a:cs typeface="Arial" charset="0"/>
              </a:rPr>
              <a:t> </a:t>
            </a:r>
            <a:r>
              <a:rPr lang="en-US" sz="1600" i="1" dirty="0" err="1">
                <a:cs typeface="Arial" charset="0"/>
              </a:rPr>
              <a:t>Oncol</a:t>
            </a:r>
            <a:r>
              <a:rPr lang="en-US" sz="1600" i="1" dirty="0">
                <a:cs typeface="Arial" charset="0"/>
              </a:rPr>
              <a:t> (2014) 32:3059-3067</a:t>
            </a:r>
            <a:endParaRPr lang="en-US" altLang="en-US" sz="1600" dirty="0">
              <a:cs typeface="Arial" charset="0"/>
            </a:endParaRPr>
          </a:p>
        </p:txBody>
      </p:sp>
      <p:sp>
        <p:nvSpPr>
          <p:cNvPr id="4" name="Rectangle 3"/>
          <p:cNvSpPr/>
          <p:nvPr/>
        </p:nvSpPr>
        <p:spPr>
          <a:xfrm>
            <a:off x="38100" y="5795963"/>
            <a:ext cx="6972300" cy="922337"/>
          </a:xfrm>
          <a:prstGeom prst="rect">
            <a:avLst/>
          </a:prstGeom>
        </p:spPr>
        <p:txBody>
          <a:bodyPr wrap="none">
            <a:spAutoFit/>
          </a:bodyPr>
          <a:lstStyle/>
          <a:p>
            <a:pPr>
              <a:defRPr/>
            </a:pPr>
            <a:r>
              <a:rPr lang="en-US" altLang="en-US" dirty="0">
                <a:cs typeface="Arial" charset="0"/>
              </a:rPr>
              <a:t>The interpretation of a 3 depends on the time, context, treatment</a:t>
            </a:r>
          </a:p>
          <a:p>
            <a:pPr marL="285750" indent="-285750">
              <a:buFont typeface="Arial" panose="020B0604020202020204" pitchFamily="34" charset="0"/>
              <a:buChar char="•"/>
              <a:defRPr/>
            </a:pPr>
            <a:r>
              <a:rPr lang="en-US" dirty="0">
                <a:cs typeface="Arial" charset="0"/>
              </a:rPr>
              <a:t>“3” at interim analysis often considered </a:t>
            </a:r>
            <a:r>
              <a:rPr lang="en-US" dirty="0" err="1">
                <a:cs typeface="Arial" charset="0"/>
              </a:rPr>
              <a:t>cMR</a:t>
            </a:r>
            <a:r>
              <a:rPr lang="en-US" dirty="0">
                <a:cs typeface="Arial" charset="0"/>
              </a:rPr>
              <a:t> </a:t>
            </a:r>
          </a:p>
          <a:p>
            <a:pPr marL="285750" indent="-285750">
              <a:buFont typeface="Arial" panose="020B0604020202020204" pitchFamily="34" charset="0"/>
              <a:buChar char="•"/>
              <a:defRPr/>
            </a:pPr>
            <a:r>
              <a:rPr lang="en-US" dirty="0">
                <a:cs typeface="Arial" charset="0"/>
              </a:rPr>
              <a:t>“3” in de-escalation trial may be inadequate to avoid </a:t>
            </a:r>
            <a:r>
              <a:rPr lang="en-US" dirty="0" err="1">
                <a:cs typeface="Arial" charset="0"/>
              </a:rPr>
              <a:t>undertreatment</a:t>
            </a:r>
            <a:endParaRPr lang="en-US" dirty="0">
              <a:cs typeface="Arial" charset="0"/>
            </a:endParaRPr>
          </a:p>
        </p:txBody>
      </p:sp>
      <p:sp>
        <p:nvSpPr>
          <p:cNvPr id="5" name="Slide Number Placeholder 4"/>
          <p:cNvSpPr>
            <a:spLocks noGrp="1"/>
          </p:cNvSpPr>
          <p:nvPr>
            <p:ph type="sldNum" sz="quarter" idx="12"/>
          </p:nvPr>
        </p:nvSpPr>
        <p:spPr/>
        <p:txBody>
          <a:bodyPr/>
          <a:lstStyle/>
          <a:p>
            <a:pPr>
              <a:defRPr/>
            </a:pPr>
            <a:fld id="{EE686F56-AB52-428D-839C-21E848E8E2B4}" type="slidenum">
              <a:rPr lang="en-US" altLang="en-US" smtClean="0"/>
              <a:pPr>
                <a:defRPr/>
              </a:pPr>
              <a:t>42</a:t>
            </a:fld>
            <a:endParaRPr lang="en-US" altLang="en-US"/>
          </a:p>
        </p:txBody>
      </p:sp>
    </p:spTree>
    <p:extLst>
      <p:ext uri="{BB962C8B-B14F-4D97-AF65-F5344CB8AC3E}">
        <p14:creationId xmlns:p14="http://schemas.microsoft.com/office/powerpoint/2010/main" val="34323323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0"/>
          <p:cNvGrpSpPr>
            <a:grpSpLocks/>
          </p:cNvGrpSpPr>
          <p:nvPr/>
        </p:nvGrpSpPr>
        <p:grpSpPr bwMode="auto">
          <a:xfrm>
            <a:off x="0" y="685800"/>
            <a:ext cx="9144000" cy="5972927"/>
            <a:chOff x="0" y="528"/>
            <a:chExt cx="5520" cy="3666"/>
          </a:xfrm>
        </p:grpSpPr>
        <p:sp>
          <p:nvSpPr>
            <p:cNvPr id="259079" name="Rectangle 7"/>
            <p:cNvSpPr>
              <a:spLocks noChangeArrowheads="1"/>
            </p:cNvSpPr>
            <p:nvPr/>
          </p:nvSpPr>
          <p:spPr bwMode="auto">
            <a:xfrm>
              <a:off x="0" y="528"/>
              <a:ext cx="5520" cy="3648"/>
            </a:xfrm>
            <a:prstGeom prst="rect">
              <a:avLst/>
            </a:prstGeom>
            <a:solidFill>
              <a:schemeClr val="tx1"/>
            </a:solidFill>
            <a:ln w="9525">
              <a:solidFill>
                <a:schemeClr val="tx1"/>
              </a:solidFill>
              <a:miter lim="800000"/>
              <a:headEnd/>
              <a:tailEnd/>
            </a:ln>
            <a:effectLst/>
          </p:spPr>
          <p:txBody>
            <a:bodyPr wrap="none" anchor="ctr"/>
            <a:lstStyle/>
            <a:p>
              <a:pPr eaLnBrk="1" hangingPunct="1">
                <a:defRPr/>
              </a:pPr>
              <a:endParaRPr lang="en-US">
                <a:latin typeface="+mn-lt"/>
                <a:cs typeface="Arial" charset="0"/>
              </a:endParaRPr>
            </a:p>
          </p:txBody>
        </p:sp>
        <p:pic>
          <p:nvPicPr>
            <p:cNvPr id="47110" name="Picture 2"/>
            <p:cNvPicPr>
              <a:picLocks noChangeAspect="1" noChangeArrowheads="1"/>
            </p:cNvPicPr>
            <p:nvPr/>
          </p:nvPicPr>
          <p:blipFill>
            <a:blip r:embed="rId3">
              <a:extLst>
                <a:ext uri="{28A0092B-C50C-407E-A947-70E740481C1C}">
                  <a14:useLocalDpi xmlns:a14="http://schemas.microsoft.com/office/drawing/2010/main" val="0"/>
                </a:ext>
              </a:extLst>
            </a:blip>
            <a:srcRect l="64796" t="56956" r="15681" b="26099"/>
            <a:stretch>
              <a:fillRect/>
            </a:stretch>
          </p:blipFill>
          <p:spPr bwMode="auto">
            <a:xfrm>
              <a:off x="2271" y="528"/>
              <a:ext cx="3009" cy="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3"/>
            <p:cNvPicPr>
              <a:picLocks noChangeAspect="1" noChangeArrowheads="1"/>
            </p:cNvPicPr>
            <p:nvPr/>
          </p:nvPicPr>
          <p:blipFill>
            <a:blip r:embed="rId4">
              <a:extLst>
                <a:ext uri="{28A0092B-C50C-407E-A947-70E740481C1C}">
                  <a14:useLocalDpi xmlns:a14="http://schemas.microsoft.com/office/drawing/2010/main" val="0"/>
                </a:ext>
              </a:extLst>
            </a:blip>
            <a:srcRect l="2777" t="61235" r="77982" b="24620"/>
            <a:stretch>
              <a:fillRect/>
            </a:stretch>
          </p:blipFill>
          <p:spPr bwMode="auto">
            <a:xfrm>
              <a:off x="2256" y="2513"/>
              <a:ext cx="3024" cy="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5"/>
            <p:cNvPicPr>
              <a:picLocks noChangeAspect="1" noChangeArrowheads="1"/>
            </p:cNvPicPr>
            <p:nvPr/>
          </p:nvPicPr>
          <p:blipFill>
            <a:blip r:embed="rId5">
              <a:extLst>
                <a:ext uri="{28A0092B-C50C-407E-A947-70E740481C1C}">
                  <a14:useLocalDpi xmlns:a14="http://schemas.microsoft.com/office/drawing/2010/main" val="0"/>
                </a:ext>
              </a:extLst>
            </a:blip>
            <a:srcRect l="13203" t="57916" r="79269" b="28307"/>
            <a:stretch>
              <a:fillRect/>
            </a:stretch>
          </p:blipFill>
          <p:spPr bwMode="auto">
            <a:xfrm>
              <a:off x="48" y="768"/>
              <a:ext cx="2171"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80" name="Line 8"/>
            <p:cNvSpPr>
              <a:spLocks noChangeShapeType="1"/>
            </p:cNvSpPr>
            <p:nvPr/>
          </p:nvSpPr>
          <p:spPr bwMode="auto">
            <a:xfrm>
              <a:off x="2256" y="528"/>
              <a:ext cx="0" cy="3648"/>
            </a:xfrm>
            <a:prstGeom prst="line">
              <a:avLst/>
            </a:prstGeom>
            <a:noFill/>
            <a:ln w="50800">
              <a:solidFill>
                <a:schemeClr val="bg1"/>
              </a:solidFill>
              <a:round/>
              <a:headEnd/>
              <a:tailEnd/>
            </a:ln>
            <a:effectLst/>
          </p:spPr>
          <p:txBody>
            <a:bodyPr/>
            <a:lstStyle/>
            <a:p>
              <a:pPr eaLnBrk="1" hangingPunct="1">
                <a:defRPr/>
              </a:pPr>
              <a:endParaRPr lang="en-US">
                <a:latin typeface="+mn-lt"/>
                <a:cs typeface="Arial" charset="0"/>
              </a:endParaRPr>
            </a:p>
          </p:txBody>
        </p:sp>
        <p:sp>
          <p:nvSpPr>
            <p:cNvPr id="259081" name="Line 9"/>
            <p:cNvSpPr>
              <a:spLocks noChangeShapeType="1"/>
            </p:cNvSpPr>
            <p:nvPr/>
          </p:nvSpPr>
          <p:spPr bwMode="auto">
            <a:xfrm>
              <a:off x="2256" y="2496"/>
              <a:ext cx="3264" cy="0"/>
            </a:xfrm>
            <a:prstGeom prst="line">
              <a:avLst/>
            </a:prstGeom>
            <a:noFill/>
            <a:ln w="50800">
              <a:solidFill>
                <a:schemeClr val="bg1"/>
              </a:solidFill>
              <a:round/>
              <a:headEnd/>
              <a:tailEnd/>
            </a:ln>
            <a:effectLst/>
          </p:spPr>
          <p:txBody>
            <a:bodyPr/>
            <a:lstStyle/>
            <a:p>
              <a:pPr eaLnBrk="1" hangingPunct="1">
                <a:defRPr/>
              </a:pPr>
              <a:endParaRPr lang="en-US">
                <a:latin typeface="+mn-lt"/>
                <a:cs typeface="Arial" charset="0"/>
              </a:endParaRPr>
            </a:p>
          </p:txBody>
        </p:sp>
      </p:grpSp>
      <p:sp>
        <p:nvSpPr>
          <p:cNvPr id="259083" name="Text Box 11"/>
          <p:cNvSpPr txBox="1">
            <a:spLocks noChangeArrowheads="1"/>
          </p:cNvSpPr>
          <p:nvPr/>
        </p:nvSpPr>
        <p:spPr bwMode="auto">
          <a:xfrm>
            <a:off x="76200" y="6613525"/>
            <a:ext cx="6851650" cy="246063"/>
          </a:xfrm>
          <a:prstGeom prst="rect">
            <a:avLst/>
          </a:prstGeom>
          <a:noFill/>
          <a:ln w="9525">
            <a:noFill/>
            <a:miter lim="800000"/>
            <a:headEnd/>
            <a:tailEnd/>
          </a:ln>
          <a:effectLst/>
        </p:spPr>
        <p:txBody>
          <a:bodyPr wrap="none">
            <a:spAutoFit/>
          </a:bodyPr>
          <a:lstStyle/>
          <a:p>
            <a:pPr eaLnBrk="1" hangingPunct="1">
              <a:defRPr/>
            </a:pPr>
            <a:r>
              <a:rPr lang="en-US" sz="1000">
                <a:latin typeface="+mn-lt"/>
                <a:cs typeface="Arial" charset="0"/>
              </a:rPr>
              <a:t>18 year old male with glomerulonephritis and diffuse, PET-AVID, submandibular, cervical, axillary and inguinal lymphadenopathy</a:t>
            </a:r>
          </a:p>
        </p:txBody>
      </p:sp>
      <p:sp>
        <p:nvSpPr>
          <p:cNvPr id="259084" name="Rectangle 2"/>
          <p:cNvSpPr>
            <a:spLocks noChangeArrowheads="1"/>
          </p:cNvSpPr>
          <p:nvPr/>
        </p:nvSpPr>
        <p:spPr bwMode="auto">
          <a:xfrm>
            <a:off x="1485900" y="45953"/>
            <a:ext cx="6172200" cy="685800"/>
          </a:xfrm>
          <a:prstGeom prst="rect">
            <a:avLst/>
          </a:prstGeom>
          <a:noFill/>
          <a:ln w="9525">
            <a:noFill/>
            <a:miter lim="800000"/>
            <a:headEnd/>
            <a:tailEnd/>
          </a:ln>
        </p:spPr>
        <p:txBody>
          <a:bodyPr/>
          <a:lstStyle/>
          <a:p>
            <a:pPr algn="ctr" eaLnBrk="1" hangingPunct="1">
              <a:defRPr/>
            </a:pPr>
            <a:r>
              <a:rPr lang="en-US" sz="3200" dirty="0">
                <a:latin typeface="+mn-lt"/>
                <a:cs typeface="Arial" charset="0"/>
              </a:rPr>
              <a:t>Non-malignant FDG-PET avid nodes</a:t>
            </a:r>
          </a:p>
        </p:txBody>
      </p:sp>
    </p:spTree>
    <p:extLst>
      <p:ext uri="{BB962C8B-B14F-4D97-AF65-F5344CB8AC3E}">
        <p14:creationId xmlns:p14="http://schemas.microsoft.com/office/powerpoint/2010/main" val="18294808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idx="4294967295"/>
          </p:nvPr>
        </p:nvSpPr>
        <p:spPr>
          <a:xfrm>
            <a:off x="0" y="0"/>
            <a:ext cx="9144000" cy="609600"/>
          </a:xfrm>
        </p:spPr>
        <p:txBody>
          <a:bodyPr/>
          <a:lstStyle/>
          <a:p>
            <a:pPr eaLnBrk="1" hangingPunct="1">
              <a:defRPr/>
            </a:pPr>
            <a:r>
              <a:rPr lang="en-US" sz="3600" dirty="0">
                <a:latin typeface="+mn-lt"/>
              </a:rPr>
              <a:t>The Ann Arbor Staging Classification</a:t>
            </a:r>
          </a:p>
        </p:txBody>
      </p:sp>
      <p:sp>
        <p:nvSpPr>
          <p:cNvPr id="47106" name="Rectangle 3"/>
          <p:cNvSpPr>
            <a:spLocks noGrp="1" noChangeArrowheads="1"/>
          </p:cNvSpPr>
          <p:nvPr>
            <p:ph type="body" idx="4294967295"/>
          </p:nvPr>
        </p:nvSpPr>
        <p:spPr>
          <a:xfrm>
            <a:off x="0" y="685800"/>
            <a:ext cx="9102725" cy="6172200"/>
          </a:xfrm>
          <a:solidFill>
            <a:schemeClr val="bg1"/>
          </a:solidFill>
        </p:spPr>
        <p:txBody>
          <a:bodyPr/>
          <a:lstStyle/>
          <a:p>
            <a:pPr marL="0" indent="0" eaLnBrk="1" hangingPunct="1">
              <a:lnSpc>
                <a:spcPct val="80000"/>
              </a:lnSpc>
              <a:buClr>
                <a:srgbClr val="9E001E"/>
              </a:buClr>
              <a:buFont typeface="Arial" charset="0"/>
              <a:buNone/>
              <a:defRPr/>
            </a:pPr>
            <a:r>
              <a:rPr lang="en-US" sz="2200" dirty="0"/>
              <a:t>Useful for risk stratification because Hodgkin lymphoma spreads predictably along contiguous lymph nodes until it is very advanced </a:t>
            </a:r>
          </a:p>
          <a:p>
            <a:pPr eaLnBrk="1" hangingPunct="1">
              <a:lnSpc>
                <a:spcPct val="80000"/>
              </a:lnSpc>
              <a:spcBef>
                <a:spcPts val="1600"/>
              </a:spcBef>
              <a:defRPr/>
            </a:pPr>
            <a:r>
              <a:rPr lang="en-US" sz="2200" b="1" dirty="0"/>
              <a:t>Stage I:</a:t>
            </a:r>
            <a:r>
              <a:rPr lang="en-US" sz="2200" dirty="0"/>
              <a:t>   single node region (I) or single </a:t>
            </a:r>
            <a:r>
              <a:rPr lang="en-US" sz="2200" dirty="0" smtClean="0"/>
              <a:t>extra-lymphatic organ </a:t>
            </a:r>
            <a:r>
              <a:rPr lang="en-US" sz="2200" dirty="0"/>
              <a:t>or site (I</a:t>
            </a:r>
            <a:r>
              <a:rPr lang="en-US" sz="2200" baseline="-25000" dirty="0"/>
              <a:t>E</a:t>
            </a:r>
            <a:r>
              <a:rPr lang="en-US" sz="2200" dirty="0"/>
              <a:t>). </a:t>
            </a:r>
          </a:p>
          <a:p>
            <a:pPr eaLnBrk="1" hangingPunct="1">
              <a:lnSpc>
                <a:spcPct val="80000"/>
              </a:lnSpc>
              <a:spcBef>
                <a:spcPts val="1600"/>
              </a:spcBef>
              <a:defRPr/>
            </a:pPr>
            <a:r>
              <a:rPr lang="en-US" sz="2200" b="1" dirty="0"/>
              <a:t>Stage II:  </a:t>
            </a:r>
            <a:r>
              <a:rPr lang="en-US" sz="2200" dirty="0"/>
              <a:t>two or more node regions on the same side of the diaphragm (II) or one node region and localized </a:t>
            </a:r>
            <a:r>
              <a:rPr lang="en-US" sz="2200" dirty="0" smtClean="0"/>
              <a:t>lymphatic site </a:t>
            </a:r>
            <a:r>
              <a:rPr lang="en-US" sz="2200" dirty="0"/>
              <a:t>on the same side of the diaphragm (II</a:t>
            </a:r>
            <a:r>
              <a:rPr lang="en-US" sz="2200" baseline="-25000" dirty="0"/>
              <a:t>E</a:t>
            </a:r>
            <a:r>
              <a:rPr lang="en-US" sz="2200" dirty="0"/>
              <a:t>). </a:t>
            </a:r>
          </a:p>
          <a:p>
            <a:pPr eaLnBrk="1" hangingPunct="1">
              <a:lnSpc>
                <a:spcPct val="80000"/>
              </a:lnSpc>
              <a:spcBef>
                <a:spcPts val="1600"/>
              </a:spcBef>
              <a:defRPr/>
            </a:pPr>
            <a:r>
              <a:rPr lang="en-US" sz="2200" b="1" dirty="0"/>
              <a:t>Stage III:  </a:t>
            </a:r>
            <a:r>
              <a:rPr lang="en-US" sz="2200" dirty="0"/>
              <a:t>node regions are involved on both sides of the diaphragm (III</a:t>
            </a:r>
            <a:r>
              <a:rPr lang="en-US" sz="2200" dirty="0" smtClean="0"/>
              <a:t>), may </a:t>
            </a:r>
            <a:r>
              <a:rPr lang="en-US" sz="2200" dirty="0"/>
              <a:t>include a localized extranodal site (III</a:t>
            </a:r>
            <a:r>
              <a:rPr lang="en-US" sz="2200" baseline="-25000" dirty="0"/>
              <a:t>E</a:t>
            </a:r>
            <a:r>
              <a:rPr lang="en-US" sz="2200" dirty="0"/>
              <a:t>) the spleen (III</a:t>
            </a:r>
            <a:r>
              <a:rPr lang="en-US" sz="2200" baseline="-25000" dirty="0"/>
              <a:t>S</a:t>
            </a:r>
            <a:r>
              <a:rPr lang="en-US" sz="2200" dirty="0"/>
              <a:t>) or both (III</a:t>
            </a:r>
            <a:r>
              <a:rPr lang="en-US" sz="2200" baseline="-25000" dirty="0"/>
              <a:t>SE</a:t>
            </a:r>
            <a:r>
              <a:rPr lang="en-US" sz="2200" dirty="0"/>
              <a:t>). </a:t>
            </a:r>
          </a:p>
          <a:p>
            <a:pPr eaLnBrk="1" hangingPunct="1">
              <a:lnSpc>
                <a:spcPct val="80000"/>
              </a:lnSpc>
              <a:spcBef>
                <a:spcPts val="1600"/>
              </a:spcBef>
              <a:spcAft>
                <a:spcPts val="1600"/>
              </a:spcAft>
              <a:defRPr/>
            </a:pPr>
            <a:r>
              <a:rPr lang="en-US" sz="2200" b="1" dirty="0"/>
              <a:t>Stage IV:  </a:t>
            </a:r>
            <a:r>
              <a:rPr lang="en-US" sz="2200" dirty="0"/>
              <a:t>Diffuse / disseminated involvement of </a:t>
            </a:r>
            <a:r>
              <a:rPr lang="en-US" sz="2200" u="sng" dirty="0" smtClean="0"/>
              <a:t>&gt;</a:t>
            </a:r>
            <a:r>
              <a:rPr lang="en-US" sz="2200" dirty="0" smtClean="0"/>
              <a:t>1 extranodal site</a:t>
            </a:r>
            <a:r>
              <a:rPr lang="en-US" sz="2200" dirty="0"/>
              <a:t> </a:t>
            </a:r>
            <a:r>
              <a:rPr lang="en-US" sz="2200" dirty="0" smtClean="0"/>
              <a:t>or tissue</a:t>
            </a:r>
          </a:p>
          <a:p>
            <a:pPr eaLnBrk="1" hangingPunct="1">
              <a:spcBef>
                <a:spcPts val="0"/>
              </a:spcBef>
              <a:defRPr/>
            </a:pPr>
            <a:r>
              <a:rPr lang="en-US" sz="2200" b="1" dirty="0" smtClean="0"/>
              <a:t>Substage classifications:	</a:t>
            </a:r>
            <a:r>
              <a:rPr lang="en-US" sz="2000" b="1" dirty="0" smtClean="0"/>
              <a:t>A</a:t>
            </a:r>
            <a:r>
              <a:rPr lang="en-US" sz="2000" dirty="0" smtClean="0"/>
              <a:t>    Asymptomatic			</a:t>
            </a:r>
          </a:p>
          <a:p>
            <a:pPr marL="0" indent="0" eaLnBrk="1" hangingPunct="1">
              <a:spcBef>
                <a:spcPts val="0"/>
              </a:spcBef>
              <a:buClr>
                <a:srgbClr val="9E001E"/>
              </a:buClr>
              <a:buFont typeface="Arial" charset="0"/>
              <a:buNone/>
              <a:defRPr/>
            </a:pPr>
            <a:r>
              <a:rPr lang="en-US" sz="2000" dirty="0"/>
              <a:t>	</a:t>
            </a:r>
            <a:r>
              <a:rPr lang="en-US" sz="2000" dirty="0" smtClean="0"/>
              <a:t>			</a:t>
            </a:r>
            <a:r>
              <a:rPr lang="en-US" sz="2000" b="1" dirty="0" smtClean="0"/>
              <a:t>B</a:t>
            </a:r>
            <a:r>
              <a:rPr lang="en-US" sz="2000" dirty="0" smtClean="0"/>
              <a:t>    </a:t>
            </a:r>
            <a:r>
              <a:rPr lang="en-US" sz="2000" dirty="0" err="1" smtClean="0"/>
              <a:t>B</a:t>
            </a:r>
            <a:r>
              <a:rPr lang="en-US" sz="2000" dirty="0" smtClean="0"/>
              <a:t> symptoms are present		</a:t>
            </a:r>
          </a:p>
          <a:p>
            <a:pPr marL="0" indent="0" eaLnBrk="1" hangingPunct="1">
              <a:spcBef>
                <a:spcPts val="0"/>
              </a:spcBef>
              <a:buClr>
                <a:srgbClr val="9E001E"/>
              </a:buClr>
              <a:buFont typeface="Arial" charset="0"/>
              <a:buNone/>
              <a:defRPr/>
            </a:pPr>
            <a:r>
              <a:rPr lang="en-US" sz="2000" dirty="0"/>
              <a:t>	</a:t>
            </a:r>
            <a:r>
              <a:rPr lang="en-US" sz="2000" dirty="0" smtClean="0"/>
              <a:t>			</a:t>
            </a:r>
            <a:r>
              <a:rPr lang="en-US" sz="2000" b="1" dirty="0" smtClean="0"/>
              <a:t>E</a:t>
            </a:r>
            <a:r>
              <a:rPr lang="en-US" sz="2000" dirty="0" smtClean="0"/>
              <a:t>    involvement </a:t>
            </a:r>
            <a:r>
              <a:rPr lang="en-US" sz="2000" dirty="0"/>
              <a:t>of </a:t>
            </a:r>
            <a:r>
              <a:rPr lang="en-US" sz="2000" dirty="0" smtClean="0"/>
              <a:t>extra-lymphatic </a:t>
            </a:r>
            <a:r>
              <a:rPr lang="en-US" sz="2000" dirty="0"/>
              <a:t>organ	</a:t>
            </a:r>
            <a:endParaRPr lang="en-US" sz="2000" dirty="0" smtClean="0"/>
          </a:p>
          <a:p>
            <a:pPr marL="0" indent="0" eaLnBrk="1" hangingPunct="1">
              <a:spcBef>
                <a:spcPts val="0"/>
              </a:spcBef>
              <a:buClr>
                <a:srgbClr val="9E001E"/>
              </a:buClr>
              <a:buFont typeface="Arial" charset="0"/>
              <a:buNone/>
              <a:defRPr/>
            </a:pPr>
            <a:r>
              <a:rPr lang="en-US" sz="2000" dirty="0"/>
              <a:t>	</a:t>
            </a:r>
            <a:r>
              <a:rPr lang="en-US" sz="2000" dirty="0" smtClean="0"/>
              <a:t>			</a:t>
            </a:r>
            <a:r>
              <a:rPr lang="en-US" sz="2000" b="1" dirty="0" smtClean="0"/>
              <a:t>S</a:t>
            </a:r>
            <a:r>
              <a:rPr lang="en-US" sz="2000" dirty="0" smtClean="0"/>
              <a:t>    Splenic involvement</a:t>
            </a:r>
          </a:p>
          <a:p>
            <a:pPr marL="0" indent="0" eaLnBrk="1" hangingPunct="1">
              <a:spcBef>
                <a:spcPts val="0"/>
              </a:spcBef>
              <a:spcAft>
                <a:spcPts val="1800"/>
              </a:spcAft>
              <a:buClr>
                <a:srgbClr val="9E001E"/>
              </a:buClr>
              <a:buFont typeface="Arial" charset="0"/>
              <a:buNone/>
              <a:defRPr/>
            </a:pPr>
            <a:r>
              <a:rPr lang="en-US" sz="2000" dirty="0" smtClean="0"/>
              <a:t>				</a:t>
            </a:r>
            <a:r>
              <a:rPr lang="en-US" sz="2000" b="1" dirty="0" smtClean="0"/>
              <a:t>X</a:t>
            </a:r>
            <a:r>
              <a:rPr lang="en-US" sz="2000" dirty="0" smtClean="0"/>
              <a:t>    Bulky mediastinal disease</a:t>
            </a:r>
          </a:p>
          <a:p>
            <a:pPr eaLnBrk="1" hangingPunct="1">
              <a:spcBef>
                <a:spcPts val="0"/>
              </a:spcBef>
              <a:spcAft>
                <a:spcPts val="0"/>
              </a:spcAft>
              <a:defRPr/>
            </a:pPr>
            <a:r>
              <a:rPr lang="en-US" sz="2000" b="1" dirty="0"/>
              <a:t>Bulk:	</a:t>
            </a:r>
            <a:r>
              <a:rPr lang="en-US" sz="2000" b="1" dirty="0" smtClean="0"/>
              <a:t>  </a:t>
            </a:r>
            <a:r>
              <a:rPr lang="en-US" sz="2000" dirty="0" smtClean="0"/>
              <a:t>Mediastinal </a:t>
            </a:r>
            <a:r>
              <a:rPr lang="en-US" sz="2000" dirty="0"/>
              <a:t>mass: tumor &gt;1/3 thoracic diameter on PA CXR</a:t>
            </a:r>
          </a:p>
          <a:p>
            <a:pPr marL="0" indent="0" eaLnBrk="1" hangingPunct="1">
              <a:spcBef>
                <a:spcPts val="0"/>
              </a:spcBef>
              <a:spcAft>
                <a:spcPts val="0"/>
              </a:spcAft>
              <a:buClr>
                <a:srgbClr val="9E001E"/>
              </a:buClr>
              <a:buFont typeface="Arial" charset="0"/>
              <a:buNone/>
              <a:defRPr/>
            </a:pPr>
            <a:r>
              <a:rPr lang="en-US" sz="2000" dirty="0" smtClean="0"/>
              <a:t>	  Nodal aggregate </a:t>
            </a:r>
            <a:r>
              <a:rPr lang="en-US" sz="2000" dirty="0"/>
              <a:t>&gt;6 cm in the longest transverse diameter </a:t>
            </a:r>
          </a:p>
          <a:p>
            <a:pPr marL="0" indent="0" eaLnBrk="1" hangingPunct="1">
              <a:spcBef>
                <a:spcPts val="0"/>
              </a:spcBef>
              <a:spcAft>
                <a:spcPts val="0"/>
              </a:spcAft>
              <a:buClr>
                <a:srgbClr val="9E001E"/>
              </a:buClr>
              <a:buFont typeface="Arial" charset="0"/>
              <a:buNone/>
              <a:defRPr/>
            </a:pPr>
            <a:r>
              <a:rPr lang="en-US" sz="2000" dirty="0" smtClean="0"/>
              <a:t>	  Macroscopic </a:t>
            </a:r>
            <a:r>
              <a:rPr lang="en-US" sz="2000" dirty="0"/>
              <a:t>splenic nodules: focal defects on CT, PET or </a:t>
            </a:r>
            <a:r>
              <a:rPr lang="en-US" sz="2000" dirty="0" smtClean="0"/>
              <a:t>MRI</a:t>
            </a:r>
            <a:endParaRPr lang="en-US" sz="2000" dirty="0"/>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44</a:t>
            </a:fld>
            <a:endParaRPr lang="en-US" altLang="en-US"/>
          </a:p>
        </p:txBody>
      </p:sp>
    </p:spTree>
    <p:extLst>
      <p:ext uri="{BB962C8B-B14F-4D97-AF65-F5344CB8AC3E}">
        <p14:creationId xmlns:p14="http://schemas.microsoft.com/office/powerpoint/2010/main" val="16205723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0" y="76200"/>
            <a:ext cx="9144000" cy="685800"/>
          </a:xfrm>
        </p:spPr>
        <p:txBody>
          <a:bodyPr anchor="t"/>
          <a:lstStyle/>
          <a:p>
            <a:pPr eaLnBrk="1" hangingPunct="1">
              <a:defRPr/>
            </a:pPr>
            <a:r>
              <a:rPr lang="en-US" sz="3100" dirty="0">
                <a:latin typeface="+mn-lt"/>
              </a:rPr>
              <a:t>Unfavorable Prognostic factors in Hodgkin Lymphoma</a:t>
            </a:r>
          </a:p>
        </p:txBody>
      </p:sp>
      <p:sp>
        <p:nvSpPr>
          <p:cNvPr id="49156" name="Rectangle 4"/>
          <p:cNvSpPr>
            <a:spLocks noChangeArrowheads="1"/>
          </p:cNvSpPr>
          <p:nvPr/>
        </p:nvSpPr>
        <p:spPr bwMode="auto">
          <a:xfrm>
            <a:off x="381000" y="1295400"/>
            <a:ext cx="8534400" cy="4495800"/>
          </a:xfrm>
          <a:prstGeom prst="rect">
            <a:avLst/>
          </a:prstGeom>
          <a:noFill/>
          <a:ln w="9525">
            <a:noFill/>
            <a:miter lim="800000"/>
            <a:headEnd/>
            <a:tailEnd/>
          </a:ln>
        </p:spPr>
        <p:txBody>
          <a:bodyPr/>
          <a:lstStyle/>
          <a:p>
            <a:pPr marL="457200" indent="-457200" eaLnBrk="1" hangingPunct="1">
              <a:lnSpc>
                <a:spcPct val="80000"/>
              </a:lnSpc>
              <a:spcBef>
                <a:spcPct val="20000"/>
              </a:spcBef>
              <a:buFont typeface="Arial" panose="020B0604020202020204" pitchFamily="34" charset="0"/>
              <a:buChar char="•"/>
              <a:defRPr/>
            </a:pPr>
            <a:r>
              <a:rPr lang="en-US" sz="2800" b="1" dirty="0">
                <a:latin typeface="+mn-lt"/>
                <a:cs typeface="Arial" charset="0"/>
              </a:rPr>
              <a:t>At Diagnosis</a:t>
            </a:r>
            <a:r>
              <a:rPr lang="en-US" sz="2800" dirty="0">
                <a:latin typeface="+mn-lt"/>
                <a:cs typeface="Arial" charset="0"/>
              </a:rPr>
              <a:t>: 	  Advanced disease 	 </a:t>
            </a:r>
          </a:p>
          <a:p>
            <a:pPr eaLnBrk="1" hangingPunct="1">
              <a:lnSpc>
                <a:spcPct val="80000"/>
              </a:lnSpc>
              <a:spcBef>
                <a:spcPct val="20000"/>
              </a:spcBef>
              <a:buClr>
                <a:srgbClr val="9E001E"/>
              </a:buClr>
              <a:defRPr/>
            </a:pPr>
            <a:r>
              <a:rPr lang="en-US" sz="2800" dirty="0">
                <a:latin typeface="+mn-lt"/>
                <a:cs typeface="Arial" charset="0"/>
              </a:rPr>
              <a:t>			  B symptoms</a:t>
            </a:r>
          </a:p>
          <a:p>
            <a:pPr eaLnBrk="1" hangingPunct="1">
              <a:lnSpc>
                <a:spcPct val="80000"/>
              </a:lnSpc>
              <a:spcBef>
                <a:spcPct val="20000"/>
              </a:spcBef>
              <a:buClr>
                <a:srgbClr val="9E001E"/>
              </a:buClr>
              <a:defRPr/>
            </a:pPr>
            <a:r>
              <a:rPr lang="en-US" sz="2800" dirty="0">
                <a:latin typeface="+mn-lt"/>
                <a:cs typeface="Arial" charset="0"/>
              </a:rPr>
              <a:t>   			  </a:t>
            </a:r>
            <a:r>
              <a:rPr lang="en-US" sz="2800" dirty="0">
                <a:cs typeface="Arial" charset="0"/>
              </a:rPr>
              <a:t>Bulk disease </a:t>
            </a:r>
          </a:p>
          <a:p>
            <a:pPr eaLnBrk="1" hangingPunct="1">
              <a:lnSpc>
                <a:spcPct val="80000"/>
              </a:lnSpc>
              <a:spcBef>
                <a:spcPct val="20000"/>
              </a:spcBef>
              <a:buClr>
                <a:srgbClr val="9E001E"/>
              </a:buClr>
              <a:defRPr/>
            </a:pPr>
            <a:r>
              <a:rPr lang="en-US" sz="2800" dirty="0">
                <a:latin typeface="+mn-lt"/>
                <a:cs typeface="Arial" charset="0"/>
              </a:rPr>
              <a:t>			  Extranodal extension</a:t>
            </a:r>
          </a:p>
          <a:p>
            <a:pPr eaLnBrk="1" hangingPunct="1">
              <a:lnSpc>
                <a:spcPct val="80000"/>
              </a:lnSpc>
              <a:spcBef>
                <a:spcPct val="20000"/>
              </a:spcBef>
              <a:buClr>
                <a:srgbClr val="9E001E"/>
              </a:buClr>
              <a:defRPr/>
            </a:pPr>
            <a:endParaRPr lang="en-US" sz="2800" dirty="0">
              <a:latin typeface="+mn-lt"/>
              <a:cs typeface="Arial" charset="0"/>
            </a:endParaRPr>
          </a:p>
          <a:p>
            <a:pPr marL="457200" indent="-457200" eaLnBrk="1" hangingPunct="1">
              <a:lnSpc>
                <a:spcPct val="80000"/>
              </a:lnSpc>
              <a:spcBef>
                <a:spcPts val="1200"/>
              </a:spcBef>
              <a:buFont typeface="Arial" panose="020B0604020202020204" pitchFamily="34" charset="0"/>
              <a:buChar char="•"/>
              <a:defRPr/>
            </a:pPr>
            <a:r>
              <a:rPr lang="en-US" sz="2800" b="1" dirty="0">
                <a:latin typeface="+mn-lt"/>
                <a:cs typeface="Arial" charset="0"/>
              </a:rPr>
              <a:t>During therapy</a:t>
            </a:r>
            <a:r>
              <a:rPr lang="en-US" sz="2800" dirty="0">
                <a:latin typeface="+mn-lt"/>
                <a:cs typeface="Arial" charset="0"/>
              </a:rPr>
              <a:t>:   Slow / incomplete response (CT/PET)</a:t>
            </a:r>
          </a:p>
          <a:p>
            <a:pPr eaLnBrk="1" hangingPunct="1">
              <a:lnSpc>
                <a:spcPct val="80000"/>
              </a:lnSpc>
              <a:spcBef>
                <a:spcPts val="1200"/>
              </a:spcBef>
              <a:buClr>
                <a:srgbClr val="9E001E"/>
              </a:buClr>
              <a:defRPr/>
            </a:pPr>
            <a:endParaRPr lang="en-US" sz="2800" dirty="0">
              <a:latin typeface="+mn-lt"/>
              <a:cs typeface="Arial" charset="0"/>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45</a:t>
            </a:fld>
            <a:endParaRPr lang="en-US" altLang="en-US"/>
          </a:p>
        </p:txBody>
      </p:sp>
    </p:spTree>
    <p:extLst>
      <p:ext uri="{BB962C8B-B14F-4D97-AF65-F5344CB8AC3E}">
        <p14:creationId xmlns:p14="http://schemas.microsoft.com/office/powerpoint/2010/main" val="21781837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76200" y="0"/>
            <a:ext cx="9144000" cy="838200"/>
          </a:xfrm>
        </p:spPr>
        <p:txBody>
          <a:bodyPr anchor="t"/>
          <a:lstStyle/>
          <a:p>
            <a:pPr eaLnBrk="1" hangingPunct="1">
              <a:defRPr/>
            </a:pPr>
            <a:r>
              <a:rPr lang="en-US" sz="3600" dirty="0">
                <a:latin typeface="+mn-lt"/>
              </a:rPr>
              <a:t>Risk Stratification for Hodgkin Lymphoma</a:t>
            </a:r>
          </a:p>
        </p:txBody>
      </p:sp>
      <p:sp>
        <p:nvSpPr>
          <p:cNvPr id="51202" name="Rectangle 3"/>
          <p:cNvSpPr>
            <a:spLocks noGrp="1" noChangeArrowheads="1"/>
          </p:cNvSpPr>
          <p:nvPr>
            <p:ph type="body" idx="1"/>
          </p:nvPr>
        </p:nvSpPr>
        <p:spPr>
          <a:xfrm>
            <a:off x="4038600" y="1905000"/>
            <a:ext cx="2514600" cy="4343400"/>
          </a:xfrm>
        </p:spPr>
        <p:txBody>
          <a:bodyPr/>
          <a:lstStyle/>
          <a:p>
            <a:pPr eaLnBrk="1" hangingPunct="1">
              <a:lnSpc>
                <a:spcPct val="90000"/>
              </a:lnSpc>
              <a:spcBef>
                <a:spcPts val="0"/>
              </a:spcBef>
              <a:defRPr/>
            </a:pPr>
            <a:r>
              <a:rPr lang="en-US" sz="2400" b="1" dirty="0"/>
              <a:t>I/IIA, no bulk</a:t>
            </a:r>
          </a:p>
          <a:p>
            <a:pPr eaLnBrk="1" hangingPunct="1">
              <a:lnSpc>
                <a:spcPct val="90000"/>
              </a:lnSpc>
              <a:spcAft>
                <a:spcPts val="1800"/>
              </a:spcAft>
              <a:defRPr/>
            </a:pPr>
            <a:r>
              <a:rPr lang="en-US" sz="1800" b="1" dirty="0"/>
              <a:t>     </a:t>
            </a:r>
            <a:r>
              <a:rPr lang="en-US" sz="2000" b="1" dirty="0"/>
              <a:t>(&lt;3 sites of dx) </a:t>
            </a:r>
          </a:p>
          <a:p>
            <a:pPr eaLnBrk="1" hangingPunct="1">
              <a:lnSpc>
                <a:spcPct val="90000"/>
              </a:lnSpc>
              <a:defRPr/>
            </a:pPr>
            <a:r>
              <a:rPr lang="en-US" sz="2400" b="1" dirty="0"/>
              <a:t>I/IIA +bulk</a:t>
            </a:r>
          </a:p>
          <a:p>
            <a:pPr eaLnBrk="1" hangingPunct="1">
              <a:lnSpc>
                <a:spcPct val="90000"/>
              </a:lnSpc>
              <a:defRPr/>
            </a:pPr>
            <a:r>
              <a:rPr lang="en-US" sz="2400" b="1" dirty="0"/>
              <a:t>I/IIA</a:t>
            </a:r>
            <a:r>
              <a:rPr lang="en-US" sz="2400" b="1" baseline="-25000" dirty="0"/>
              <a:t>E</a:t>
            </a:r>
            <a:r>
              <a:rPr lang="en-US" sz="2400" b="1" dirty="0"/>
              <a:t> </a:t>
            </a:r>
          </a:p>
          <a:p>
            <a:pPr eaLnBrk="1" hangingPunct="1">
              <a:lnSpc>
                <a:spcPct val="90000"/>
              </a:lnSpc>
              <a:defRPr/>
            </a:pPr>
            <a:r>
              <a:rPr lang="en-US" sz="2400" b="1" dirty="0"/>
              <a:t>IIIA, IVA	</a:t>
            </a:r>
          </a:p>
          <a:p>
            <a:pPr eaLnBrk="1" hangingPunct="1">
              <a:lnSpc>
                <a:spcPct val="90000"/>
              </a:lnSpc>
              <a:defRPr/>
            </a:pPr>
            <a:r>
              <a:rPr lang="en-US" sz="2400" b="1" dirty="0"/>
              <a:t>IB</a:t>
            </a:r>
          </a:p>
          <a:p>
            <a:pPr eaLnBrk="1" hangingPunct="1">
              <a:lnSpc>
                <a:spcPct val="90000"/>
              </a:lnSpc>
              <a:defRPr/>
            </a:pPr>
            <a:endParaRPr lang="en-US" sz="2400" b="1" dirty="0"/>
          </a:p>
          <a:p>
            <a:pPr eaLnBrk="1" hangingPunct="1">
              <a:lnSpc>
                <a:spcPct val="90000"/>
              </a:lnSpc>
              <a:defRPr/>
            </a:pPr>
            <a:r>
              <a:rPr lang="en-US" sz="2400" b="1" dirty="0"/>
              <a:t>IVA</a:t>
            </a:r>
          </a:p>
          <a:p>
            <a:pPr eaLnBrk="1" hangingPunct="1">
              <a:lnSpc>
                <a:spcPct val="90000"/>
              </a:lnSpc>
              <a:defRPr/>
            </a:pPr>
            <a:r>
              <a:rPr lang="en-US" sz="2400" b="1" dirty="0"/>
              <a:t>IIB</a:t>
            </a:r>
          </a:p>
          <a:p>
            <a:pPr eaLnBrk="1" hangingPunct="1">
              <a:lnSpc>
                <a:spcPct val="90000"/>
              </a:lnSpc>
              <a:defRPr/>
            </a:pPr>
            <a:r>
              <a:rPr lang="en-US" sz="2400" b="1" dirty="0"/>
              <a:t>IIIB, IVB </a:t>
            </a:r>
            <a:r>
              <a:rPr lang="en-US" sz="2400" dirty="0"/>
              <a:t>		</a:t>
            </a:r>
          </a:p>
          <a:p>
            <a:pPr marL="0" indent="0" eaLnBrk="1" hangingPunct="1">
              <a:lnSpc>
                <a:spcPct val="90000"/>
              </a:lnSpc>
              <a:buFont typeface="Arial" charset="0"/>
              <a:buNone/>
              <a:defRPr/>
            </a:pPr>
            <a:r>
              <a:rPr lang="en-US" sz="2400" dirty="0"/>
              <a:t>	</a:t>
            </a:r>
          </a:p>
        </p:txBody>
      </p:sp>
      <p:sp>
        <p:nvSpPr>
          <p:cNvPr id="51210" name="Rectangle 10"/>
          <p:cNvSpPr>
            <a:spLocks noChangeArrowheads="1"/>
          </p:cNvSpPr>
          <p:nvPr/>
        </p:nvSpPr>
        <p:spPr bwMode="auto">
          <a:xfrm>
            <a:off x="0" y="6400800"/>
            <a:ext cx="5181600" cy="461963"/>
          </a:xfrm>
          <a:prstGeom prst="rect">
            <a:avLst/>
          </a:prstGeom>
          <a:noFill/>
          <a:ln w="9525">
            <a:noFill/>
            <a:miter lim="800000"/>
            <a:headEnd/>
            <a:tailEnd/>
          </a:ln>
          <a:effectLst/>
        </p:spPr>
        <p:txBody>
          <a:bodyPr>
            <a:spAutoFit/>
          </a:bodyPr>
          <a:lstStyle/>
          <a:p>
            <a:pPr eaLnBrk="1" hangingPunct="1">
              <a:defRPr/>
            </a:pPr>
            <a:r>
              <a:rPr lang="en-US" sz="1200" dirty="0">
                <a:solidFill>
                  <a:schemeClr val="bg1">
                    <a:lumMod val="50000"/>
                  </a:schemeClr>
                </a:solidFill>
                <a:latin typeface="+mn-lt"/>
                <a:cs typeface="Arial" charset="0"/>
              </a:rPr>
              <a:t>HL consortium:  Stanford Cancer Center, St Jude, Dana Farber Cancer institute, Massachusetts General Hospital Cancer Center, Maine Medical center</a:t>
            </a:r>
          </a:p>
        </p:txBody>
      </p:sp>
      <p:sp>
        <p:nvSpPr>
          <p:cNvPr id="3" name="Rectangle 2"/>
          <p:cNvSpPr/>
          <p:nvPr/>
        </p:nvSpPr>
        <p:spPr>
          <a:xfrm>
            <a:off x="1752600" y="1044575"/>
            <a:ext cx="7239000" cy="646113"/>
          </a:xfrm>
          <a:prstGeom prst="rect">
            <a:avLst/>
          </a:prstGeom>
        </p:spPr>
        <p:txBody>
          <a:bodyPr>
            <a:spAutoFit/>
          </a:bodyPr>
          <a:lstStyle/>
          <a:p>
            <a:pPr marL="342900" indent="-342900" eaLnBrk="1" hangingPunct="1">
              <a:lnSpc>
                <a:spcPct val="90000"/>
              </a:lnSpc>
              <a:spcBef>
                <a:spcPct val="20000"/>
              </a:spcBef>
              <a:buClr>
                <a:srgbClr val="9E001E"/>
              </a:buClr>
              <a:defRPr/>
            </a:pPr>
            <a:r>
              <a:rPr lang="en-US" b="1" dirty="0">
                <a:solidFill>
                  <a:prstClr val="black"/>
                </a:solidFill>
                <a:latin typeface="+mn-lt"/>
                <a:cs typeface="+mn-cs"/>
              </a:rPr>
              <a:t>Children’s Oncology         Hodgkin Lymphoma         </a:t>
            </a:r>
            <a:r>
              <a:rPr lang="en-US" b="1" dirty="0">
                <a:solidFill>
                  <a:prstClr val="black"/>
                </a:solidFill>
                <a:latin typeface="+mn-lt"/>
                <a:cs typeface="Arial" charset="0"/>
              </a:rPr>
              <a:t>German Multicenter/ </a:t>
            </a:r>
            <a:endParaRPr lang="en-US" b="1" dirty="0">
              <a:solidFill>
                <a:prstClr val="black"/>
              </a:solidFill>
              <a:latin typeface="+mn-lt"/>
              <a:cs typeface="+mn-cs"/>
            </a:endParaRPr>
          </a:p>
          <a:p>
            <a:pPr marL="342900" indent="-342900" eaLnBrk="1" hangingPunct="1">
              <a:lnSpc>
                <a:spcPct val="90000"/>
              </a:lnSpc>
              <a:spcBef>
                <a:spcPct val="20000"/>
              </a:spcBef>
              <a:buClr>
                <a:srgbClr val="9E001E"/>
              </a:buClr>
              <a:defRPr/>
            </a:pPr>
            <a:r>
              <a:rPr lang="en-US" b="1" dirty="0">
                <a:solidFill>
                  <a:prstClr val="black"/>
                </a:solidFill>
                <a:latin typeface="+mn-lt"/>
                <a:cs typeface="+mn-cs"/>
              </a:rPr>
              <a:t>Group		         Consortium    	     	  </a:t>
            </a:r>
            <a:r>
              <a:rPr lang="en-US" b="1" dirty="0" err="1">
                <a:solidFill>
                  <a:prstClr val="black"/>
                </a:solidFill>
                <a:latin typeface="+mn-lt"/>
                <a:cs typeface="+mn-cs"/>
              </a:rPr>
              <a:t>Euronet</a:t>
            </a:r>
            <a:endParaRPr lang="en-US" b="1" dirty="0">
              <a:solidFill>
                <a:prstClr val="black"/>
              </a:solidFill>
              <a:latin typeface="+mn-lt"/>
              <a:cs typeface="+mn-cs"/>
            </a:endParaRPr>
          </a:p>
        </p:txBody>
      </p:sp>
      <p:sp>
        <p:nvSpPr>
          <p:cNvPr id="12" name="Rectangle 3"/>
          <p:cNvSpPr txBox="1">
            <a:spLocks noChangeArrowheads="1"/>
          </p:cNvSpPr>
          <p:nvPr/>
        </p:nvSpPr>
        <p:spPr bwMode="auto">
          <a:xfrm>
            <a:off x="6629400" y="1905000"/>
            <a:ext cx="2667000" cy="4495800"/>
          </a:xfrm>
          <a:prstGeom prst="rect">
            <a:avLst/>
          </a:prstGeom>
          <a:noFill/>
          <a:ln>
            <a:miter lim="800000"/>
            <a:headEnd/>
            <a:tailEnd/>
          </a:ln>
        </p:spPr>
        <p:txBody>
          <a:bodyPr/>
          <a:lstStyle>
            <a:lvl1pPr marL="342900" indent="-342900" algn="l" rtl="0" eaLnBrk="0" fontAlgn="base" hangingPunct="0">
              <a:spcBef>
                <a:spcPct val="20000"/>
              </a:spcBef>
              <a:spcAft>
                <a:spcPct val="0"/>
              </a:spcAft>
              <a:buClr>
                <a:srgbClr val="9E001E"/>
              </a:buClr>
              <a:buFont typeface="Wingdings" pitchFamily="2" charset="2"/>
              <a:buChar char="§"/>
              <a:defRPr sz="3600" kern="1200">
                <a:solidFill>
                  <a:schemeClr val="tx1"/>
                </a:solidFill>
                <a:latin typeface="Arial Narrow" pitchFamily="34" charset="0"/>
                <a:ea typeface="+mn-ea"/>
                <a:cs typeface="+mn-cs"/>
              </a:defRPr>
            </a:lvl1pPr>
            <a:lvl2pPr marL="688975" indent="-350838" algn="l" rtl="0" eaLnBrk="0" fontAlgn="base" hangingPunct="0">
              <a:spcBef>
                <a:spcPct val="20000"/>
              </a:spcBef>
              <a:spcAft>
                <a:spcPct val="0"/>
              </a:spcAft>
              <a:buFont typeface="Arial" pitchFamily="34" charset="0"/>
              <a:buChar char="•"/>
              <a:defRPr lang="en-US" sz="3200" kern="1200" dirty="0" smtClean="0">
                <a:solidFill>
                  <a:schemeClr val="tx1"/>
                </a:solidFill>
                <a:latin typeface="Arial Narrow" pitchFamily="34" charset="0"/>
                <a:ea typeface="+mn-ea"/>
                <a:cs typeface="+mn-cs"/>
              </a:defRPr>
            </a:lvl2pPr>
            <a:lvl3pPr marL="914400"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3pPr>
            <a:lvl4pPr marL="1139825"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4pPr>
            <a:lvl5pPr marL="1377950" indent="-2381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buClrTx/>
              <a:buFont typeface="Arial" panose="020B0604020202020204" pitchFamily="34" charset="0"/>
              <a:buChar char="•"/>
              <a:defRPr/>
            </a:pPr>
            <a:r>
              <a:rPr lang="en-US" sz="2400" b="1" dirty="0">
                <a:latin typeface="+mn-lt"/>
              </a:rPr>
              <a:t>I/IIA, IB    </a:t>
            </a:r>
          </a:p>
          <a:p>
            <a:pPr eaLnBrk="1" hangingPunct="1">
              <a:lnSpc>
                <a:spcPct val="90000"/>
              </a:lnSpc>
              <a:spcAft>
                <a:spcPts val="1200"/>
              </a:spcAft>
              <a:buClrTx/>
              <a:buFont typeface="Arial" panose="020B0604020202020204" pitchFamily="34" charset="0"/>
              <a:buChar char="•"/>
              <a:defRPr/>
            </a:pPr>
            <a:endParaRPr lang="en-US" sz="2400" b="1" dirty="0">
              <a:latin typeface="+mn-lt"/>
            </a:endParaRPr>
          </a:p>
          <a:p>
            <a:pPr eaLnBrk="1" hangingPunct="1">
              <a:lnSpc>
                <a:spcPct val="90000"/>
              </a:lnSpc>
              <a:buClrTx/>
              <a:buFont typeface="Arial" panose="020B0604020202020204" pitchFamily="34" charset="0"/>
              <a:buChar char="•"/>
              <a:defRPr/>
            </a:pPr>
            <a:endParaRPr lang="en-US" sz="2400" b="1" dirty="0">
              <a:latin typeface="+mn-lt"/>
            </a:endParaRPr>
          </a:p>
          <a:p>
            <a:pPr eaLnBrk="1" hangingPunct="1">
              <a:lnSpc>
                <a:spcPct val="90000"/>
              </a:lnSpc>
              <a:buClrTx/>
              <a:buFont typeface="Arial" panose="020B0604020202020204" pitchFamily="34" charset="0"/>
              <a:buChar char="•"/>
              <a:defRPr/>
            </a:pPr>
            <a:r>
              <a:rPr lang="en-US" sz="2400" b="1" dirty="0">
                <a:latin typeface="+mn-lt"/>
              </a:rPr>
              <a:t>I/IIA</a:t>
            </a:r>
            <a:r>
              <a:rPr lang="en-US" sz="2400" b="1" baseline="-25000" dirty="0">
                <a:latin typeface="+mn-lt"/>
              </a:rPr>
              <a:t>E </a:t>
            </a:r>
          </a:p>
          <a:p>
            <a:pPr eaLnBrk="1" hangingPunct="1">
              <a:lnSpc>
                <a:spcPct val="90000"/>
              </a:lnSpc>
              <a:buClrTx/>
              <a:buFont typeface="Arial" panose="020B0604020202020204" pitchFamily="34" charset="0"/>
              <a:buChar char="•"/>
              <a:defRPr/>
            </a:pPr>
            <a:r>
              <a:rPr lang="en-US" sz="2400" b="1" dirty="0">
                <a:latin typeface="+mn-lt"/>
              </a:rPr>
              <a:t>IIIA	</a:t>
            </a:r>
          </a:p>
          <a:p>
            <a:pPr eaLnBrk="1" hangingPunct="1">
              <a:lnSpc>
                <a:spcPct val="90000"/>
              </a:lnSpc>
              <a:buClrTx/>
              <a:buFont typeface="Arial" panose="020B0604020202020204" pitchFamily="34" charset="0"/>
              <a:buChar char="•"/>
              <a:defRPr/>
            </a:pPr>
            <a:r>
              <a:rPr lang="en-US" sz="2400" b="1" dirty="0">
                <a:latin typeface="+mn-lt"/>
              </a:rPr>
              <a:t>IB</a:t>
            </a:r>
            <a:r>
              <a:rPr lang="en-US" sz="2400" b="1" baseline="-25000" dirty="0">
                <a:latin typeface="+mn-lt"/>
              </a:rPr>
              <a:t>E</a:t>
            </a:r>
            <a:r>
              <a:rPr lang="en-US" sz="2400" b="1" dirty="0">
                <a:latin typeface="+mn-lt"/>
              </a:rPr>
              <a:t>, IIB  </a:t>
            </a:r>
            <a:endParaRPr lang="en-US" sz="2400" b="1" baseline="-25000" dirty="0">
              <a:latin typeface="+mn-lt"/>
            </a:endParaRPr>
          </a:p>
          <a:p>
            <a:pPr eaLnBrk="1" hangingPunct="1">
              <a:lnSpc>
                <a:spcPct val="90000"/>
              </a:lnSpc>
              <a:buClrTx/>
              <a:buFont typeface="Arial" panose="020B0604020202020204" pitchFamily="34" charset="0"/>
              <a:buChar char="•"/>
              <a:defRPr/>
            </a:pPr>
            <a:r>
              <a:rPr lang="en-US" sz="2400" b="1" dirty="0">
                <a:latin typeface="+mn-lt"/>
              </a:rPr>
              <a:t>	</a:t>
            </a:r>
          </a:p>
          <a:p>
            <a:pPr eaLnBrk="1" hangingPunct="1">
              <a:lnSpc>
                <a:spcPct val="90000"/>
              </a:lnSpc>
              <a:buClrTx/>
              <a:buFont typeface="Arial" panose="020B0604020202020204" pitchFamily="34" charset="0"/>
              <a:buChar char="•"/>
              <a:defRPr/>
            </a:pPr>
            <a:r>
              <a:rPr lang="en-US" sz="2400" b="1" dirty="0">
                <a:latin typeface="+mn-lt"/>
              </a:rPr>
              <a:t>IIIA</a:t>
            </a:r>
            <a:r>
              <a:rPr lang="en-US" sz="2400" b="1" baseline="-25000" dirty="0">
                <a:latin typeface="+mn-lt"/>
              </a:rPr>
              <a:t>E </a:t>
            </a:r>
            <a:r>
              <a:rPr lang="en-US" sz="2400" b="1" dirty="0">
                <a:latin typeface="+mn-lt"/>
              </a:rPr>
              <a:t>IVA</a:t>
            </a:r>
            <a:endParaRPr lang="en-US" sz="2400" b="1" baseline="-25000" dirty="0">
              <a:latin typeface="+mn-lt"/>
            </a:endParaRPr>
          </a:p>
          <a:p>
            <a:pPr eaLnBrk="1" hangingPunct="1">
              <a:lnSpc>
                <a:spcPct val="90000"/>
              </a:lnSpc>
              <a:buClrTx/>
              <a:buFont typeface="Arial" panose="020B0604020202020204" pitchFamily="34" charset="0"/>
              <a:buChar char="•"/>
              <a:defRPr/>
            </a:pPr>
            <a:r>
              <a:rPr lang="en-US" sz="2400" b="1" dirty="0">
                <a:latin typeface="+mn-lt"/>
              </a:rPr>
              <a:t>IIB</a:t>
            </a:r>
            <a:r>
              <a:rPr lang="en-US" sz="2400" b="1" baseline="-25000" dirty="0">
                <a:latin typeface="+mn-lt"/>
              </a:rPr>
              <a:t>E</a:t>
            </a:r>
            <a:r>
              <a:rPr lang="en-US" sz="2400" b="1" dirty="0">
                <a:latin typeface="+mn-lt"/>
              </a:rPr>
              <a:t>, </a:t>
            </a:r>
          </a:p>
          <a:p>
            <a:pPr eaLnBrk="1" hangingPunct="1">
              <a:lnSpc>
                <a:spcPct val="90000"/>
              </a:lnSpc>
              <a:buClrTx/>
              <a:buFont typeface="Arial" panose="020B0604020202020204" pitchFamily="34" charset="0"/>
              <a:buChar char="•"/>
              <a:defRPr/>
            </a:pPr>
            <a:r>
              <a:rPr lang="en-US" sz="2400" b="1" dirty="0">
                <a:latin typeface="+mn-lt"/>
              </a:rPr>
              <a:t>IIIB, IVB</a:t>
            </a:r>
            <a:r>
              <a:rPr lang="en-US" sz="2400" dirty="0">
                <a:latin typeface="+mn-lt"/>
              </a:rPr>
              <a:t> </a:t>
            </a:r>
          </a:p>
          <a:p>
            <a:pPr marL="0" indent="0" eaLnBrk="1" hangingPunct="1">
              <a:lnSpc>
                <a:spcPct val="90000"/>
              </a:lnSpc>
              <a:buFont typeface="Wingdings" pitchFamily="2" charset="2"/>
              <a:buNone/>
              <a:defRPr/>
            </a:pPr>
            <a:r>
              <a:rPr lang="en-US" sz="2400" dirty="0">
                <a:latin typeface="+mn-lt"/>
              </a:rPr>
              <a:t>     	</a:t>
            </a:r>
          </a:p>
          <a:p>
            <a:pPr marL="0" indent="0" eaLnBrk="1" hangingPunct="1">
              <a:lnSpc>
                <a:spcPct val="90000"/>
              </a:lnSpc>
              <a:buFont typeface="Wingdings" pitchFamily="2" charset="2"/>
              <a:buNone/>
              <a:defRPr/>
            </a:pPr>
            <a:r>
              <a:rPr lang="en-US" sz="2400" dirty="0">
                <a:latin typeface="+mn-lt"/>
              </a:rPr>
              <a:t>	</a:t>
            </a:r>
          </a:p>
        </p:txBody>
      </p:sp>
      <p:sp>
        <p:nvSpPr>
          <p:cNvPr id="13" name="Rectangle 3"/>
          <p:cNvSpPr txBox="1">
            <a:spLocks noChangeArrowheads="1"/>
          </p:cNvSpPr>
          <p:nvPr/>
        </p:nvSpPr>
        <p:spPr bwMode="auto">
          <a:xfrm>
            <a:off x="1676400" y="1905000"/>
            <a:ext cx="2743200" cy="4343400"/>
          </a:xfrm>
          <a:prstGeom prst="rect">
            <a:avLst/>
          </a:prstGeom>
          <a:noFill/>
          <a:ln>
            <a:miter lim="800000"/>
            <a:headEnd/>
            <a:tailEnd/>
          </a:ln>
        </p:spPr>
        <p:txBody>
          <a:bodyPr/>
          <a:lstStyle>
            <a:lvl1pPr marL="342900" indent="-342900" algn="l" rtl="0" eaLnBrk="0" fontAlgn="base" hangingPunct="0">
              <a:spcBef>
                <a:spcPct val="20000"/>
              </a:spcBef>
              <a:spcAft>
                <a:spcPct val="0"/>
              </a:spcAft>
              <a:buClr>
                <a:srgbClr val="9E001E"/>
              </a:buClr>
              <a:buFont typeface="Wingdings" pitchFamily="2" charset="2"/>
              <a:buChar char="§"/>
              <a:defRPr sz="3600" kern="1200">
                <a:solidFill>
                  <a:schemeClr val="tx1"/>
                </a:solidFill>
                <a:latin typeface="Arial Narrow" pitchFamily="34" charset="0"/>
                <a:ea typeface="+mn-ea"/>
                <a:cs typeface="+mn-cs"/>
              </a:defRPr>
            </a:lvl1pPr>
            <a:lvl2pPr marL="688975" indent="-350838" algn="l" rtl="0" eaLnBrk="0" fontAlgn="base" hangingPunct="0">
              <a:spcBef>
                <a:spcPct val="20000"/>
              </a:spcBef>
              <a:spcAft>
                <a:spcPct val="0"/>
              </a:spcAft>
              <a:buFont typeface="Arial" pitchFamily="34" charset="0"/>
              <a:buChar char="•"/>
              <a:defRPr lang="en-US" sz="3200" kern="1200" dirty="0" smtClean="0">
                <a:solidFill>
                  <a:schemeClr val="tx1"/>
                </a:solidFill>
                <a:latin typeface="Arial Narrow" pitchFamily="34" charset="0"/>
                <a:ea typeface="+mn-ea"/>
                <a:cs typeface="+mn-cs"/>
              </a:defRPr>
            </a:lvl2pPr>
            <a:lvl3pPr marL="914400"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3pPr>
            <a:lvl4pPr marL="1139825"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4pPr>
            <a:lvl5pPr marL="1377950" indent="-2381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buClrTx/>
              <a:buFont typeface="Arial" panose="020B0604020202020204" pitchFamily="34" charset="0"/>
              <a:buChar char="•"/>
              <a:defRPr/>
            </a:pPr>
            <a:r>
              <a:rPr lang="en-US" sz="2400" b="1" dirty="0">
                <a:latin typeface="+mn-lt"/>
              </a:rPr>
              <a:t>I/IIA, no bulk</a:t>
            </a:r>
          </a:p>
          <a:p>
            <a:pPr eaLnBrk="1" hangingPunct="1">
              <a:lnSpc>
                <a:spcPct val="90000"/>
              </a:lnSpc>
              <a:spcAft>
                <a:spcPts val="1200"/>
              </a:spcAft>
              <a:buClrTx/>
              <a:buFont typeface="Arial" panose="020B0604020202020204" pitchFamily="34" charset="0"/>
              <a:buChar char="•"/>
              <a:defRPr/>
            </a:pPr>
            <a:r>
              <a:rPr lang="en-US" sz="2400" b="1" dirty="0">
                <a:latin typeface="+mn-lt"/>
              </a:rPr>
              <a:t> </a:t>
            </a:r>
          </a:p>
          <a:p>
            <a:pPr eaLnBrk="1" hangingPunct="1">
              <a:lnSpc>
                <a:spcPct val="90000"/>
              </a:lnSpc>
              <a:buClrTx/>
              <a:buFont typeface="Arial" panose="020B0604020202020204" pitchFamily="34" charset="0"/>
              <a:buChar char="•"/>
              <a:defRPr/>
            </a:pPr>
            <a:r>
              <a:rPr lang="en-US" sz="2400" b="1" dirty="0">
                <a:latin typeface="+mn-lt"/>
              </a:rPr>
              <a:t>I/IIA +bulk</a:t>
            </a:r>
          </a:p>
          <a:p>
            <a:pPr eaLnBrk="1" hangingPunct="1">
              <a:lnSpc>
                <a:spcPct val="90000"/>
              </a:lnSpc>
              <a:buClrTx/>
              <a:buFont typeface="Arial" panose="020B0604020202020204" pitchFamily="34" charset="0"/>
              <a:buChar char="•"/>
              <a:defRPr/>
            </a:pPr>
            <a:r>
              <a:rPr lang="en-US" sz="2400" b="1" dirty="0">
                <a:latin typeface="+mn-lt"/>
              </a:rPr>
              <a:t>I/IIA</a:t>
            </a:r>
            <a:r>
              <a:rPr lang="en-US" sz="2400" b="1" baseline="-25000" dirty="0">
                <a:latin typeface="+mn-lt"/>
              </a:rPr>
              <a:t>E</a:t>
            </a:r>
            <a:r>
              <a:rPr lang="en-US" sz="2400" b="1" dirty="0">
                <a:latin typeface="+mn-lt"/>
              </a:rPr>
              <a:t> </a:t>
            </a:r>
          </a:p>
          <a:p>
            <a:pPr eaLnBrk="1" hangingPunct="1">
              <a:lnSpc>
                <a:spcPct val="90000"/>
              </a:lnSpc>
              <a:buClrTx/>
              <a:buFont typeface="Arial" panose="020B0604020202020204" pitchFamily="34" charset="0"/>
              <a:buChar char="•"/>
              <a:defRPr/>
            </a:pPr>
            <a:r>
              <a:rPr lang="en-US" sz="2400" b="1" dirty="0">
                <a:latin typeface="+mn-lt"/>
              </a:rPr>
              <a:t>IIIA</a:t>
            </a:r>
          </a:p>
          <a:p>
            <a:pPr eaLnBrk="1" hangingPunct="1">
              <a:lnSpc>
                <a:spcPct val="90000"/>
              </a:lnSpc>
              <a:buClrTx/>
              <a:buFont typeface="Arial" panose="020B0604020202020204" pitchFamily="34" charset="0"/>
              <a:buChar char="•"/>
              <a:defRPr/>
            </a:pPr>
            <a:r>
              <a:rPr lang="en-US" sz="2400" b="1" dirty="0">
                <a:latin typeface="+mn-lt"/>
              </a:rPr>
              <a:t>IB, IIB no bulk</a:t>
            </a:r>
          </a:p>
          <a:p>
            <a:pPr eaLnBrk="1" hangingPunct="1">
              <a:lnSpc>
                <a:spcPct val="90000"/>
              </a:lnSpc>
              <a:buClrTx/>
              <a:buFont typeface="Arial" panose="020B0604020202020204" pitchFamily="34" charset="0"/>
              <a:buChar char="•"/>
              <a:defRPr/>
            </a:pPr>
            <a:endParaRPr lang="en-US" sz="2400" b="1" dirty="0">
              <a:latin typeface="+mn-lt"/>
            </a:endParaRPr>
          </a:p>
          <a:p>
            <a:pPr eaLnBrk="1" hangingPunct="1">
              <a:lnSpc>
                <a:spcPct val="90000"/>
              </a:lnSpc>
              <a:buClrTx/>
              <a:buFont typeface="Arial" panose="020B0604020202020204" pitchFamily="34" charset="0"/>
              <a:buChar char="•"/>
              <a:defRPr/>
            </a:pPr>
            <a:r>
              <a:rPr lang="en-US" sz="2400" b="1" dirty="0">
                <a:latin typeface="+mn-lt"/>
              </a:rPr>
              <a:t>IVA</a:t>
            </a:r>
          </a:p>
          <a:p>
            <a:pPr eaLnBrk="1" hangingPunct="1">
              <a:lnSpc>
                <a:spcPct val="90000"/>
              </a:lnSpc>
              <a:buClrTx/>
              <a:buFont typeface="Arial" panose="020B0604020202020204" pitchFamily="34" charset="0"/>
              <a:buChar char="•"/>
              <a:defRPr/>
            </a:pPr>
            <a:r>
              <a:rPr lang="en-US" sz="2400" b="1" dirty="0" err="1">
                <a:latin typeface="+mn-lt"/>
              </a:rPr>
              <a:t>IIB+Bulk</a:t>
            </a:r>
            <a:endParaRPr lang="en-US" sz="2400" b="1" dirty="0">
              <a:latin typeface="+mn-lt"/>
            </a:endParaRPr>
          </a:p>
          <a:p>
            <a:pPr eaLnBrk="1" hangingPunct="1">
              <a:lnSpc>
                <a:spcPct val="90000"/>
              </a:lnSpc>
              <a:buClrTx/>
              <a:buFont typeface="Arial" panose="020B0604020202020204" pitchFamily="34" charset="0"/>
              <a:buChar char="•"/>
              <a:defRPr/>
            </a:pPr>
            <a:r>
              <a:rPr lang="en-US" sz="2400" b="1" dirty="0">
                <a:latin typeface="+mn-lt"/>
              </a:rPr>
              <a:t>IIIB, IVB 	</a:t>
            </a:r>
          </a:p>
          <a:p>
            <a:pPr marL="0" indent="0" eaLnBrk="1" hangingPunct="1">
              <a:lnSpc>
                <a:spcPct val="90000"/>
              </a:lnSpc>
              <a:buFont typeface="Wingdings" pitchFamily="2" charset="2"/>
              <a:buNone/>
              <a:defRPr/>
            </a:pPr>
            <a:r>
              <a:rPr lang="en-US" sz="2400" dirty="0">
                <a:latin typeface="+mn-lt"/>
              </a:rPr>
              <a:t>	</a:t>
            </a:r>
          </a:p>
        </p:txBody>
      </p:sp>
      <p:sp>
        <p:nvSpPr>
          <p:cNvPr id="14" name="Line 8"/>
          <p:cNvSpPr>
            <a:spLocks noChangeShapeType="1"/>
          </p:cNvSpPr>
          <p:nvPr/>
        </p:nvSpPr>
        <p:spPr bwMode="auto">
          <a:xfrm>
            <a:off x="152400" y="4648200"/>
            <a:ext cx="8534400" cy="0"/>
          </a:xfrm>
          <a:prstGeom prst="line">
            <a:avLst/>
          </a:prstGeom>
          <a:noFill/>
          <a:ln w="9525">
            <a:solidFill>
              <a:srgbClr val="FF0000"/>
            </a:solidFill>
            <a:round/>
            <a:headEnd/>
            <a:tailEnd/>
          </a:ln>
        </p:spPr>
        <p:txBody>
          <a:bodyPr/>
          <a:lstStyle/>
          <a:p>
            <a:pPr eaLnBrk="1" hangingPunct="1">
              <a:defRPr/>
            </a:pPr>
            <a:endParaRPr lang="en-US">
              <a:latin typeface="+mn-lt"/>
              <a:cs typeface="Arial" charset="0"/>
            </a:endParaRPr>
          </a:p>
        </p:txBody>
      </p:sp>
      <p:sp>
        <p:nvSpPr>
          <p:cNvPr id="4" name="Rectangle 3"/>
          <p:cNvSpPr/>
          <p:nvPr/>
        </p:nvSpPr>
        <p:spPr>
          <a:xfrm>
            <a:off x="36513" y="1914525"/>
            <a:ext cx="1106487" cy="400050"/>
          </a:xfrm>
          <a:prstGeom prst="rect">
            <a:avLst/>
          </a:prstGeom>
        </p:spPr>
        <p:txBody>
          <a:bodyPr wrap="none">
            <a:spAutoFit/>
          </a:bodyPr>
          <a:lstStyle/>
          <a:p>
            <a:pPr algn="ctr" eaLnBrk="1" hangingPunct="1">
              <a:defRPr/>
            </a:pPr>
            <a:r>
              <a:rPr lang="en-US" sz="2000" b="1" dirty="0">
                <a:solidFill>
                  <a:prstClr val="black"/>
                </a:solidFill>
                <a:latin typeface="+mn-lt"/>
                <a:cs typeface="Arial" charset="0"/>
              </a:rPr>
              <a:t>Low Risk</a:t>
            </a:r>
            <a:endParaRPr lang="en-US" sz="2000" b="1" dirty="0">
              <a:latin typeface="+mn-lt"/>
              <a:cs typeface="Arial" charset="0"/>
            </a:endParaRPr>
          </a:p>
        </p:txBody>
      </p:sp>
      <p:sp>
        <p:nvSpPr>
          <p:cNvPr id="16" name="Rectangle 15"/>
          <p:cNvSpPr/>
          <p:nvPr/>
        </p:nvSpPr>
        <p:spPr>
          <a:xfrm>
            <a:off x="-85725" y="3352800"/>
            <a:ext cx="1573213" cy="708025"/>
          </a:xfrm>
          <a:prstGeom prst="rect">
            <a:avLst/>
          </a:prstGeom>
        </p:spPr>
        <p:txBody>
          <a:bodyPr wrap="none">
            <a:spAutoFit/>
          </a:bodyPr>
          <a:lstStyle/>
          <a:p>
            <a:pPr algn="ctr" eaLnBrk="1" hangingPunct="1">
              <a:defRPr/>
            </a:pPr>
            <a:r>
              <a:rPr lang="en-US" sz="2000" b="1" dirty="0">
                <a:solidFill>
                  <a:prstClr val="black"/>
                </a:solidFill>
                <a:latin typeface="+mn-lt"/>
                <a:cs typeface="Arial" charset="0"/>
              </a:rPr>
              <a:t>Intermediate</a:t>
            </a:r>
          </a:p>
          <a:p>
            <a:pPr algn="ctr" eaLnBrk="1" hangingPunct="1">
              <a:defRPr/>
            </a:pPr>
            <a:r>
              <a:rPr lang="en-US" sz="2000" b="1" dirty="0">
                <a:solidFill>
                  <a:prstClr val="black"/>
                </a:solidFill>
                <a:latin typeface="+mn-lt"/>
                <a:cs typeface="Arial" charset="0"/>
              </a:rPr>
              <a:t>Risk</a:t>
            </a:r>
            <a:endParaRPr lang="en-US" sz="2000" b="1" dirty="0">
              <a:latin typeface="+mn-lt"/>
              <a:cs typeface="Arial" charset="0"/>
            </a:endParaRPr>
          </a:p>
        </p:txBody>
      </p:sp>
      <p:sp>
        <p:nvSpPr>
          <p:cNvPr id="17" name="Rectangle 16"/>
          <p:cNvSpPr/>
          <p:nvPr/>
        </p:nvSpPr>
        <p:spPr>
          <a:xfrm>
            <a:off x="0" y="5038725"/>
            <a:ext cx="1152525" cy="400050"/>
          </a:xfrm>
          <a:prstGeom prst="rect">
            <a:avLst/>
          </a:prstGeom>
        </p:spPr>
        <p:txBody>
          <a:bodyPr wrap="none">
            <a:spAutoFit/>
          </a:bodyPr>
          <a:lstStyle/>
          <a:p>
            <a:pPr algn="ctr" eaLnBrk="1" hangingPunct="1">
              <a:defRPr/>
            </a:pPr>
            <a:r>
              <a:rPr lang="en-US" sz="2000" b="1" dirty="0">
                <a:latin typeface="+mn-lt"/>
                <a:cs typeface="Arial" charset="0"/>
              </a:rPr>
              <a:t>High Risk</a:t>
            </a:r>
          </a:p>
        </p:txBody>
      </p:sp>
      <p:sp>
        <p:nvSpPr>
          <p:cNvPr id="18" name="Line 8"/>
          <p:cNvSpPr>
            <a:spLocks noChangeShapeType="1"/>
          </p:cNvSpPr>
          <p:nvPr/>
        </p:nvSpPr>
        <p:spPr bwMode="auto">
          <a:xfrm>
            <a:off x="152400" y="2743200"/>
            <a:ext cx="8534400" cy="0"/>
          </a:xfrm>
          <a:prstGeom prst="line">
            <a:avLst/>
          </a:prstGeom>
          <a:noFill/>
          <a:ln w="9525">
            <a:solidFill>
              <a:srgbClr val="FF0000"/>
            </a:solidFill>
            <a:round/>
            <a:headEnd/>
            <a:tailEnd/>
          </a:ln>
        </p:spPr>
        <p:txBody>
          <a:bodyPr/>
          <a:lstStyle/>
          <a:p>
            <a:pPr eaLnBrk="1" hangingPunct="1">
              <a:defRPr/>
            </a:pPr>
            <a:endParaRPr lang="en-US">
              <a:latin typeface="+mn-lt"/>
              <a:cs typeface="Arial" charset="0"/>
            </a:endParaRPr>
          </a:p>
        </p:txBody>
      </p:sp>
    </p:spTree>
    <p:extLst>
      <p:ext uri="{BB962C8B-B14F-4D97-AF65-F5344CB8AC3E}">
        <p14:creationId xmlns:p14="http://schemas.microsoft.com/office/powerpoint/2010/main" val="5702072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76200" y="0"/>
            <a:ext cx="9144000" cy="838200"/>
          </a:xfrm>
        </p:spPr>
        <p:txBody>
          <a:bodyPr anchor="t"/>
          <a:lstStyle/>
          <a:p>
            <a:pPr eaLnBrk="1" hangingPunct="1">
              <a:defRPr/>
            </a:pPr>
            <a:r>
              <a:rPr lang="en-US" sz="3600" dirty="0">
                <a:latin typeface="+mn-lt"/>
              </a:rPr>
              <a:t>Risk Stratification for Hodgkin Lymphoma</a:t>
            </a:r>
          </a:p>
        </p:txBody>
      </p:sp>
      <p:sp>
        <p:nvSpPr>
          <p:cNvPr id="51202" name="Rectangle 3"/>
          <p:cNvSpPr>
            <a:spLocks noGrp="1" noChangeArrowheads="1"/>
          </p:cNvSpPr>
          <p:nvPr>
            <p:ph type="body" idx="1"/>
          </p:nvPr>
        </p:nvSpPr>
        <p:spPr>
          <a:xfrm>
            <a:off x="4038600" y="1905000"/>
            <a:ext cx="2514600" cy="4343400"/>
          </a:xfrm>
        </p:spPr>
        <p:txBody>
          <a:bodyPr/>
          <a:lstStyle/>
          <a:p>
            <a:pPr eaLnBrk="1" hangingPunct="1">
              <a:lnSpc>
                <a:spcPct val="90000"/>
              </a:lnSpc>
              <a:spcBef>
                <a:spcPts val="0"/>
              </a:spcBef>
              <a:defRPr/>
            </a:pPr>
            <a:r>
              <a:rPr lang="en-US" sz="2400" b="1" dirty="0"/>
              <a:t>I/IIA, no bulk</a:t>
            </a:r>
          </a:p>
          <a:p>
            <a:pPr eaLnBrk="1" hangingPunct="1">
              <a:lnSpc>
                <a:spcPct val="90000"/>
              </a:lnSpc>
              <a:spcAft>
                <a:spcPts val="1800"/>
              </a:spcAft>
              <a:defRPr/>
            </a:pPr>
            <a:r>
              <a:rPr lang="en-US" sz="1800" b="1" dirty="0"/>
              <a:t>     </a:t>
            </a:r>
            <a:r>
              <a:rPr lang="en-US" sz="2000" b="1" dirty="0"/>
              <a:t>(&lt;3 sites of dx) </a:t>
            </a:r>
          </a:p>
          <a:p>
            <a:pPr eaLnBrk="1" hangingPunct="1">
              <a:lnSpc>
                <a:spcPct val="90000"/>
              </a:lnSpc>
              <a:defRPr/>
            </a:pPr>
            <a:r>
              <a:rPr lang="en-US" sz="2400" b="1" dirty="0">
                <a:solidFill>
                  <a:schemeClr val="bg1">
                    <a:lumMod val="85000"/>
                  </a:schemeClr>
                </a:solidFill>
              </a:rPr>
              <a:t>I/IIA +bulk</a:t>
            </a:r>
          </a:p>
          <a:p>
            <a:pPr eaLnBrk="1" hangingPunct="1">
              <a:lnSpc>
                <a:spcPct val="90000"/>
              </a:lnSpc>
              <a:defRPr/>
            </a:pPr>
            <a:r>
              <a:rPr lang="en-US" sz="2400" b="1" dirty="0"/>
              <a:t>I/IIA</a:t>
            </a:r>
            <a:r>
              <a:rPr lang="en-US" sz="2400" b="1" baseline="-25000" dirty="0"/>
              <a:t>E</a:t>
            </a:r>
            <a:r>
              <a:rPr lang="en-US" sz="2400" b="1" dirty="0"/>
              <a:t> </a:t>
            </a:r>
          </a:p>
          <a:p>
            <a:pPr eaLnBrk="1" hangingPunct="1">
              <a:lnSpc>
                <a:spcPct val="90000"/>
              </a:lnSpc>
              <a:defRPr/>
            </a:pPr>
            <a:r>
              <a:rPr lang="en-US" sz="2400" b="1" dirty="0"/>
              <a:t>IIIA</a:t>
            </a:r>
            <a:r>
              <a:rPr lang="en-US" sz="2400" b="1" dirty="0">
                <a:solidFill>
                  <a:schemeClr val="bg1">
                    <a:lumMod val="85000"/>
                  </a:schemeClr>
                </a:solidFill>
              </a:rPr>
              <a:t>, IVA</a:t>
            </a:r>
            <a:r>
              <a:rPr lang="en-US" sz="2400" b="1" dirty="0"/>
              <a:t>	</a:t>
            </a:r>
          </a:p>
          <a:p>
            <a:pPr eaLnBrk="1" hangingPunct="1">
              <a:lnSpc>
                <a:spcPct val="90000"/>
              </a:lnSpc>
              <a:defRPr/>
            </a:pPr>
            <a:r>
              <a:rPr lang="en-US" sz="2400" b="1" dirty="0"/>
              <a:t>IB</a:t>
            </a:r>
          </a:p>
          <a:p>
            <a:pPr eaLnBrk="1" hangingPunct="1">
              <a:lnSpc>
                <a:spcPct val="90000"/>
              </a:lnSpc>
              <a:defRPr/>
            </a:pPr>
            <a:endParaRPr lang="en-US" sz="2400" b="1" dirty="0"/>
          </a:p>
          <a:p>
            <a:pPr eaLnBrk="1" hangingPunct="1">
              <a:lnSpc>
                <a:spcPct val="90000"/>
              </a:lnSpc>
              <a:defRPr/>
            </a:pPr>
            <a:r>
              <a:rPr lang="en-US" sz="2400" b="1" dirty="0"/>
              <a:t>IVA</a:t>
            </a:r>
          </a:p>
          <a:p>
            <a:pPr eaLnBrk="1" hangingPunct="1">
              <a:lnSpc>
                <a:spcPct val="90000"/>
              </a:lnSpc>
              <a:defRPr/>
            </a:pPr>
            <a:r>
              <a:rPr lang="en-US" sz="2400" b="1" dirty="0">
                <a:solidFill>
                  <a:schemeClr val="bg1">
                    <a:lumMod val="85000"/>
                  </a:schemeClr>
                </a:solidFill>
              </a:rPr>
              <a:t>IIB</a:t>
            </a:r>
          </a:p>
          <a:p>
            <a:pPr eaLnBrk="1" hangingPunct="1">
              <a:lnSpc>
                <a:spcPct val="90000"/>
              </a:lnSpc>
              <a:defRPr/>
            </a:pPr>
            <a:r>
              <a:rPr lang="en-US" sz="2400" b="1" dirty="0"/>
              <a:t>IIIB, IVB </a:t>
            </a:r>
            <a:r>
              <a:rPr lang="en-US" sz="2400" dirty="0"/>
              <a:t>		</a:t>
            </a:r>
          </a:p>
          <a:p>
            <a:pPr marL="0" indent="0" eaLnBrk="1" hangingPunct="1">
              <a:lnSpc>
                <a:spcPct val="90000"/>
              </a:lnSpc>
              <a:buFont typeface="Arial" charset="0"/>
              <a:buNone/>
              <a:defRPr/>
            </a:pPr>
            <a:r>
              <a:rPr lang="en-US" sz="2400" dirty="0"/>
              <a:t>	</a:t>
            </a:r>
          </a:p>
        </p:txBody>
      </p:sp>
      <p:sp>
        <p:nvSpPr>
          <p:cNvPr id="51210" name="Rectangle 10"/>
          <p:cNvSpPr>
            <a:spLocks noChangeArrowheads="1"/>
          </p:cNvSpPr>
          <p:nvPr/>
        </p:nvSpPr>
        <p:spPr bwMode="auto">
          <a:xfrm>
            <a:off x="0" y="6400800"/>
            <a:ext cx="5181600" cy="461963"/>
          </a:xfrm>
          <a:prstGeom prst="rect">
            <a:avLst/>
          </a:prstGeom>
          <a:noFill/>
          <a:ln w="9525">
            <a:noFill/>
            <a:miter lim="800000"/>
            <a:headEnd/>
            <a:tailEnd/>
          </a:ln>
          <a:effectLst/>
        </p:spPr>
        <p:txBody>
          <a:bodyPr>
            <a:spAutoFit/>
          </a:bodyPr>
          <a:lstStyle/>
          <a:p>
            <a:pPr eaLnBrk="1" hangingPunct="1">
              <a:defRPr/>
            </a:pPr>
            <a:r>
              <a:rPr lang="en-US" sz="1200" dirty="0">
                <a:solidFill>
                  <a:schemeClr val="bg1">
                    <a:lumMod val="50000"/>
                  </a:schemeClr>
                </a:solidFill>
                <a:latin typeface="+mn-lt"/>
                <a:cs typeface="Arial" charset="0"/>
              </a:rPr>
              <a:t>HL consortium:  Stanford Cancer Center, St Jude, Dana Farber Cancer institute, Massachusetts General Hospital Cancer Center, Maine Medical center</a:t>
            </a:r>
          </a:p>
        </p:txBody>
      </p:sp>
      <p:sp>
        <p:nvSpPr>
          <p:cNvPr id="3" name="Rectangle 2"/>
          <p:cNvSpPr/>
          <p:nvPr/>
        </p:nvSpPr>
        <p:spPr>
          <a:xfrm>
            <a:off x="1752600" y="1044575"/>
            <a:ext cx="7239000" cy="646113"/>
          </a:xfrm>
          <a:prstGeom prst="rect">
            <a:avLst/>
          </a:prstGeom>
        </p:spPr>
        <p:txBody>
          <a:bodyPr>
            <a:spAutoFit/>
          </a:bodyPr>
          <a:lstStyle/>
          <a:p>
            <a:pPr marL="342900" indent="-342900" eaLnBrk="1" hangingPunct="1">
              <a:lnSpc>
                <a:spcPct val="90000"/>
              </a:lnSpc>
              <a:spcBef>
                <a:spcPct val="20000"/>
              </a:spcBef>
              <a:buClr>
                <a:srgbClr val="9E001E"/>
              </a:buClr>
              <a:defRPr/>
            </a:pPr>
            <a:r>
              <a:rPr lang="en-US" b="1" dirty="0">
                <a:solidFill>
                  <a:prstClr val="black"/>
                </a:solidFill>
                <a:latin typeface="+mn-lt"/>
                <a:cs typeface="+mn-cs"/>
              </a:rPr>
              <a:t>Children’s Oncology         Hodgkin Lymphoma         </a:t>
            </a:r>
            <a:r>
              <a:rPr lang="en-US" b="1" dirty="0">
                <a:solidFill>
                  <a:prstClr val="black"/>
                </a:solidFill>
                <a:latin typeface="+mn-lt"/>
                <a:cs typeface="Arial" charset="0"/>
              </a:rPr>
              <a:t>German Multicenter/ </a:t>
            </a:r>
            <a:endParaRPr lang="en-US" b="1" dirty="0">
              <a:solidFill>
                <a:prstClr val="black"/>
              </a:solidFill>
              <a:latin typeface="+mn-lt"/>
              <a:cs typeface="+mn-cs"/>
            </a:endParaRPr>
          </a:p>
          <a:p>
            <a:pPr marL="342900" indent="-342900" eaLnBrk="1" hangingPunct="1">
              <a:lnSpc>
                <a:spcPct val="90000"/>
              </a:lnSpc>
              <a:spcBef>
                <a:spcPct val="20000"/>
              </a:spcBef>
              <a:buClr>
                <a:srgbClr val="9E001E"/>
              </a:buClr>
              <a:defRPr/>
            </a:pPr>
            <a:r>
              <a:rPr lang="en-US" b="1" dirty="0">
                <a:solidFill>
                  <a:prstClr val="black"/>
                </a:solidFill>
                <a:latin typeface="+mn-lt"/>
                <a:cs typeface="+mn-cs"/>
              </a:rPr>
              <a:t>Group		         Consortium    	     	  </a:t>
            </a:r>
            <a:r>
              <a:rPr lang="en-US" b="1" dirty="0" err="1">
                <a:solidFill>
                  <a:prstClr val="black"/>
                </a:solidFill>
                <a:latin typeface="+mn-lt"/>
                <a:cs typeface="+mn-cs"/>
              </a:rPr>
              <a:t>Euronet</a:t>
            </a:r>
            <a:endParaRPr lang="en-US" b="1" dirty="0">
              <a:solidFill>
                <a:prstClr val="black"/>
              </a:solidFill>
              <a:latin typeface="+mn-lt"/>
              <a:cs typeface="+mn-cs"/>
            </a:endParaRPr>
          </a:p>
        </p:txBody>
      </p:sp>
      <p:sp>
        <p:nvSpPr>
          <p:cNvPr id="12" name="Rectangle 3"/>
          <p:cNvSpPr txBox="1">
            <a:spLocks noChangeArrowheads="1"/>
          </p:cNvSpPr>
          <p:nvPr/>
        </p:nvSpPr>
        <p:spPr bwMode="auto">
          <a:xfrm>
            <a:off x="6629400" y="1905000"/>
            <a:ext cx="2667000" cy="4495800"/>
          </a:xfrm>
          <a:prstGeom prst="rect">
            <a:avLst/>
          </a:prstGeom>
          <a:noFill/>
          <a:ln>
            <a:miter lim="800000"/>
            <a:headEnd/>
            <a:tailEnd/>
          </a:ln>
        </p:spPr>
        <p:txBody>
          <a:bodyPr/>
          <a:lstStyle>
            <a:lvl1pPr marL="342900" indent="-342900" algn="l" rtl="0" eaLnBrk="0" fontAlgn="base" hangingPunct="0">
              <a:spcBef>
                <a:spcPct val="20000"/>
              </a:spcBef>
              <a:spcAft>
                <a:spcPct val="0"/>
              </a:spcAft>
              <a:buClr>
                <a:srgbClr val="9E001E"/>
              </a:buClr>
              <a:buFont typeface="Wingdings" pitchFamily="2" charset="2"/>
              <a:buChar char="§"/>
              <a:defRPr sz="3600" kern="1200">
                <a:solidFill>
                  <a:schemeClr val="tx1"/>
                </a:solidFill>
                <a:latin typeface="Arial Narrow" pitchFamily="34" charset="0"/>
                <a:ea typeface="+mn-ea"/>
                <a:cs typeface="+mn-cs"/>
              </a:defRPr>
            </a:lvl1pPr>
            <a:lvl2pPr marL="688975" indent="-350838" algn="l" rtl="0" eaLnBrk="0" fontAlgn="base" hangingPunct="0">
              <a:spcBef>
                <a:spcPct val="20000"/>
              </a:spcBef>
              <a:spcAft>
                <a:spcPct val="0"/>
              </a:spcAft>
              <a:buFont typeface="Arial" pitchFamily="34" charset="0"/>
              <a:buChar char="•"/>
              <a:defRPr lang="en-US" sz="3200" kern="1200" dirty="0" smtClean="0">
                <a:solidFill>
                  <a:schemeClr val="tx1"/>
                </a:solidFill>
                <a:latin typeface="Arial Narrow" pitchFamily="34" charset="0"/>
                <a:ea typeface="+mn-ea"/>
                <a:cs typeface="+mn-cs"/>
              </a:defRPr>
            </a:lvl2pPr>
            <a:lvl3pPr marL="914400"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3pPr>
            <a:lvl4pPr marL="1139825"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4pPr>
            <a:lvl5pPr marL="1377950" indent="-2381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buClrTx/>
              <a:buFont typeface="Arial" panose="020B0604020202020204" pitchFamily="34" charset="0"/>
              <a:buChar char="•"/>
              <a:defRPr/>
            </a:pPr>
            <a:r>
              <a:rPr lang="en-US" sz="2400" b="1" dirty="0">
                <a:latin typeface="+mn-lt"/>
              </a:rPr>
              <a:t>I/IIA</a:t>
            </a:r>
            <a:r>
              <a:rPr lang="en-US" sz="2400" b="1" dirty="0">
                <a:solidFill>
                  <a:schemeClr val="bg1">
                    <a:lumMod val="85000"/>
                  </a:schemeClr>
                </a:solidFill>
                <a:latin typeface="+mn-lt"/>
              </a:rPr>
              <a:t>, IB    </a:t>
            </a:r>
          </a:p>
          <a:p>
            <a:pPr eaLnBrk="1" hangingPunct="1">
              <a:lnSpc>
                <a:spcPct val="90000"/>
              </a:lnSpc>
              <a:spcAft>
                <a:spcPts val="1200"/>
              </a:spcAft>
              <a:buClrTx/>
              <a:buFont typeface="Arial" panose="020B0604020202020204" pitchFamily="34" charset="0"/>
              <a:buChar char="•"/>
              <a:defRPr/>
            </a:pPr>
            <a:endParaRPr lang="en-US" sz="2400" b="1" dirty="0">
              <a:latin typeface="+mn-lt"/>
            </a:endParaRPr>
          </a:p>
          <a:p>
            <a:pPr eaLnBrk="1" hangingPunct="1">
              <a:lnSpc>
                <a:spcPct val="90000"/>
              </a:lnSpc>
              <a:buClrTx/>
              <a:buFont typeface="Arial" panose="020B0604020202020204" pitchFamily="34" charset="0"/>
              <a:buChar char="•"/>
              <a:defRPr/>
            </a:pPr>
            <a:endParaRPr lang="en-US" sz="2400" b="1" dirty="0">
              <a:latin typeface="+mn-lt"/>
            </a:endParaRPr>
          </a:p>
          <a:p>
            <a:pPr eaLnBrk="1" hangingPunct="1">
              <a:lnSpc>
                <a:spcPct val="90000"/>
              </a:lnSpc>
              <a:buClrTx/>
              <a:buFont typeface="Arial" panose="020B0604020202020204" pitchFamily="34" charset="0"/>
              <a:buChar char="•"/>
              <a:defRPr/>
            </a:pPr>
            <a:r>
              <a:rPr lang="en-US" sz="2400" b="1" dirty="0">
                <a:latin typeface="+mn-lt"/>
              </a:rPr>
              <a:t>I/IIA</a:t>
            </a:r>
            <a:r>
              <a:rPr lang="en-US" sz="2400" b="1" baseline="-25000" dirty="0">
                <a:latin typeface="+mn-lt"/>
              </a:rPr>
              <a:t>E </a:t>
            </a:r>
          </a:p>
          <a:p>
            <a:pPr eaLnBrk="1" hangingPunct="1">
              <a:lnSpc>
                <a:spcPct val="90000"/>
              </a:lnSpc>
              <a:buClrTx/>
              <a:buFont typeface="Arial" panose="020B0604020202020204" pitchFamily="34" charset="0"/>
              <a:buChar char="•"/>
              <a:defRPr/>
            </a:pPr>
            <a:r>
              <a:rPr lang="en-US" sz="2400" b="1" dirty="0">
                <a:latin typeface="+mn-lt"/>
              </a:rPr>
              <a:t>IIIA	</a:t>
            </a:r>
          </a:p>
          <a:p>
            <a:pPr eaLnBrk="1" hangingPunct="1">
              <a:lnSpc>
                <a:spcPct val="90000"/>
              </a:lnSpc>
              <a:buClrTx/>
              <a:buFont typeface="Arial" panose="020B0604020202020204" pitchFamily="34" charset="0"/>
              <a:buChar char="•"/>
              <a:defRPr/>
            </a:pPr>
            <a:r>
              <a:rPr lang="en-US" sz="2400" b="1" dirty="0">
                <a:latin typeface="+mn-lt"/>
              </a:rPr>
              <a:t>IB</a:t>
            </a:r>
            <a:r>
              <a:rPr lang="en-US" sz="2400" b="1" baseline="-25000" dirty="0">
                <a:latin typeface="+mn-lt"/>
              </a:rPr>
              <a:t>E</a:t>
            </a:r>
            <a:r>
              <a:rPr lang="en-US" sz="2400" b="1" dirty="0">
                <a:solidFill>
                  <a:schemeClr val="bg1">
                    <a:lumMod val="85000"/>
                  </a:schemeClr>
                </a:solidFill>
                <a:latin typeface="+mn-lt"/>
              </a:rPr>
              <a:t>, IIB  </a:t>
            </a:r>
            <a:endParaRPr lang="en-US" sz="2400" b="1" baseline="-25000" dirty="0">
              <a:solidFill>
                <a:schemeClr val="bg1">
                  <a:lumMod val="85000"/>
                </a:schemeClr>
              </a:solidFill>
              <a:latin typeface="+mn-lt"/>
            </a:endParaRPr>
          </a:p>
          <a:p>
            <a:pPr eaLnBrk="1" hangingPunct="1">
              <a:lnSpc>
                <a:spcPct val="90000"/>
              </a:lnSpc>
              <a:buClrTx/>
              <a:buFont typeface="Arial" panose="020B0604020202020204" pitchFamily="34" charset="0"/>
              <a:buChar char="•"/>
              <a:defRPr/>
            </a:pPr>
            <a:r>
              <a:rPr lang="en-US" sz="2400" b="1" dirty="0">
                <a:latin typeface="+mn-lt"/>
              </a:rPr>
              <a:t>	</a:t>
            </a:r>
          </a:p>
          <a:p>
            <a:pPr eaLnBrk="1" hangingPunct="1">
              <a:lnSpc>
                <a:spcPct val="90000"/>
              </a:lnSpc>
              <a:buClrTx/>
              <a:buFont typeface="Arial" panose="020B0604020202020204" pitchFamily="34" charset="0"/>
              <a:buChar char="•"/>
              <a:defRPr/>
            </a:pPr>
            <a:r>
              <a:rPr lang="en-US" sz="2400" b="1" dirty="0">
                <a:solidFill>
                  <a:schemeClr val="bg1">
                    <a:lumMod val="85000"/>
                  </a:schemeClr>
                </a:solidFill>
                <a:latin typeface="+mn-lt"/>
              </a:rPr>
              <a:t>IIIA</a:t>
            </a:r>
            <a:r>
              <a:rPr lang="en-US" sz="2400" b="1" baseline="-25000" dirty="0">
                <a:solidFill>
                  <a:schemeClr val="bg1">
                    <a:lumMod val="85000"/>
                  </a:schemeClr>
                </a:solidFill>
                <a:latin typeface="+mn-lt"/>
              </a:rPr>
              <a:t>E </a:t>
            </a:r>
            <a:r>
              <a:rPr lang="en-US" sz="2400" b="1" dirty="0">
                <a:latin typeface="+mn-lt"/>
              </a:rPr>
              <a:t>IVA</a:t>
            </a:r>
            <a:endParaRPr lang="en-US" sz="2400" b="1" baseline="-25000" dirty="0">
              <a:latin typeface="+mn-lt"/>
            </a:endParaRPr>
          </a:p>
          <a:p>
            <a:pPr eaLnBrk="1" hangingPunct="1">
              <a:lnSpc>
                <a:spcPct val="90000"/>
              </a:lnSpc>
              <a:buClrTx/>
              <a:buFont typeface="Arial" panose="020B0604020202020204" pitchFamily="34" charset="0"/>
              <a:buChar char="•"/>
              <a:defRPr/>
            </a:pPr>
            <a:r>
              <a:rPr lang="en-US" sz="2400" b="1" dirty="0">
                <a:solidFill>
                  <a:schemeClr val="bg1">
                    <a:lumMod val="85000"/>
                  </a:schemeClr>
                </a:solidFill>
                <a:latin typeface="+mn-lt"/>
              </a:rPr>
              <a:t>IIB</a:t>
            </a:r>
            <a:r>
              <a:rPr lang="en-US" sz="2400" b="1" baseline="-25000" dirty="0">
                <a:solidFill>
                  <a:schemeClr val="bg1">
                    <a:lumMod val="85000"/>
                  </a:schemeClr>
                </a:solidFill>
                <a:latin typeface="+mn-lt"/>
              </a:rPr>
              <a:t>E</a:t>
            </a:r>
            <a:r>
              <a:rPr lang="en-US" sz="2400" b="1" dirty="0">
                <a:solidFill>
                  <a:schemeClr val="bg1">
                    <a:lumMod val="85000"/>
                  </a:schemeClr>
                </a:solidFill>
                <a:latin typeface="+mn-lt"/>
              </a:rPr>
              <a:t>, </a:t>
            </a:r>
          </a:p>
          <a:p>
            <a:pPr eaLnBrk="1" hangingPunct="1">
              <a:lnSpc>
                <a:spcPct val="90000"/>
              </a:lnSpc>
              <a:buClrTx/>
              <a:buFont typeface="Arial" panose="020B0604020202020204" pitchFamily="34" charset="0"/>
              <a:buChar char="•"/>
              <a:defRPr/>
            </a:pPr>
            <a:r>
              <a:rPr lang="en-US" sz="2400" b="1" dirty="0">
                <a:latin typeface="+mn-lt"/>
              </a:rPr>
              <a:t>IIIB, IVB</a:t>
            </a:r>
            <a:r>
              <a:rPr lang="en-US" sz="2400" dirty="0">
                <a:latin typeface="+mn-lt"/>
              </a:rPr>
              <a:t> </a:t>
            </a:r>
          </a:p>
          <a:p>
            <a:pPr marL="0" indent="0" eaLnBrk="1" hangingPunct="1">
              <a:lnSpc>
                <a:spcPct val="90000"/>
              </a:lnSpc>
              <a:buFont typeface="Wingdings" pitchFamily="2" charset="2"/>
              <a:buNone/>
              <a:defRPr/>
            </a:pPr>
            <a:r>
              <a:rPr lang="en-US" sz="2400" dirty="0">
                <a:latin typeface="+mn-lt"/>
              </a:rPr>
              <a:t>     	</a:t>
            </a:r>
          </a:p>
          <a:p>
            <a:pPr marL="0" indent="0" eaLnBrk="1" hangingPunct="1">
              <a:lnSpc>
                <a:spcPct val="90000"/>
              </a:lnSpc>
              <a:buFont typeface="Wingdings" pitchFamily="2" charset="2"/>
              <a:buNone/>
              <a:defRPr/>
            </a:pPr>
            <a:r>
              <a:rPr lang="en-US" sz="2400" dirty="0">
                <a:latin typeface="+mn-lt"/>
              </a:rPr>
              <a:t>	</a:t>
            </a:r>
          </a:p>
        </p:txBody>
      </p:sp>
      <p:sp>
        <p:nvSpPr>
          <p:cNvPr id="13" name="Rectangle 3"/>
          <p:cNvSpPr txBox="1">
            <a:spLocks noChangeArrowheads="1"/>
          </p:cNvSpPr>
          <p:nvPr/>
        </p:nvSpPr>
        <p:spPr bwMode="auto">
          <a:xfrm>
            <a:off x="1676400" y="1905000"/>
            <a:ext cx="2743200" cy="4343400"/>
          </a:xfrm>
          <a:prstGeom prst="rect">
            <a:avLst/>
          </a:prstGeom>
          <a:noFill/>
          <a:ln>
            <a:miter lim="800000"/>
            <a:headEnd/>
            <a:tailEnd/>
          </a:ln>
        </p:spPr>
        <p:txBody>
          <a:bodyPr/>
          <a:lstStyle>
            <a:lvl1pPr marL="342900" indent="-342900" algn="l" rtl="0" eaLnBrk="0" fontAlgn="base" hangingPunct="0">
              <a:spcBef>
                <a:spcPct val="20000"/>
              </a:spcBef>
              <a:spcAft>
                <a:spcPct val="0"/>
              </a:spcAft>
              <a:buClr>
                <a:srgbClr val="9E001E"/>
              </a:buClr>
              <a:buFont typeface="Wingdings" pitchFamily="2" charset="2"/>
              <a:buChar char="§"/>
              <a:defRPr sz="3600" kern="1200">
                <a:solidFill>
                  <a:schemeClr val="tx1"/>
                </a:solidFill>
                <a:latin typeface="Arial Narrow" pitchFamily="34" charset="0"/>
                <a:ea typeface="+mn-ea"/>
                <a:cs typeface="+mn-cs"/>
              </a:defRPr>
            </a:lvl1pPr>
            <a:lvl2pPr marL="688975" indent="-350838" algn="l" rtl="0" eaLnBrk="0" fontAlgn="base" hangingPunct="0">
              <a:spcBef>
                <a:spcPct val="20000"/>
              </a:spcBef>
              <a:spcAft>
                <a:spcPct val="0"/>
              </a:spcAft>
              <a:buFont typeface="Arial" pitchFamily="34" charset="0"/>
              <a:buChar char="•"/>
              <a:defRPr lang="en-US" sz="3200" kern="1200" dirty="0" smtClean="0">
                <a:solidFill>
                  <a:schemeClr val="tx1"/>
                </a:solidFill>
                <a:latin typeface="Arial Narrow" pitchFamily="34" charset="0"/>
                <a:ea typeface="+mn-ea"/>
                <a:cs typeface="+mn-cs"/>
              </a:defRPr>
            </a:lvl2pPr>
            <a:lvl3pPr marL="914400"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3pPr>
            <a:lvl4pPr marL="1139825" indent="-2254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4pPr>
            <a:lvl5pPr marL="1377950" indent="-238125" algn="l" rtl="0" eaLnBrk="0" fontAlgn="base" hangingPunct="0">
              <a:spcBef>
                <a:spcPct val="20000"/>
              </a:spcBef>
              <a:spcAft>
                <a:spcPct val="0"/>
              </a:spcAft>
              <a:buFont typeface="Arial Narrow" pitchFamily="34" charset="0"/>
              <a:buChar char="-"/>
              <a:defRPr sz="32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buClrTx/>
              <a:buFont typeface="Arial" panose="020B0604020202020204" pitchFamily="34" charset="0"/>
              <a:buChar char="•"/>
              <a:defRPr/>
            </a:pPr>
            <a:r>
              <a:rPr lang="en-US" sz="2400" b="1" dirty="0">
                <a:latin typeface="+mn-lt"/>
              </a:rPr>
              <a:t>I/IIA, no bulk</a:t>
            </a:r>
          </a:p>
          <a:p>
            <a:pPr eaLnBrk="1" hangingPunct="1">
              <a:lnSpc>
                <a:spcPct val="90000"/>
              </a:lnSpc>
              <a:spcAft>
                <a:spcPts val="1200"/>
              </a:spcAft>
              <a:buClrTx/>
              <a:buFont typeface="Arial" panose="020B0604020202020204" pitchFamily="34" charset="0"/>
              <a:buChar char="•"/>
              <a:defRPr/>
            </a:pPr>
            <a:r>
              <a:rPr lang="en-US" sz="2400" b="1" dirty="0">
                <a:latin typeface="+mn-lt"/>
              </a:rPr>
              <a:t> </a:t>
            </a:r>
          </a:p>
          <a:p>
            <a:pPr eaLnBrk="1" hangingPunct="1">
              <a:lnSpc>
                <a:spcPct val="90000"/>
              </a:lnSpc>
              <a:buClrTx/>
              <a:buFont typeface="Arial" panose="020B0604020202020204" pitchFamily="34" charset="0"/>
              <a:buChar char="•"/>
              <a:defRPr/>
            </a:pPr>
            <a:r>
              <a:rPr lang="en-US" sz="2400" b="1" dirty="0">
                <a:solidFill>
                  <a:schemeClr val="bg1">
                    <a:lumMod val="85000"/>
                  </a:schemeClr>
                </a:solidFill>
                <a:latin typeface="+mn-lt"/>
              </a:rPr>
              <a:t>I/IIA +bulk</a:t>
            </a:r>
          </a:p>
          <a:p>
            <a:pPr eaLnBrk="1" hangingPunct="1">
              <a:lnSpc>
                <a:spcPct val="90000"/>
              </a:lnSpc>
              <a:buClrTx/>
              <a:buFont typeface="Arial" panose="020B0604020202020204" pitchFamily="34" charset="0"/>
              <a:buChar char="•"/>
              <a:defRPr/>
            </a:pPr>
            <a:r>
              <a:rPr lang="en-US" sz="2400" b="1" dirty="0">
                <a:latin typeface="+mn-lt"/>
              </a:rPr>
              <a:t>I/IIA</a:t>
            </a:r>
            <a:r>
              <a:rPr lang="en-US" sz="2400" b="1" baseline="-25000" dirty="0">
                <a:latin typeface="+mn-lt"/>
              </a:rPr>
              <a:t>E</a:t>
            </a:r>
            <a:r>
              <a:rPr lang="en-US" sz="2400" b="1" dirty="0">
                <a:latin typeface="+mn-lt"/>
              </a:rPr>
              <a:t> </a:t>
            </a:r>
          </a:p>
          <a:p>
            <a:pPr eaLnBrk="1" hangingPunct="1">
              <a:lnSpc>
                <a:spcPct val="90000"/>
              </a:lnSpc>
              <a:buClrTx/>
              <a:buFont typeface="Arial" panose="020B0604020202020204" pitchFamily="34" charset="0"/>
              <a:buChar char="•"/>
              <a:defRPr/>
            </a:pPr>
            <a:r>
              <a:rPr lang="en-US" sz="2400" b="1" dirty="0">
                <a:latin typeface="+mn-lt"/>
              </a:rPr>
              <a:t>IIIA</a:t>
            </a:r>
          </a:p>
          <a:p>
            <a:pPr eaLnBrk="1" hangingPunct="1">
              <a:lnSpc>
                <a:spcPct val="90000"/>
              </a:lnSpc>
              <a:buClrTx/>
              <a:buFont typeface="Arial" panose="020B0604020202020204" pitchFamily="34" charset="0"/>
              <a:buChar char="•"/>
              <a:defRPr/>
            </a:pPr>
            <a:r>
              <a:rPr lang="en-US" sz="2400" b="1" dirty="0">
                <a:latin typeface="+mn-lt"/>
              </a:rPr>
              <a:t>IB</a:t>
            </a:r>
            <a:r>
              <a:rPr lang="en-US" sz="2400" b="1" dirty="0">
                <a:solidFill>
                  <a:schemeClr val="bg1">
                    <a:lumMod val="85000"/>
                  </a:schemeClr>
                </a:solidFill>
                <a:latin typeface="+mn-lt"/>
              </a:rPr>
              <a:t>, IIB no bulk</a:t>
            </a:r>
          </a:p>
          <a:p>
            <a:pPr eaLnBrk="1" hangingPunct="1">
              <a:lnSpc>
                <a:spcPct val="90000"/>
              </a:lnSpc>
              <a:buClrTx/>
              <a:buFont typeface="Arial" panose="020B0604020202020204" pitchFamily="34" charset="0"/>
              <a:buChar char="•"/>
              <a:defRPr/>
            </a:pPr>
            <a:endParaRPr lang="en-US" sz="2400" b="1" dirty="0">
              <a:latin typeface="+mn-lt"/>
            </a:endParaRPr>
          </a:p>
          <a:p>
            <a:pPr eaLnBrk="1" hangingPunct="1">
              <a:lnSpc>
                <a:spcPct val="90000"/>
              </a:lnSpc>
              <a:buClrTx/>
              <a:buFont typeface="Arial" panose="020B0604020202020204" pitchFamily="34" charset="0"/>
              <a:buChar char="•"/>
              <a:defRPr/>
            </a:pPr>
            <a:r>
              <a:rPr lang="en-US" sz="2400" b="1" dirty="0">
                <a:latin typeface="+mn-lt"/>
              </a:rPr>
              <a:t>IVA</a:t>
            </a:r>
          </a:p>
          <a:p>
            <a:pPr eaLnBrk="1" hangingPunct="1">
              <a:lnSpc>
                <a:spcPct val="90000"/>
              </a:lnSpc>
              <a:buClrTx/>
              <a:buFont typeface="Arial" panose="020B0604020202020204" pitchFamily="34" charset="0"/>
              <a:buChar char="•"/>
              <a:defRPr/>
            </a:pPr>
            <a:r>
              <a:rPr lang="en-US" sz="2400" b="1" dirty="0" err="1">
                <a:solidFill>
                  <a:schemeClr val="bg1">
                    <a:lumMod val="85000"/>
                  </a:schemeClr>
                </a:solidFill>
                <a:latin typeface="+mn-lt"/>
              </a:rPr>
              <a:t>IIB+Bulk</a:t>
            </a:r>
            <a:endParaRPr lang="en-US" sz="2400" b="1" dirty="0">
              <a:solidFill>
                <a:schemeClr val="bg1">
                  <a:lumMod val="85000"/>
                </a:schemeClr>
              </a:solidFill>
              <a:latin typeface="+mn-lt"/>
            </a:endParaRPr>
          </a:p>
          <a:p>
            <a:pPr eaLnBrk="1" hangingPunct="1">
              <a:lnSpc>
                <a:spcPct val="90000"/>
              </a:lnSpc>
              <a:buClrTx/>
              <a:buFont typeface="Arial" panose="020B0604020202020204" pitchFamily="34" charset="0"/>
              <a:buChar char="•"/>
              <a:defRPr/>
            </a:pPr>
            <a:r>
              <a:rPr lang="en-US" sz="2400" b="1" dirty="0">
                <a:latin typeface="+mn-lt"/>
              </a:rPr>
              <a:t>IIIB, IVB 	</a:t>
            </a:r>
          </a:p>
          <a:p>
            <a:pPr marL="0" indent="0" eaLnBrk="1" hangingPunct="1">
              <a:lnSpc>
                <a:spcPct val="90000"/>
              </a:lnSpc>
              <a:buFont typeface="Wingdings" pitchFamily="2" charset="2"/>
              <a:buNone/>
              <a:defRPr/>
            </a:pPr>
            <a:r>
              <a:rPr lang="en-US" sz="2400" dirty="0">
                <a:latin typeface="+mn-lt"/>
              </a:rPr>
              <a:t>	</a:t>
            </a:r>
          </a:p>
        </p:txBody>
      </p:sp>
      <p:sp>
        <p:nvSpPr>
          <p:cNvPr id="14" name="Line 8"/>
          <p:cNvSpPr>
            <a:spLocks noChangeShapeType="1"/>
          </p:cNvSpPr>
          <p:nvPr/>
        </p:nvSpPr>
        <p:spPr bwMode="auto">
          <a:xfrm>
            <a:off x="152400" y="4648200"/>
            <a:ext cx="8534400" cy="0"/>
          </a:xfrm>
          <a:prstGeom prst="line">
            <a:avLst/>
          </a:prstGeom>
          <a:noFill/>
          <a:ln w="9525">
            <a:solidFill>
              <a:srgbClr val="FF0000"/>
            </a:solidFill>
            <a:round/>
            <a:headEnd/>
            <a:tailEnd/>
          </a:ln>
        </p:spPr>
        <p:txBody>
          <a:bodyPr/>
          <a:lstStyle/>
          <a:p>
            <a:pPr eaLnBrk="1" hangingPunct="1">
              <a:defRPr/>
            </a:pPr>
            <a:endParaRPr lang="en-US">
              <a:latin typeface="+mn-lt"/>
              <a:cs typeface="Arial" charset="0"/>
            </a:endParaRPr>
          </a:p>
        </p:txBody>
      </p:sp>
      <p:sp>
        <p:nvSpPr>
          <p:cNvPr id="4" name="Rectangle 3"/>
          <p:cNvSpPr/>
          <p:nvPr/>
        </p:nvSpPr>
        <p:spPr>
          <a:xfrm>
            <a:off x="36513" y="1914525"/>
            <a:ext cx="1106487" cy="400050"/>
          </a:xfrm>
          <a:prstGeom prst="rect">
            <a:avLst/>
          </a:prstGeom>
        </p:spPr>
        <p:txBody>
          <a:bodyPr wrap="none">
            <a:spAutoFit/>
          </a:bodyPr>
          <a:lstStyle/>
          <a:p>
            <a:pPr algn="ctr" eaLnBrk="1" hangingPunct="1">
              <a:defRPr/>
            </a:pPr>
            <a:r>
              <a:rPr lang="en-US" sz="2000" b="1" dirty="0">
                <a:solidFill>
                  <a:prstClr val="black"/>
                </a:solidFill>
                <a:latin typeface="+mn-lt"/>
                <a:cs typeface="Arial" charset="0"/>
              </a:rPr>
              <a:t>Low Risk</a:t>
            </a:r>
            <a:endParaRPr lang="en-US" sz="2000" b="1" dirty="0">
              <a:latin typeface="+mn-lt"/>
              <a:cs typeface="Arial" charset="0"/>
            </a:endParaRPr>
          </a:p>
        </p:txBody>
      </p:sp>
      <p:sp>
        <p:nvSpPr>
          <p:cNvPr id="16" name="Rectangle 15"/>
          <p:cNvSpPr/>
          <p:nvPr/>
        </p:nvSpPr>
        <p:spPr>
          <a:xfrm>
            <a:off x="-85725" y="3352800"/>
            <a:ext cx="1573213" cy="708025"/>
          </a:xfrm>
          <a:prstGeom prst="rect">
            <a:avLst/>
          </a:prstGeom>
        </p:spPr>
        <p:txBody>
          <a:bodyPr wrap="none">
            <a:spAutoFit/>
          </a:bodyPr>
          <a:lstStyle/>
          <a:p>
            <a:pPr algn="ctr" eaLnBrk="1" hangingPunct="1">
              <a:defRPr/>
            </a:pPr>
            <a:r>
              <a:rPr lang="en-US" sz="2000" b="1" dirty="0">
                <a:solidFill>
                  <a:prstClr val="black"/>
                </a:solidFill>
                <a:latin typeface="+mn-lt"/>
                <a:cs typeface="Arial" charset="0"/>
              </a:rPr>
              <a:t>Intermediate</a:t>
            </a:r>
          </a:p>
          <a:p>
            <a:pPr algn="ctr" eaLnBrk="1" hangingPunct="1">
              <a:defRPr/>
            </a:pPr>
            <a:r>
              <a:rPr lang="en-US" sz="2000" b="1" dirty="0">
                <a:solidFill>
                  <a:prstClr val="black"/>
                </a:solidFill>
                <a:latin typeface="+mn-lt"/>
                <a:cs typeface="Arial" charset="0"/>
              </a:rPr>
              <a:t>Risk</a:t>
            </a:r>
            <a:endParaRPr lang="en-US" sz="2000" b="1" dirty="0">
              <a:latin typeface="+mn-lt"/>
              <a:cs typeface="Arial" charset="0"/>
            </a:endParaRPr>
          </a:p>
        </p:txBody>
      </p:sp>
      <p:sp>
        <p:nvSpPr>
          <p:cNvPr id="17" name="Rectangle 16"/>
          <p:cNvSpPr/>
          <p:nvPr/>
        </p:nvSpPr>
        <p:spPr>
          <a:xfrm>
            <a:off x="0" y="5038725"/>
            <a:ext cx="1152525" cy="400050"/>
          </a:xfrm>
          <a:prstGeom prst="rect">
            <a:avLst/>
          </a:prstGeom>
        </p:spPr>
        <p:txBody>
          <a:bodyPr wrap="none">
            <a:spAutoFit/>
          </a:bodyPr>
          <a:lstStyle/>
          <a:p>
            <a:pPr algn="ctr" eaLnBrk="1" hangingPunct="1">
              <a:defRPr/>
            </a:pPr>
            <a:r>
              <a:rPr lang="en-US" sz="2000" b="1" dirty="0">
                <a:latin typeface="+mn-lt"/>
                <a:cs typeface="Arial" charset="0"/>
              </a:rPr>
              <a:t>High Risk</a:t>
            </a:r>
          </a:p>
        </p:txBody>
      </p:sp>
      <p:sp>
        <p:nvSpPr>
          <p:cNvPr id="18" name="Line 8"/>
          <p:cNvSpPr>
            <a:spLocks noChangeShapeType="1"/>
          </p:cNvSpPr>
          <p:nvPr/>
        </p:nvSpPr>
        <p:spPr bwMode="auto">
          <a:xfrm>
            <a:off x="152400" y="2743200"/>
            <a:ext cx="8534400" cy="0"/>
          </a:xfrm>
          <a:prstGeom prst="line">
            <a:avLst/>
          </a:prstGeom>
          <a:noFill/>
          <a:ln w="9525">
            <a:solidFill>
              <a:srgbClr val="FF0000"/>
            </a:solidFill>
            <a:round/>
            <a:headEnd/>
            <a:tailEnd/>
          </a:ln>
        </p:spPr>
        <p:txBody>
          <a:bodyPr/>
          <a:lstStyle/>
          <a:p>
            <a:pPr eaLnBrk="1" hangingPunct="1">
              <a:defRPr/>
            </a:pPr>
            <a:endParaRPr lang="en-US">
              <a:latin typeface="+mn-lt"/>
              <a:cs typeface="Arial" charset="0"/>
            </a:endParaRPr>
          </a:p>
        </p:txBody>
      </p:sp>
    </p:spTree>
    <p:extLst>
      <p:ext uri="{BB962C8B-B14F-4D97-AF65-F5344CB8AC3E}">
        <p14:creationId xmlns:p14="http://schemas.microsoft.com/office/powerpoint/2010/main" val="8699651"/>
      </p:ext>
    </p:extLst>
  </p:cSld>
  <p:clrMapOvr>
    <a:masterClrMapping/>
  </p:clrMapOvr>
  <p:transition spd="slow">
    <p:split orient="vert" dir="in"/>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76200" y="0"/>
            <a:ext cx="9144000" cy="838200"/>
          </a:xfrm>
        </p:spPr>
        <p:txBody>
          <a:bodyPr anchor="t"/>
          <a:lstStyle/>
          <a:p>
            <a:pPr eaLnBrk="1" hangingPunct="1">
              <a:defRPr/>
            </a:pPr>
            <a:r>
              <a:rPr lang="en-US" sz="3600" dirty="0">
                <a:latin typeface="+mn-lt"/>
              </a:rPr>
              <a:t>Risk Stratification for Hodgkin Lymphoma</a:t>
            </a:r>
          </a:p>
        </p:txBody>
      </p:sp>
      <p:sp>
        <p:nvSpPr>
          <p:cNvPr id="51202" name="Rectangle 3"/>
          <p:cNvSpPr>
            <a:spLocks noGrp="1" noChangeArrowheads="1"/>
          </p:cNvSpPr>
          <p:nvPr>
            <p:ph type="body" idx="1"/>
          </p:nvPr>
        </p:nvSpPr>
        <p:spPr>
          <a:xfrm>
            <a:off x="4267200" y="1706563"/>
            <a:ext cx="2514600" cy="4343400"/>
          </a:xfrm>
        </p:spPr>
        <p:txBody>
          <a:bodyPr/>
          <a:lstStyle/>
          <a:p>
            <a:pPr eaLnBrk="1" hangingPunct="1">
              <a:lnSpc>
                <a:spcPct val="90000"/>
              </a:lnSpc>
              <a:spcBef>
                <a:spcPts val="0"/>
              </a:spcBef>
              <a:defRPr/>
            </a:pPr>
            <a:r>
              <a:rPr lang="en-US" sz="2800" b="1" dirty="0"/>
              <a:t>I/IIA, no bulk</a:t>
            </a:r>
          </a:p>
          <a:p>
            <a:pPr eaLnBrk="1" hangingPunct="1">
              <a:lnSpc>
                <a:spcPct val="90000"/>
              </a:lnSpc>
              <a:spcAft>
                <a:spcPts val="1800"/>
              </a:spcAft>
              <a:defRPr/>
            </a:pPr>
            <a:r>
              <a:rPr lang="en-US" sz="2000" b="1" dirty="0"/>
              <a:t>     </a:t>
            </a:r>
            <a:r>
              <a:rPr lang="en-US" sz="2400" b="1" dirty="0"/>
              <a:t>(&lt;3 sites of dx) </a:t>
            </a:r>
          </a:p>
          <a:p>
            <a:pPr eaLnBrk="1" hangingPunct="1">
              <a:lnSpc>
                <a:spcPct val="90000"/>
              </a:lnSpc>
              <a:defRPr/>
            </a:pPr>
            <a:r>
              <a:rPr lang="en-US" sz="2800" b="1" dirty="0"/>
              <a:t>I/IIA</a:t>
            </a:r>
            <a:r>
              <a:rPr lang="en-US" sz="2800" b="1" baseline="-25000" dirty="0"/>
              <a:t>E</a:t>
            </a:r>
            <a:r>
              <a:rPr lang="en-US" sz="2800" b="1" dirty="0"/>
              <a:t> </a:t>
            </a:r>
          </a:p>
          <a:p>
            <a:pPr eaLnBrk="1" hangingPunct="1">
              <a:lnSpc>
                <a:spcPct val="90000"/>
              </a:lnSpc>
              <a:defRPr/>
            </a:pPr>
            <a:r>
              <a:rPr lang="en-US" sz="2800" b="1" dirty="0"/>
              <a:t>IIIA</a:t>
            </a:r>
          </a:p>
          <a:p>
            <a:pPr eaLnBrk="1" hangingPunct="1">
              <a:lnSpc>
                <a:spcPct val="90000"/>
              </a:lnSpc>
              <a:defRPr/>
            </a:pPr>
            <a:r>
              <a:rPr lang="en-US" sz="2800" b="1" dirty="0"/>
              <a:t>IB</a:t>
            </a:r>
          </a:p>
          <a:p>
            <a:pPr eaLnBrk="1" hangingPunct="1">
              <a:lnSpc>
                <a:spcPct val="90000"/>
              </a:lnSpc>
              <a:defRPr/>
            </a:pPr>
            <a:endParaRPr lang="en-US" sz="2800" b="1" dirty="0"/>
          </a:p>
          <a:p>
            <a:pPr eaLnBrk="1" hangingPunct="1">
              <a:lnSpc>
                <a:spcPct val="90000"/>
              </a:lnSpc>
              <a:defRPr/>
            </a:pPr>
            <a:r>
              <a:rPr lang="en-US" sz="2800" b="1" dirty="0"/>
              <a:t>IIIB</a:t>
            </a:r>
          </a:p>
          <a:p>
            <a:pPr eaLnBrk="1" hangingPunct="1">
              <a:lnSpc>
                <a:spcPct val="90000"/>
              </a:lnSpc>
              <a:defRPr/>
            </a:pPr>
            <a:r>
              <a:rPr lang="en-US" sz="2800" b="1" dirty="0"/>
              <a:t>IV </a:t>
            </a:r>
            <a:r>
              <a:rPr lang="en-US" sz="2800" dirty="0"/>
              <a:t>		</a:t>
            </a:r>
          </a:p>
          <a:p>
            <a:pPr marL="0" indent="0" eaLnBrk="1" hangingPunct="1">
              <a:lnSpc>
                <a:spcPct val="90000"/>
              </a:lnSpc>
              <a:buFont typeface="Arial" charset="0"/>
              <a:buNone/>
              <a:defRPr/>
            </a:pPr>
            <a:r>
              <a:rPr lang="en-US" sz="2800" dirty="0"/>
              <a:t>	</a:t>
            </a:r>
          </a:p>
        </p:txBody>
      </p:sp>
      <p:sp>
        <p:nvSpPr>
          <p:cNvPr id="3" name="Rectangle 2"/>
          <p:cNvSpPr/>
          <p:nvPr/>
        </p:nvSpPr>
        <p:spPr>
          <a:xfrm>
            <a:off x="2209800" y="1066800"/>
            <a:ext cx="4114800" cy="479425"/>
          </a:xfrm>
          <a:prstGeom prst="rect">
            <a:avLst/>
          </a:prstGeom>
        </p:spPr>
        <p:txBody>
          <a:bodyPr>
            <a:spAutoFit/>
          </a:bodyPr>
          <a:lstStyle/>
          <a:p>
            <a:pPr marL="342900" indent="-342900" algn="ctr" eaLnBrk="1" hangingPunct="1">
              <a:lnSpc>
                <a:spcPct val="90000"/>
              </a:lnSpc>
              <a:spcBef>
                <a:spcPct val="20000"/>
              </a:spcBef>
              <a:buClr>
                <a:srgbClr val="9E001E"/>
              </a:buClr>
              <a:defRPr/>
            </a:pPr>
            <a:r>
              <a:rPr lang="en-US" sz="2800" b="1" dirty="0">
                <a:solidFill>
                  <a:prstClr val="black"/>
                </a:solidFill>
                <a:latin typeface="+mn-lt"/>
                <a:cs typeface="+mn-cs"/>
              </a:rPr>
              <a:t>Common between groups</a:t>
            </a:r>
          </a:p>
        </p:txBody>
      </p:sp>
      <p:sp>
        <p:nvSpPr>
          <p:cNvPr id="14" name="Line 8"/>
          <p:cNvSpPr>
            <a:spLocks noChangeShapeType="1"/>
          </p:cNvSpPr>
          <p:nvPr/>
        </p:nvSpPr>
        <p:spPr bwMode="auto">
          <a:xfrm>
            <a:off x="2362200" y="4572000"/>
            <a:ext cx="4343400" cy="0"/>
          </a:xfrm>
          <a:prstGeom prst="line">
            <a:avLst/>
          </a:prstGeom>
          <a:noFill/>
          <a:ln w="25400">
            <a:solidFill>
              <a:srgbClr val="C00000"/>
            </a:solidFill>
            <a:round/>
            <a:headEnd/>
            <a:tailEnd/>
          </a:ln>
        </p:spPr>
        <p:txBody>
          <a:bodyPr/>
          <a:lstStyle/>
          <a:p>
            <a:pPr eaLnBrk="1" hangingPunct="1">
              <a:defRPr/>
            </a:pPr>
            <a:endParaRPr lang="en-US">
              <a:latin typeface="+mn-lt"/>
              <a:cs typeface="Arial" charset="0"/>
            </a:endParaRPr>
          </a:p>
        </p:txBody>
      </p:sp>
      <p:sp>
        <p:nvSpPr>
          <p:cNvPr id="4" name="Rectangle 3"/>
          <p:cNvSpPr/>
          <p:nvPr/>
        </p:nvSpPr>
        <p:spPr>
          <a:xfrm>
            <a:off x="2298700" y="1914525"/>
            <a:ext cx="1296988" cy="461963"/>
          </a:xfrm>
          <a:prstGeom prst="rect">
            <a:avLst/>
          </a:prstGeom>
        </p:spPr>
        <p:txBody>
          <a:bodyPr wrap="none">
            <a:spAutoFit/>
          </a:bodyPr>
          <a:lstStyle/>
          <a:p>
            <a:pPr algn="ctr" eaLnBrk="1" hangingPunct="1">
              <a:defRPr/>
            </a:pPr>
            <a:r>
              <a:rPr lang="en-US" sz="2400" b="1" dirty="0">
                <a:solidFill>
                  <a:prstClr val="black"/>
                </a:solidFill>
                <a:latin typeface="+mn-lt"/>
                <a:cs typeface="Arial" charset="0"/>
              </a:rPr>
              <a:t>Low Risk</a:t>
            </a:r>
            <a:endParaRPr lang="en-US" sz="2400" b="1" dirty="0">
              <a:latin typeface="+mn-lt"/>
              <a:cs typeface="Arial" charset="0"/>
            </a:endParaRPr>
          </a:p>
        </p:txBody>
      </p:sp>
      <p:sp>
        <p:nvSpPr>
          <p:cNvPr id="16" name="Rectangle 15"/>
          <p:cNvSpPr/>
          <p:nvPr/>
        </p:nvSpPr>
        <p:spPr>
          <a:xfrm>
            <a:off x="2298700" y="3048000"/>
            <a:ext cx="1852613" cy="830263"/>
          </a:xfrm>
          <a:prstGeom prst="rect">
            <a:avLst/>
          </a:prstGeom>
        </p:spPr>
        <p:txBody>
          <a:bodyPr wrap="none">
            <a:spAutoFit/>
          </a:bodyPr>
          <a:lstStyle/>
          <a:p>
            <a:pPr algn="ctr" eaLnBrk="1" hangingPunct="1">
              <a:defRPr/>
            </a:pPr>
            <a:r>
              <a:rPr lang="en-US" sz="2400" b="1" dirty="0">
                <a:solidFill>
                  <a:prstClr val="black"/>
                </a:solidFill>
                <a:latin typeface="+mn-lt"/>
                <a:cs typeface="Arial" charset="0"/>
              </a:rPr>
              <a:t>Intermediate</a:t>
            </a:r>
          </a:p>
          <a:p>
            <a:pPr algn="ctr" eaLnBrk="1" hangingPunct="1">
              <a:defRPr/>
            </a:pPr>
            <a:r>
              <a:rPr lang="en-US" sz="2400" b="1" dirty="0">
                <a:solidFill>
                  <a:prstClr val="black"/>
                </a:solidFill>
                <a:latin typeface="+mn-lt"/>
                <a:cs typeface="Arial" charset="0"/>
              </a:rPr>
              <a:t>Risk</a:t>
            </a:r>
            <a:endParaRPr lang="en-US" sz="2400" b="1" dirty="0">
              <a:latin typeface="+mn-lt"/>
              <a:cs typeface="Arial" charset="0"/>
            </a:endParaRPr>
          </a:p>
        </p:txBody>
      </p:sp>
      <p:sp>
        <p:nvSpPr>
          <p:cNvPr id="17" name="Rectangle 16"/>
          <p:cNvSpPr/>
          <p:nvPr/>
        </p:nvSpPr>
        <p:spPr>
          <a:xfrm>
            <a:off x="2298700" y="4872038"/>
            <a:ext cx="1354138" cy="461962"/>
          </a:xfrm>
          <a:prstGeom prst="rect">
            <a:avLst/>
          </a:prstGeom>
        </p:spPr>
        <p:txBody>
          <a:bodyPr wrap="none">
            <a:spAutoFit/>
          </a:bodyPr>
          <a:lstStyle/>
          <a:p>
            <a:pPr algn="ctr" eaLnBrk="1" hangingPunct="1">
              <a:defRPr/>
            </a:pPr>
            <a:r>
              <a:rPr lang="en-US" sz="2400" b="1" dirty="0">
                <a:latin typeface="+mn-lt"/>
                <a:cs typeface="Arial" charset="0"/>
              </a:rPr>
              <a:t>High Risk</a:t>
            </a:r>
          </a:p>
        </p:txBody>
      </p:sp>
      <p:sp>
        <p:nvSpPr>
          <p:cNvPr id="18" name="Line 8"/>
          <p:cNvSpPr>
            <a:spLocks noChangeShapeType="1"/>
          </p:cNvSpPr>
          <p:nvPr/>
        </p:nvSpPr>
        <p:spPr bwMode="auto">
          <a:xfrm>
            <a:off x="2362200" y="1676400"/>
            <a:ext cx="4343400" cy="0"/>
          </a:xfrm>
          <a:prstGeom prst="line">
            <a:avLst/>
          </a:prstGeom>
          <a:noFill/>
          <a:ln w="25400">
            <a:solidFill>
              <a:srgbClr val="C00000"/>
            </a:solidFill>
            <a:round/>
            <a:headEnd/>
            <a:tailEnd/>
          </a:ln>
        </p:spPr>
        <p:txBody>
          <a:bodyPr/>
          <a:lstStyle/>
          <a:p>
            <a:pPr eaLnBrk="1" hangingPunct="1">
              <a:defRPr/>
            </a:pPr>
            <a:endParaRPr lang="en-US">
              <a:latin typeface="+mn-lt"/>
              <a:cs typeface="Arial" charset="0"/>
            </a:endParaRPr>
          </a:p>
        </p:txBody>
      </p:sp>
      <p:sp>
        <p:nvSpPr>
          <p:cNvPr id="15" name="Line 8"/>
          <p:cNvSpPr>
            <a:spLocks noChangeShapeType="1"/>
          </p:cNvSpPr>
          <p:nvPr/>
        </p:nvSpPr>
        <p:spPr bwMode="auto">
          <a:xfrm>
            <a:off x="2362200" y="2895600"/>
            <a:ext cx="4343400" cy="0"/>
          </a:xfrm>
          <a:prstGeom prst="line">
            <a:avLst/>
          </a:prstGeom>
          <a:noFill/>
          <a:ln w="25400">
            <a:solidFill>
              <a:srgbClr val="C00000"/>
            </a:solidFill>
            <a:round/>
            <a:headEnd/>
            <a:tailEnd/>
          </a:ln>
        </p:spPr>
        <p:txBody>
          <a:bodyPr/>
          <a:lstStyle/>
          <a:p>
            <a:pPr eaLnBrk="1" hangingPunct="1">
              <a:defRPr/>
            </a:pPr>
            <a:endParaRPr lang="en-US">
              <a:latin typeface="+mn-lt"/>
              <a:cs typeface="Arial" charset="0"/>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48</a:t>
            </a:fld>
            <a:endParaRPr lang="en-US" altLang="en-US"/>
          </a:p>
        </p:txBody>
      </p:sp>
    </p:spTree>
    <p:extLst>
      <p:ext uri="{BB962C8B-B14F-4D97-AF65-F5344CB8AC3E}">
        <p14:creationId xmlns:p14="http://schemas.microsoft.com/office/powerpoint/2010/main" val="3132429903"/>
      </p:ext>
    </p:extLst>
  </p:cSld>
  <p:clrMapOvr>
    <a:masterClrMapping/>
  </p:clrMapOvr>
  <p:transition spd="slow">
    <p:split orient="vert" dir="in"/>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0" y="0"/>
            <a:ext cx="9144000" cy="762000"/>
          </a:xfrm>
        </p:spPr>
        <p:txBody>
          <a:bodyPr anchor="t"/>
          <a:lstStyle/>
          <a:p>
            <a:pPr eaLnBrk="1" hangingPunct="1">
              <a:defRPr/>
            </a:pPr>
            <a:r>
              <a:rPr lang="en-US" sz="3600" dirty="0">
                <a:latin typeface="+mn-lt"/>
              </a:rPr>
              <a:t>Principles of Therapy for Hodgkin Lymphoma </a:t>
            </a:r>
          </a:p>
        </p:txBody>
      </p:sp>
      <p:sp>
        <p:nvSpPr>
          <p:cNvPr id="53250" name="Content Placeholder 2"/>
          <p:cNvSpPr>
            <a:spLocks/>
          </p:cNvSpPr>
          <p:nvPr/>
        </p:nvSpPr>
        <p:spPr bwMode="auto">
          <a:xfrm>
            <a:off x="76200" y="838200"/>
            <a:ext cx="8839200" cy="4373563"/>
          </a:xfrm>
          <a:prstGeom prst="rect">
            <a:avLst/>
          </a:prstGeom>
          <a:noFill/>
          <a:ln w="9525">
            <a:noFill/>
            <a:miter lim="800000"/>
            <a:headEnd/>
            <a:tailEnd/>
          </a:ln>
        </p:spPr>
        <p:txBody>
          <a:bodyPr/>
          <a:lstStyle/>
          <a:p>
            <a:pPr marL="457200" indent="-457200" eaLnBrk="1" hangingPunct="1">
              <a:spcBef>
                <a:spcPct val="20000"/>
              </a:spcBef>
              <a:buFont typeface="Arial" panose="020B0604020202020204" pitchFamily="34" charset="0"/>
              <a:buChar char="•"/>
              <a:defRPr/>
            </a:pPr>
            <a:r>
              <a:rPr lang="en-US" sz="2800" dirty="0">
                <a:latin typeface="+mn-lt"/>
                <a:cs typeface="Arial" charset="0"/>
              </a:rPr>
              <a:t>Multimodal:  	</a:t>
            </a:r>
          </a:p>
          <a:p>
            <a:pPr marL="688975" lvl="1" indent="-350838" eaLnBrk="1" hangingPunct="1">
              <a:spcBef>
                <a:spcPct val="20000"/>
              </a:spcBef>
              <a:buFont typeface="Arial" charset="0"/>
              <a:buChar char="•"/>
              <a:defRPr/>
            </a:pPr>
            <a:r>
              <a:rPr lang="en-US" sz="2400" dirty="0">
                <a:latin typeface="+mn-lt"/>
                <a:cs typeface="Arial" charset="0"/>
              </a:rPr>
              <a:t>Multi-agent chemotherapy </a:t>
            </a:r>
            <a:r>
              <a:rPr lang="en-US" sz="2400" u="sng" dirty="0">
                <a:latin typeface="+mn-lt"/>
                <a:cs typeface="Arial" charset="0"/>
              </a:rPr>
              <a:t>+</a:t>
            </a:r>
            <a:r>
              <a:rPr lang="en-US" sz="2400" dirty="0">
                <a:latin typeface="+mn-lt"/>
                <a:cs typeface="Arial" charset="0"/>
              </a:rPr>
              <a:t> radiation</a:t>
            </a:r>
          </a:p>
          <a:p>
            <a:pPr marL="688975" lvl="1" indent="-350838" eaLnBrk="1" hangingPunct="1">
              <a:spcBef>
                <a:spcPct val="20000"/>
              </a:spcBef>
              <a:buFont typeface="Arial" charset="0"/>
              <a:buChar char="•"/>
              <a:defRPr/>
            </a:pPr>
            <a:r>
              <a:rPr lang="en-US" sz="2400" dirty="0">
                <a:latin typeface="+mn-lt"/>
                <a:cs typeface="Arial" charset="0"/>
              </a:rPr>
              <a:t>Survival is &gt;90%, even for advanced disease</a:t>
            </a:r>
          </a:p>
          <a:p>
            <a:pPr marL="457200" indent="-457200" eaLnBrk="1" hangingPunct="1">
              <a:spcBef>
                <a:spcPct val="20000"/>
              </a:spcBef>
              <a:buFont typeface="Arial" panose="020B0604020202020204" pitchFamily="34" charset="0"/>
              <a:buChar char="•"/>
              <a:defRPr/>
            </a:pPr>
            <a:r>
              <a:rPr lang="en-US" sz="2800" dirty="0">
                <a:latin typeface="+mn-lt"/>
                <a:cs typeface="Arial" charset="0"/>
              </a:rPr>
              <a:t>Risk-adapted: </a:t>
            </a:r>
          </a:p>
          <a:p>
            <a:pPr marL="688975" lvl="1" indent="-350838" eaLnBrk="1" hangingPunct="1">
              <a:spcBef>
                <a:spcPct val="20000"/>
              </a:spcBef>
              <a:buFont typeface="Arial" charset="0"/>
              <a:buChar char="•"/>
              <a:defRPr/>
            </a:pPr>
            <a:r>
              <a:rPr lang="en-US" sz="2400" dirty="0">
                <a:latin typeface="+mn-lt"/>
                <a:cs typeface="Arial" charset="0"/>
              </a:rPr>
              <a:t>Disease severity determines intensity of therapy</a:t>
            </a:r>
          </a:p>
          <a:p>
            <a:pPr lvl="2" indent="-225425" eaLnBrk="1" hangingPunct="1">
              <a:spcBef>
                <a:spcPct val="20000"/>
              </a:spcBef>
              <a:buFont typeface="Arial Narrow" pitchFamily="34" charset="0"/>
              <a:buChar char="–"/>
              <a:defRPr/>
            </a:pPr>
            <a:r>
              <a:rPr lang="en-US" sz="2000" dirty="0">
                <a:latin typeface="+mn-lt"/>
                <a:cs typeface="Arial" charset="0"/>
              </a:rPr>
              <a:t>Stage / prognostic factors at diagnosis</a:t>
            </a:r>
          </a:p>
          <a:p>
            <a:pPr lvl="2" indent="-225425" eaLnBrk="1" hangingPunct="1">
              <a:spcBef>
                <a:spcPct val="20000"/>
              </a:spcBef>
              <a:buFont typeface="Arial Narrow" pitchFamily="34" charset="0"/>
              <a:buChar char="–"/>
              <a:defRPr/>
            </a:pPr>
            <a:r>
              <a:rPr lang="en-US" sz="2000" dirty="0">
                <a:latin typeface="+mn-lt"/>
                <a:cs typeface="Arial" charset="0"/>
              </a:rPr>
              <a:t>Objective response to therapy (CT / PET)</a:t>
            </a:r>
          </a:p>
          <a:p>
            <a:pPr marL="688975" lvl="1" indent="-350838" eaLnBrk="1" hangingPunct="1">
              <a:spcBef>
                <a:spcPct val="20000"/>
              </a:spcBef>
              <a:buFont typeface="Arial" charset="0"/>
              <a:buChar char="•"/>
              <a:defRPr/>
            </a:pPr>
            <a:r>
              <a:rPr lang="en-US" sz="2400" dirty="0">
                <a:latin typeface="+mn-lt"/>
                <a:cs typeface="Arial" charset="0"/>
              </a:rPr>
              <a:t>Modifications include </a:t>
            </a:r>
            <a:r>
              <a:rPr lang="en-US" sz="2400" dirty="0">
                <a:latin typeface="+mn-lt"/>
                <a:cs typeface="Arial" charset="0"/>
                <a:sym typeface="Symbol" pitchFamily="18" charset="2"/>
              </a:rPr>
              <a:t>, , or omission of a modality</a:t>
            </a:r>
          </a:p>
          <a:p>
            <a:pPr marL="457200" indent="-457200" eaLnBrk="1" hangingPunct="1">
              <a:spcBef>
                <a:spcPct val="20000"/>
              </a:spcBef>
              <a:buFont typeface="Arial" panose="020B0604020202020204" pitchFamily="34" charset="0"/>
              <a:buChar char="•"/>
              <a:defRPr/>
            </a:pPr>
            <a:r>
              <a:rPr lang="en-US" sz="2800" dirty="0">
                <a:latin typeface="+mn-lt"/>
                <a:cs typeface="Arial" charset="0"/>
              </a:rPr>
              <a:t>Design trials to minimize late effects: </a:t>
            </a:r>
          </a:p>
          <a:p>
            <a:pPr marL="688975" lvl="1" indent="-350838" eaLnBrk="1" hangingPunct="1">
              <a:spcBef>
                <a:spcPct val="20000"/>
              </a:spcBef>
              <a:buFont typeface="Arial" charset="0"/>
              <a:buChar char="•"/>
              <a:defRPr/>
            </a:pPr>
            <a:r>
              <a:rPr lang="en-US" sz="2400" dirty="0">
                <a:latin typeface="+mn-lt"/>
                <a:cs typeface="Arial" charset="0"/>
              </a:rPr>
              <a:t>Chemotherapy:   </a:t>
            </a:r>
            <a:r>
              <a:rPr lang="en-US" sz="2400" dirty="0">
                <a:latin typeface="+mn-lt"/>
                <a:cs typeface="Arial" charset="0"/>
                <a:sym typeface="Symbol" pitchFamily="18" charset="2"/>
              </a:rPr>
              <a:t> </a:t>
            </a:r>
            <a:r>
              <a:rPr lang="en-US" sz="2400" dirty="0">
                <a:latin typeface="+mn-lt"/>
                <a:cs typeface="Arial" charset="0"/>
              </a:rPr>
              <a:t>cumulative dose, substitute less toxic agents</a:t>
            </a:r>
          </a:p>
          <a:p>
            <a:pPr marL="688975" lvl="1" indent="-350838" eaLnBrk="1" hangingPunct="1">
              <a:spcBef>
                <a:spcPct val="20000"/>
              </a:spcBef>
              <a:buFont typeface="Arial" charset="0"/>
              <a:buChar char="•"/>
              <a:defRPr/>
            </a:pPr>
            <a:r>
              <a:rPr lang="en-US" sz="2400" dirty="0">
                <a:latin typeface="+mn-lt"/>
                <a:cs typeface="Arial" charset="0"/>
              </a:rPr>
              <a:t>Radiation:	 </a:t>
            </a:r>
            <a:r>
              <a:rPr lang="en-US" sz="2400" dirty="0">
                <a:latin typeface="+mn-lt"/>
                <a:cs typeface="Arial" charset="0"/>
                <a:sym typeface="Symbol" pitchFamily="18" charset="2"/>
              </a:rPr>
              <a:t> </a:t>
            </a:r>
            <a:r>
              <a:rPr lang="en-US" sz="2400" dirty="0">
                <a:latin typeface="+mn-lt"/>
                <a:cs typeface="Arial" charset="0"/>
              </a:rPr>
              <a:t>radiation fields, more precise delivery</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49</a:t>
            </a:fld>
            <a:endParaRPr lang="en-US" altLang="en-US"/>
          </a:p>
        </p:txBody>
      </p:sp>
    </p:spTree>
    <p:extLst>
      <p:ext uri="{BB962C8B-B14F-4D97-AF65-F5344CB8AC3E}">
        <p14:creationId xmlns:p14="http://schemas.microsoft.com/office/powerpoint/2010/main" val="1282239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838200"/>
          </a:xfrm>
        </p:spPr>
        <p:txBody>
          <a:bodyPr anchor="t"/>
          <a:lstStyle/>
          <a:p>
            <a:pPr eaLnBrk="1" hangingPunct="1"/>
            <a:r>
              <a:rPr lang="en-US" altLang="en-US" sz="4000" smtClean="0"/>
              <a:t>Pediatric Lymphoma: Subtypes Simplified</a:t>
            </a:r>
          </a:p>
        </p:txBody>
      </p:sp>
      <p:graphicFrame>
        <p:nvGraphicFramePr>
          <p:cNvPr id="5" name="Table 4"/>
          <p:cNvGraphicFramePr>
            <a:graphicFrameLocks noGrp="1"/>
          </p:cNvGraphicFramePr>
          <p:nvPr/>
        </p:nvGraphicFramePr>
        <p:xfrm>
          <a:off x="152400" y="1752600"/>
          <a:ext cx="8743950" cy="3190875"/>
        </p:xfrm>
        <a:graphic>
          <a:graphicData uri="http://schemas.openxmlformats.org/drawingml/2006/table">
            <a:tbl>
              <a:tblPr firstRow="1" bandRow="1">
                <a:tableStyleId>{85BE263C-DBD7-4A20-BB59-AAB30ACAA65A}</a:tableStyleId>
              </a:tblPr>
              <a:tblGrid>
                <a:gridCol w="1782748">
                  <a:extLst>
                    <a:ext uri="{9D8B030D-6E8A-4147-A177-3AD203B41FA5}"/>
                  </a:extLst>
                </a:gridCol>
                <a:gridCol w="2998802">
                  <a:extLst>
                    <a:ext uri="{9D8B030D-6E8A-4147-A177-3AD203B41FA5}"/>
                  </a:extLst>
                </a:gridCol>
                <a:gridCol w="3962400">
                  <a:extLst>
                    <a:ext uri="{9D8B030D-6E8A-4147-A177-3AD203B41FA5}"/>
                  </a:extLst>
                </a:gridCol>
              </a:tblGrid>
              <a:tr h="518295">
                <a:tc>
                  <a:txBody>
                    <a:bodyPr/>
                    <a:lstStyle/>
                    <a:p>
                      <a:pPr algn="ctr"/>
                      <a:endParaRPr lang="en-US" sz="2800" dirty="0">
                        <a:latin typeface="Arial Narrow" pitchFamily="34" charset="0"/>
                      </a:endParaRPr>
                    </a:p>
                  </a:txBody>
                  <a:tcPr marT="45732" marB="45732" anchor="ctr">
                    <a:lnL>
                      <a:noFill/>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Arial Narrow" pitchFamily="34" charset="0"/>
                        </a:rPr>
                        <a:t>T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B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extLst>
                  <a:ext uri="{0D108BD9-81ED-4DB2-BD59-A6C34878D82A}"/>
                </a:extLst>
              </a:tr>
              <a:tr h="873988">
                <a:tc>
                  <a:txBody>
                    <a:bodyPr/>
                    <a:lstStyle/>
                    <a:p>
                      <a:pPr algn="ctr"/>
                      <a:r>
                        <a:rPr lang="en-US" sz="2800" b="1" dirty="0">
                          <a:solidFill>
                            <a:schemeClr val="bg1"/>
                          </a:solidFill>
                          <a:latin typeface="Arial Narrow" pitchFamily="34" charset="0"/>
                        </a:rPr>
                        <a:t>Immature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r h="1798592">
                <a:tc>
                  <a:txBody>
                    <a:bodyPr/>
                    <a:lstStyle/>
                    <a:p>
                      <a:pPr algn="ctr"/>
                      <a:r>
                        <a:rPr lang="en-US" sz="2800" b="1" dirty="0">
                          <a:solidFill>
                            <a:schemeClr val="bg1"/>
                          </a:solidFill>
                          <a:latin typeface="Arial Narrow" pitchFamily="34" charset="0"/>
                        </a:rPr>
                        <a:t>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5</a:t>
            </a:fld>
            <a:endParaRPr lang="en-US" altLang="en-US"/>
          </a:p>
        </p:txBody>
      </p:sp>
    </p:spTree>
    <p:extLst>
      <p:ext uri="{BB962C8B-B14F-4D97-AF65-F5344CB8AC3E}">
        <p14:creationId xmlns:p14="http://schemas.microsoft.com/office/powerpoint/2010/main" val="3586787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76200"/>
            <a:ext cx="9144000" cy="762000"/>
          </a:xfrm>
        </p:spPr>
        <p:txBody>
          <a:bodyPr anchor="t"/>
          <a:lstStyle/>
          <a:p>
            <a:pPr eaLnBrk="1" hangingPunct="1"/>
            <a:r>
              <a:rPr lang="en-US" altLang="en-US" sz="3600" smtClean="0"/>
              <a:t>Tailor radiation fields to protect normal tissues</a:t>
            </a:r>
          </a:p>
        </p:txBody>
      </p:sp>
      <p:pic>
        <p:nvPicPr>
          <p:cNvPr id="54275" name="Picture 7"/>
          <p:cNvPicPr>
            <a:picLocks noChangeAspect="1" noChangeArrowheads="1"/>
          </p:cNvPicPr>
          <p:nvPr/>
        </p:nvPicPr>
        <p:blipFill>
          <a:blip r:embed="rId3">
            <a:extLst>
              <a:ext uri="{28A0092B-C50C-407E-A947-70E740481C1C}">
                <a14:useLocalDpi xmlns:a14="http://schemas.microsoft.com/office/drawing/2010/main" val="0"/>
              </a:ext>
            </a:extLst>
          </a:blip>
          <a:srcRect l="50000"/>
          <a:stretch>
            <a:fillRect/>
          </a:stretch>
        </p:blipFill>
        <p:spPr bwMode="auto">
          <a:xfrm>
            <a:off x="0" y="1466850"/>
            <a:ext cx="2859088"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2314575"/>
            <a:ext cx="3571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2"/>
          <p:cNvSpPr txBox="1">
            <a:spLocks noChangeArrowheads="1"/>
          </p:cNvSpPr>
          <p:nvPr/>
        </p:nvSpPr>
        <p:spPr bwMode="auto">
          <a:xfrm>
            <a:off x="0" y="762000"/>
            <a:ext cx="2859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CA" altLang="en-US" sz="1800" b="1"/>
              <a:t>Mantle Field Radiation Therapy</a:t>
            </a:r>
          </a:p>
        </p:txBody>
      </p:sp>
      <p:pic>
        <p:nvPicPr>
          <p:cNvPr id="542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2688" y="1466850"/>
            <a:ext cx="2881312"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Box 8"/>
          <p:cNvSpPr txBox="1">
            <a:spLocks noChangeArrowheads="1"/>
          </p:cNvSpPr>
          <p:nvPr/>
        </p:nvSpPr>
        <p:spPr bwMode="auto">
          <a:xfrm>
            <a:off x="6172200" y="762000"/>
            <a:ext cx="300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CA" altLang="en-US" sz="1800" b="1"/>
              <a:t>Involved Node radiation therapy (INRT)</a:t>
            </a:r>
          </a:p>
        </p:txBody>
      </p:sp>
      <p:pic>
        <p:nvPicPr>
          <p:cNvPr id="5428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2288" y="1466850"/>
            <a:ext cx="2976562"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1" name="TextBox 8"/>
          <p:cNvSpPr txBox="1">
            <a:spLocks noChangeArrowheads="1"/>
          </p:cNvSpPr>
          <p:nvPr/>
        </p:nvSpPr>
        <p:spPr bwMode="auto">
          <a:xfrm>
            <a:off x="3048000" y="762000"/>
            <a:ext cx="312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CA" altLang="en-US" sz="1800" b="1"/>
              <a:t>Involved Field Radiation Therapy (IFRT)</a:t>
            </a:r>
          </a:p>
        </p:txBody>
      </p:sp>
      <p:sp>
        <p:nvSpPr>
          <p:cNvPr id="54283" name="TextBox 2"/>
          <p:cNvSpPr txBox="1">
            <a:spLocks noChangeArrowheads="1"/>
          </p:cNvSpPr>
          <p:nvPr/>
        </p:nvSpPr>
        <p:spPr bwMode="auto">
          <a:xfrm>
            <a:off x="738188" y="4075113"/>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CA" altLang="en-US" sz="1800" b="1"/>
              <a:t>Mantle</a:t>
            </a:r>
          </a:p>
        </p:txBody>
      </p:sp>
      <p:sp>
        <p:nvSpPr>
          <p:cNvPr id="54284" name="TextBox 8"/>
          <p:cNvSpPr txBox="1">
            <a:spLocks noChangeArrowheads="1"/>
          </p:cNvSpPr>
          <p:nvPr/>
        </p:nvSpPr>
        <p:spPr bwMode="auto">
          <a:xfrm>
            <a:off x="6172200" y="3998913"/>
            <a:ext cx="300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CA" altLang="en-US" sz="1800" b="1"/>
              <a:t>Treats only involved nodes</a:t>
            </a:r>
          </a:p>
        </p:txBody>
      </p:sp>
      <p:sp>
        <p:nvSpPr>
          <p:cNvPr id="54285" name="TextBox 8"/>
          <p:cNvSpPr txBox="1">
            <a:spLocks noChangeArrowheads="1"/>
          </p:cNvSpPr>
          <p:nvPr/>
        </p:nvSpPr>
        <p:spPr bwMode="auto">
          <a:xfrm>
            <a:off x="3048000" y="3998913"/>
            <a:ext cx="312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CA" altLang="en-US" sz="1800" b="1"/>
              <a:t>Treats adjacent uninvolved nodal chains</a:t>
            </a:r>
          </a:p>
        </p:txBody>
      </p:sp>
      <p:sp>
        <p:nvSpPr>
          <p:cNvPr id="54286" name="Rectangle 1"/>
          <p:cNvSpPr>
            <a:spLocks noChangeArrowheads="1"/>
          </p:cNvSpPr>
          <p:nvPr/>
        </p:nvSpPr>
        <p:spPr bwMode="auto">
          <a:xfrm>
            <a:off x="228600" y="6135688"/>
            <a:ext cx="525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solidFill>
                  <a:schemeClr val="bg1">
                    <a:lumMod val="50000"/>
                  </a:schemeClr>
                </a:solidFill>
              </a:rPr>
              <a:t>Courtesy of David Hodgson MD, MPH, FRCPC </a:t>
            </a:r>
          </a:p>
          <a:p>
            <a:pPr eaLnBrk="1" hangingPunct="1">
              <a:spcBef>
                <a:spcPct val="0"/>
              </a:spcBef>
              <a:buFontTx/>
              <a:buNone/>
            </a:pPr>
            <a:r>
              <a:rPr lang="en-US" altLang="en-US" sz="1200" dirty="0">
                <a:solidFill>
                  <a:schemeClr val="bg1">
                    <a:lumMod val="50000"/>
                  </a:schemeClr>
                </a:solidFill>
              </a:rPr>
              <a:t>University of Toronto</a:t>
            </a:r>
          </a:p>
        </p:txBody>
      </p:sp>
      <p:sp>
        <p:nvSpPr>
          <p:cNvPr id="54287" name="Rectangle 1"/>
          <p:cNvSpPr>
            <a:spLocks noChangeArrowheads="1"/>
          </p:cNvSpPr>
          <p:nvPr/>
        </p:nvSpPr>
        <p:spPr bwMode="auto">
          <a:xfrm>
            <a:off x="0" y="4648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i="1"/>
              <a:t>Radiation fields and dose are based on initial stage, bulk disease, chemotherapy backbone and response to therapy</a:t>
            </a:r>
          </a:p>
        </p:txBody>
      </p:sp>
      <p:sp>
        <p:nvSpPr>
          <p:cNvPr id="54288" name="Rectangle 1"/>
          <p:cNvSpPr>
            <a:spLocks noChangeArrowheads="1"/>
          </p:cNvSpPr>
          <p:nvPr/>
        </p:nvSpPr>
        <p:spPr bwMode="auto">
          <a:xfrm>
            <a:off x="862013" y="5638800"/>
            <a:ext cx="7262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i="1"/>
              <a:t>(Radiation dose:  ~20-25.5 Gy in 1.5-1.8 Gy fractions over 6-8 weeks)</a:t>
            </a:r>
            <a:endParaRPr lang="en-US" altLang="en-US" sz="2000"/>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50</a:t>
            </a:fld>
            <a:endParaRPr lang="en-US" altLang="en-US"/>
          </a:p>
        </p:txBody>
      </p:sp>
    </p:spTree>
    <p:extLst>
      <p:ext uri="{BB962C8B-B14F-4D97-AF65-F5344CB8AC3E}">
        <p14:creationId xmlns:p14="http://schemas.microsoft.com/office/powerpoint/2010/main" val="23701566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9144000" cy="1066800"/>
          </a:xfrm>
        </p:spPr>
        <p:txBody>
          <a:bodyPr anchor="t"/>
          <a:lstStyle/>
          <a:p>
            <a:pPr eaLnBrk="1" hangingPunct="1"/>
            <a:r>
              <a:rPr lang="en-US" altLang="en-US" sz="2800" smtClean="0"/>
              <a:t>Data support elimination of radiation based on initial staging, response to therapy, and specific chemotherapy backbone.  </a:t>
            </a:r>
          </a:p>
        </p:txBody>
      </p:sp>
      <p:sp>
        <p:nvSpPr>
          <p:cNvPr id="55299" name="Rectangle 5"/>
          <p:cNvSpPr>
            <a:spLocks noChangeArrowheads="1"/>
          </p:cNvSpPr>
          <p:nvPr/>
        </p:nvSpPr>
        <p:spPr bwMode="auto">
          <a:xfrm>
            <a:off x="152400" y="4114800"/>
            <a:ext cx="8534400" cy="954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i="1"/>
              <a:t>Currently, there is no consensus regarding who should be treated with chemotherapy alone</a:t>
            </a:r>
          </a:p>
        </p:txBody>
      </p:sp>
      <p:sp>
        <p:nvSpPr>
          <p:cNvPr id="55300" name="TextBox 1"/>
          <p:cNvSpPr txBox="1">
            <a:spLocks noChangeArrowheads="1"/>
          </p:cNvSpPr>
          <p:nvPr/>
        </p:nvSpPr>
        <p:spPr bwMode="auto">
          <a:xfrm>
            <a:off x="38100" y="1447800"/>
            <a:ext cx="91059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u="sng"/>
              <a:t>Trial</a:t>
            </a:r>
            <a:r>
              <a:rPr lang="en-US" altLang="en-US" sz="2000"/>
              <a:t>		    </a:t>
            </a:r>
            <a:r>
              <a:rPr lang="en-US" altLang="en-US" sz="2000" b="1" u="sng"/>
              <a:t>Risk Group</a:t>
            </a:r>
            <a:r>
              <a:rPr lang="en-US" altLang="en-US" sz="2000"/>
              <a:t>	</a:t>
            </a:r>
            <a:r>
              <a:rPr lang="en-US" altLang="en-US" sz="2000" b="1" u="sng"/>
              <a:t>Chemotherapy</a:t>
            </a:r>
            <a:r>
              <a:rPr lang="en-US" altLang="en-US" sz="2000"/>
              <a:t>	    </a:t>
            </a:r>
            <a:r>
              <a:rPr lang="en-US" altLang="en-US" sz="2000" b="1" u="sng"/>
              <a:t>Radiation not beneficial</a:t>
            </a:r>
            <a:endParaRPr lang="en-US" altLang="en-US" sz="2000" u="sng"/>
          </a:p>
          <a:p>
            <a:pPr eaLnBrk="1" hangingPunct="1">
              <a:spcBef>
                <a:spcPct val="0"/>
              </a:spcBef>
              <a:buFontTx/>
              <a:buNone/>
            </a:pPr>
            <a:r>
              <a:rPr lang="en-US" altLang="en-US" sz="2000"/>
              <a:t>DAL GPOH-95</a:t>
            </a:r>
            <a:r>
              <a:rPr lang="en-US" altLang="en-US" sz="2000" baseline="30000"/>
              <a:t>1</a:t>
            </a:r>
            <a:r>
              <a:rPr lang="en-US" altLang="en-US" sz="2000"/>
              <a:t>	    Low (TG1)	OEPA or OPPA	    CR after 2 cycles</a:t>
            </a:r>
          </a:p>
          <a:p>
            <a:pPr eaLnBrk="1" hangingPunct="1">
              <a:spcBef>
                <a:spcPct val="0"/>
              </a:spcBef>
              <a:buFontTx/>
              <a:buNone/>
            </a:pPr>
            <a:r>
              <a:rPr lang="en-US" altLang="en-US" sz="2000"/>
              <a:t>DAL GPOH-2002</a:t>
            </a:r>
            <a:r>
              <a:rPr lang="en-US" altLang="en-US" sz="2000" baseline="30000"/>
              <a:t>2</a:t>
            </a:r>
            <a:r>
              <a:rPr lang="en-US" altLang="en-US" sz="2000"/>
              <a:t>	    Low (TG1) 	OE*PA or OPPA	    CR after 2 cycles</a:t>
            </a:r>
          </a:p>
          <a:p>
            <a:pPr eaLnBrk="1" hangingPunct="1">
              <a:spcBef>
                <a:spcPct val="0"/>
              </a:spcBef>
              <a:buFontTx/>
              <a:buNone/>
            </a:pPr>
            <a:endParaRPr lang="en-US" altLang="en-US" sz="2000"/>
          </a:p>
          <a:p>
            <a:pPr eaLnBrk="1" hangingPunct="1">
              <a:spcBef>
                <a:spcPct val="0"/>
              </a:spcBef>
              <a:buFontTx/>
              <a:buNone/>
            </a:pPr>
            <a:r>
              <a:rPr lang="en-US" altLang="en-US" sz="2000"/>
              <a:t>NCT00145600 </a:t>
            </a:r>
            <a:r>
              <a:rPr lang="en-US" altLang="en-US" sz="2000" baseline="30000"/>
              <a:t>3</a:t>
            </a:r>
            <a:r>
              <a:rPr lang="en-US" altLang="en-US" sz="2000"/>
              <a:t>	    Low risk	VAMP		    CR after 2 cycles</a:t>
            </a:r>
          </a:p>
          <a:p>
            <a:pPr eaLnBrk="1" hangingPunct="1">
              <a:spcBef>
                <a:spcPct val="0"/>
              </a:spcBef>
              <a:buFontTx/>
              <a:buNone/>
            </a:pPr>
            <a:endParaRPr lang="en-US" altLang="en-US" sz="2000"/>
          </a:p>
          <a:p>
            <a:pPr eaLnBrk="1" hangingPunct="1">
              <a:spcBef>
                <a:spcPct val="0"/>
              </a:spcBef>
              <a:buFontTx/>
              <a:buNone/>
            </a:pPr>
            <a:r>
              <a:rPr lang="en-US" altLang="en-US" sz="2000"/>
              <a:t>AHOD0031</a:t>
            </a:r>
            <a:r>
              <a:rPr lang="en-US" altLang="en-US" sz="2000" baseline="30000"/>
              <a:t>4</a:t>
            </a:r>
            <a:r>
              <a:rPr lang="en-US" altLang="en-US" sz="2000"/>
              <a:t>	   Intermediate	ABVE-PC		    RER after 2, CR after 4 cycles</a:t>
            </a:r>
          </a:p>
        </p:txBody>
      </p:sp>
      <p:sp>
        <p:nvSpPr>
          <p:cNvPr id="55301" name="Rectangle 2"/>
          <p:cNvSpPr>
            <a:spLocks noChangeArrowheads="1"/>
          </p:cNvSpPr>
          <p:nvPr/>
        </p:nvSpPr>
        <p:spPr bwMode="auto">
          <a:xfrm>
            <a:off x="0" y="5715000"/>
            <a:ext cx="40579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Calibri" panose="020F0502020204030204" pitchFamily="34" charset="0"/>
              <a:buAutoNum type="arabicPeriod"/>
            </a:pPr>
            <a:r>
              <a:rPr lang="en-US" altLang="en-US" sz="1200" dirty="0" err="1">
                <a:solidFill>
                  <a:schemeClr val="bg1">
                    <a:lumMod val="50000"/>
                  </a:schemeClr>
                </a:solidFill>
              </a:rPr>
              <a:t>Dorffel</a:t>
            </a:r>
            <a:r>
              <a:rPr lang="en-US" altLang="en-US" sz="1200" dirty="0">
                <a:solidFill>
                  <a:schemeClr val="bg1">
                    <a:lumMod val="50000"/>
                  </a:schemeClr>
                </a:solidFill>
              </a:rPr>
              <a:t> et al., </a:t>
            </a:r>
            <a:r>
              <a:rPr lang="it-IT" altLang="en-US" sz="1200" dirty="0">
                <a:solidFill>
                  <a:schemeClr val="bg1">
                    <a:lumMod val="50000"/>
                  </a:schemeClr>
                </a:solidFill>
              </a:rPr>
              <a:t>J Clin Oncol. 2013 Apr 20;31(12):1562-8</a:t>
            </a:r>
          </a:p>
          <a:p>
            <a:pPr eaLnBrk="1" hangingPunct="1">
              <a:spcBef>
                <a:spcPct val="0"/>
              </a:spcBef>
              <a:buFont typeface="Calibri" panose="020F0502020204030204" pitchFamily="34" charset="0"/>
              <a:buAutoNum type="arabicPeriod"/>
            </a:pPr>
            <a:r>
              <a:rPr lang="en-US" altLang="en-US" sz="1200" dirty="0" err="1">
                <a:solidFill>
                  <a:schemeClr val="bg1">
                    <a:lumMod val="50000"/>
                  </a:schemeClr>
                </a:solidFill>
              </a:rPr>
              <a:t>Mauz-Korholz</a:t>
            </a:r>
            <a:r>
              <a:rPr lang="en-US" altLang="en-US" sz="1200" dirty="0">
                <a:solidFill>
                  <a:schemeClr val="bg1">
                    <a:lumMod val="50000"/>
                  </a:schemeClr>
                </a:solidFill>
              </a:rPr>
              <a:t> et al., J </a:t>
            </a:r>
            <a:r>
              <a:rPr lang="en-US" altLang="en-US" sz="1200" dirty="0" err="1">
                <a:solidFill>
                  <a:schemeClr val="bg1">
                    <a:lumMod val="50000"/>
                  </a:schemeClr>
                </a:solidFill>
              </a:rPr>
              <a:t>Clin</a:t>
            </a:r>
            <a:r>
              <a:rPr lang="en-US" altLang="en-US" sz="1200" dirty="0">
                <a:solidFill>
                  <a:schemeClr val="bg1">
                    <a:lumMod val="50000"/>
                  </a:schemeClr>
                </a:solidFill>
              </a:rPr>
              <a:t> </a:t>
            </a:r>
            <a:r>
              <a:rPr lang="en-US" altLang="en-US" sz="1200" dirty="0" err="1">
                <a:solidFill>
                  <a:schemeClr val="bg1">
                    <a:lumMod val="50000"/>
                  </a:schemeClr>
                </a:solidFill>
              </a:rPr>
              <a:t>Oncol</a:t>
            </a:r>
            <a:r>
              <a:rPr lang="en-US" altLang="en-US" sz="1200" dirty="0">
                <a:solidFill>
                  <a:schemeClr val="bg1">
                    <a:lumMod val="50000"/>
                  </a:schemeClr>
                </a:solidFill>
              </a:rPr>
              <a:t> 2010, 28:3680-3686. </a:t>
            </a:r>
          </a:p>
          <a:p>
            <a:pPr eaLnBrk="1" hangingPunct="1">
              <a:spcBef>
                <a:spcPct val="0"/>
              </a:spcBef>
              <a:buFont typeface="Calibri" panose="020F0502020204030204" pitchFamily="34" charset="0"/>
              <a:buAutoNum type="arabicPeriod"/>
            </a:pPr>
            <a:r>
              <a:rPr lang="en-US" altLang="en-US" sz="1200" dirty="0">
                <a:solidFill>
                  <a:schemeClr val="bg1">
                    <a:lumMod val="50000"/>
                  </a:schemeClr>
                </a:solidFill>
              </a:rPr>
              <a:t>Metzger et al.,  JAMA, 2012, Vol 307, No. 24 2609</a:t>
            </a:r>
          </a:p>
          <a:p>
            <a:pPr eaLnBrk="1" hangingPunct="1">
              <a:spcBef>
                <a:spcPct val="0"/>
              </a:spcBef>
              <a:buFont typeface="Calibri" panose="020F0502020204030204" pitchFamily="34" charset="0"/>
              <a:buAutoNum type="arabicPeriod"/>
            </a:pPr>
            <a:r>
              <a:rPr lang="en-US" altLang="en-US" sz="1200" dirty="0" err="1">
                <a:solidFill>
                  <a:schemeClr val="bg1">
                    <a:lumMod val="50000"/>
                  </a:schemeClr>
                </a:solidFill>
              </a:rPr>
              <a:t>Friedmen</a:t>
            </a:r>
            <a:r>
              <a:rPr lang="en-US" altLang="en-US" sz="1200" dirty="0">
                <a:solidFill>
                  <a:schemeClr val="bg1">
                    <a:lumMod val="50000"/>
                  </a:schemeClr>
                </a:solidFill>
              </a:rPr>
              <a:t> et al., </a:t>
            </a:r>
            <a:r>
              <a:rPr lang="it-IT" altLang="en-US" sz="1200" dirty="0">
                <a:solidFill>
                  <a:schemeClr val="bg1">
                    <a:lumMod val="50000"/>
                  </a:schemeClr>
                </a:solidFill>
              </a:rPr>
              <a:t>J Clin Oncol. 2014 Nov 10;32(32):3651-8</a:t>
            </a:r>
            <a:endParaRPr lang="en-US" altLang="en-US" sz="1200" dirty="0">
              <a:solidFill>
                <a:schemeClr val="bg1">
                  <a:lumMod val="50000"/>
                </a:schemeClr>
              </a:solidFill>
            </a:endParaRPr>
          </a:p>
        </p:txBody>
      </p:sp>
      <p:sp>
        <p:nvSpPr>
          <p:cNvPr id="16" name="Line 6"/>
          <p:cNvSpPr>
            <a:spLocks noChangeShapeType="1"/>
          </p:cNvSpPr>
          <p:nvPr/>
        </p:nvSpPr>
        <p:spPr bwMode="auto">
          <a:xfrm>
            <a:off x="0" y="5181600"/>
            <a:ext cx="89154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17" name="Line 6"/>
          <p:cNvSpPr>
            <a:spLocks noChangeShapeType="1"/>
          </p:cNvSpPr>
          <p:nvPr/>
        </p:nvSpPr>
        <p:spPr bwMode="auto">
          <a:xfrm>
            <a:off x="0" y="3981450"/>
            <a:ext cx="89916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9" name="Line 6"/>
          <p:cNvSpPr>
            <a:spLocks noChangeShapeType="1"/>
          </p:cNvSpPr>
          <p:nvPr/>
        </p:nvSpPr>
        <p:spPr bwMode="auto">
          <a:xfrm>
            <a:off x="0" y="11430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Tree>
    <p:extLst>
      <p:ext uri="{BB962C8B-B14F-4D97-AF65-F5344CB8AC3E}">
        <p14:creationId xmlns:p14="http://schemas.microsoft.com/office/powerpoint/2010/main" val="22684794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0" y="0"/>
            <a:ext cx="9144000" cy="685800"/>
          </a:xfrm>
        </p:spPr>
        <p:txBody>
          <a:bodyPr anchor="t"/>
          <a:lstStyle/>
          <a:p>
            <a:pPr eaLnBrk="1" hangingPunct="1">
              <a:defRPr/>
            </a:pPr>
            <a:r>
              <a:rPr lang="en-US" sz="3600" dirty="0">
                <a:latin typeface="+mn-lt"/>
              </a:rPr>
              <a:t>Late Effects of Hodgkin Lymphoma Therapies</a:t>
            </a:r>
          </a:p>
        </p:txBody>
      </p:sp>
      <p:sp>
        <p:nvSpPr>
          <p:cNvPr id="61442" name="Rectangle 3"/>
          <p:cNvSpPr>
            <a:spLocks noGrp="1" noChangeArrowheads="1"/>
          </p:cNvSpPr>
          <p:nvPr>
            <p:ph type="body" idx="1"/>
          </p:nvPr>
        </p:nvSpPr>
        <p:spPr>
          <a:xfrm>
            <a:off x="76200" y="838200"/>
            <a:ext cx="8991600" cy="3733800"/>
          </a:xfrm>
        </p:spPr>
        <p:txBody>
          <a:bodyPr/>
          <a:lstStyle/>
          <a:p>
            <a:pPr eaLnBrk="1" hangingPunct="1">
              <a:lnSpc>
                <a:spcPct val="90000"/>
              </a:lnSpc>
              <a:buFont typeface="Arial" charset="0"/>
              <a:buChar char="•"/>
              <a:defRPr/>
            </a:pPr>
            <a:r>
              <a:rPr lang="en-US" sz="1800" dirty="0" smtClean="0"/>
              <a:t>Skeletal</a:t>
            </a:r>
            <a:r>
              <a:rPr lang="en-US" sz="1800" dirty="0"/>
              <a:t>	</a:t>
            </a:r>
            <a:r>
              <a:rPr lang="en-US" sz="1800" dirty="0">
                <a:sym typeface="Symbol" pitchFamily="18" charset="2"/>
              </a:rPr>
              <a:t> </a:t>
            </a:r>
            <a:r>
              <a:rPr lang="en-US" sz="1800" dirty="0"/>
              <a:t>Bone Growth, AVN 	</a:t>
            </a:r>
            <a:r>
              <a:rPr lang="en-US" sz="1800" dirty="0" smtClean="0"/>
              <a:t>Radiation (high dose),  Steroids</a:t>
            </a:r>
          </a:p>
          <a:p>
            <a:pPr eaLnBrk="1" hangingPunct="1">
              <a:lnSpc>
                <a:spcPct val="90000"/>
              </a:lnSpc>
              <a:buFont typeface="Arial" charset="0"/>
              <a:buChar char="•"/>
              <a:defRPr/>
            </a:pPr>
            <a:endParaRPr lang="en-US" sz="1400" dirty="0" smtClean="0"/>
          </a:p>
          <a:p>
            <a:pPr eaLnBrk="1" hangingPunct="1">
              <a:lnSpc>
                <a:spcPct val="90000"/>
              </a:lnSpc>
              <a:buFont typeface="Arial" charset="0"/>
              <a:buChar char="•"/>
              <a:defRPr/>
            </a:pPr>
            <a:r>
              <a:rPr lang="en-US" sz="1800" dirty="0" smtClean="0"/>
              <a:t>Cardiac</a:t>
            </a:r>
            <a:r>
              <a:rPr lang="en-US" sz="1800" dirty="0"/>
              <a:t>:  	Cardiomyopathy, 		Radiation,  Alkylating agents, </a:t>
            </a:r>
            <a:r>
              <a:rPr lang="en-US" sz="1800" dirty="0" smtClean="0"/>
              <a:t>Anthracyclines </a:t>
            </a:r>
            <a:endParaRPr lang="en-US" sz="1800" dirty="0"/>
          </a:p>
          <a:p>
            <a:pPr eaLnBrk="1" hangingPunct="1">
              <a:lnSpc>
                <a:spcPct val="90000"/>
              </a:lnSpc>
              <a:buFont typeface="Wingdings" pitchFamily="2" charset="2"/>
              <a:buNone/>
              <a:defRPr/>
            </a:pPr>
            <a:r>
              <a:rPr lang="en-US" sz="1800" dirty="0"/>
              <a:t>			effusion, pericarditis, </a:t>
            </a:r>
          </a:p>
          <a:p>
            <a:pPr eaLnBrk="1" hangingPunct="1">
              <a:lnSpc>
                <a:spcPct val="90000"/>
              </a:lnSpc>
              <a:buFont typeface="Wingdings" pitchFamily="2" charset="2"/>
              <a:buNone/>
              <a:defRPr/>
            </a:pPr>
            <a:r>
              <a:rPr lang="en-US" sz="1800" dirty="0"/>
              <a:t>			CHF, CAD, AMI 				</a:t>
            </a:r>
          </a:p>
          <a:p>
            <a:pPr eaLnBrk="1" hangingPunct="1">
              <a:lnSpc>
                <a:spcPct val="90000"/>
              </a:lnSpc>
              <a:spcBef>
                <a:spcPts val="1800"/>
              </a:spcBef>
              <a:buFont typeface="Arial" charset="0"/>
              <a:buChar char="•"/>
              <a:defRPr/>
            </a:pPr>
            <a:r>
              <a:rPr lang="en-US" sz="1800" dirty="0"/>
              <a:t>Pulmonary: 	Pneumonitis, fibrosis	Radiation</a:t>
            </a:r>
            <a:r>
              <a:rPr lang="en-US" sz="1800" dirty="0" smtClean="0"/>
              <a:t>, Bleomycin</a:t>
            </a:r>
          </a:p>
          <a:p>
            <a:pPr marL="0" indent="0" eaLnBrk="1" hangingPunct="1">
              <a:lnSpc>
                <a:spcPct val="90000"/>
              </a:lnSpc>
              <a:spcBef>
                <a:spcPts val="0"/>
              </a:spcBef>
              <a:buFont typeface="Arial" charset="0"/>
              <a:buNone/>
              <a:defRPr/>
            </a:pPr>
            <a:r>
              <a:rPr lang="en-US" sz="1800" dirty="0"/>
              <a:t>	</a:t>
            </a:r>
            <a:r>
              <a:rPr lang="en-US" sz="1800" dirty="0" smtClean="0"/>
              <a:t>				Anthracyclines (radiation recall)</a:t>
            </a:r>
            <a:endParaRPr lang="en-US" sz="600" dirty="0"/>
          </a:p>
          <a:p>
            <a:pPr eaLnBrk="1" hangingPunct="1">
              <a:spcBef>
                <a:spcPts val="1800"/>
              </a:spcBef>
              <a:buFont typeface="Arial" charset="0"/>
              <a:buChar char="•"/>
              <a:defRPr/>
            </a:pPr>
            <a:r>
              <a:rPr lang="en-US" sz="1800" dirty="0"/>
              <a:t>Endocrine:  	Hypothyroidism		Radiation</a:t>
            </a:r>
          </a:p>
          <a:p>
            <a:pPr eaLnBrk="1" hangingPunct="1">
              <a:buFont typeface="Wingdings" pitchFamily="2" charset="2"/>
              <a:buNone/>
              <a:defRPr/>
            </a:pPr>
            <a:r>
              <a:rPr lang="en-US" sz="1800" dirty="0"/>
              <a:t>			Female infertility		Radiation,   Alkylating agents</a:t>
            </a:r>
          </a:p>
          <a:p>
            <a:pPr eaLnBrk="1" hangingPunct="1">
              <a:spcBef>
                <a:spcPts val="0"/>
              </a:spcBef>
              <a:buFont typeface="Wingdings" pitchFamily="2" charset="2"/>
              <a:buNone/>
              <a:defRPr/>
            </a:pPr>
            <a:r>
              <a:rPr lang="en-US" sz="1800" dirty="0"/>
              <a:t>			Male infertility		  	   Alkylating agents 	</a:t>
            </a:r>
          </a:p>
          <a:p>
            <a:pPr eaLnBrk="1" hangingPunct="1">
              <a:spcBef>
                <a:spcPts val="1800"/>
              </a:spcBef>
              <a:buFont typeface="Arial" charset="0"/>
              <a:buChar char="•"/>
              <a:defRPr/>
            </a:pPr>
            <a:r>
              <a:rPr lang="en-US" sz="1800" dirty="0"/>
              <a:t>Malignancy:	Solid tumors		Radiation,  Alkylating agents</a:t>
            </a:r>
          </a:p>
          <a:p>
            <a:pPr marL="0" indent="0" eaLnBrk="1" hangingPunct="1">
              <a:spcBef>
                <a:spcPts val="0"/>
              </a:spcBef>
              <a:buFont typeface="Arial" charset="0"/>
              <a:buNone/>
              <a:defRPr/>
            </a:pPr>
            <a:r>
              <a:rPr lang="en-US" sz="1800" dirty="0"/>
              <a:t>		AML/MDS			   Alkylating agents, </a:t>
            </a:r>
          </a:p>
          <a:p>
            <a:pPr marL="0" indent="0" eaLnBrk="1" hangingPunct="1">
              <a:spcBef>
                <a:spcPts val="0"/>
              </a:spcBef>
              <a:buFont typeface="Arial" charset="0"/>
              <a:buNone/>
              <a:defRPr/>
            </a:pPr>
            <a:r>
              <a:rPr lang="en-US" sz="1800" dirty="0"/>
              <a:t>						   </a:t>
            </a:r>
            <a:r>
              <a:rPr lang="en-US" sz="1800" dirty="0" err="1"/>
              <a:t>Epipodophyllotoxins</a:t>
            </a:r>
            <a:endParaRPr lang="en-US" sz="1800" dirty="0"/>
          </a:p>
          <a:p>
            <a:pPr eaLnBrk="1" hangingPunct="1">
              <a:spcBef>
                <a:spcPts val="1800"/>
              </a:spcBef>
              <a:buFont typeface="Arial" charset="0"/>
              <a:buChar char="•"/>
              <a:defRPr/>
            </a:pPr>
            <a:r>
              <a:rPr lang="en-US" sz="1800" i="1" dirty="0" smtClean="0"/>
              <a:t>Infection:</a:t>
            </a:r>
            <a:r>
              <a:rPr lang="en-US" sz="1800" i="1" dirty="0"/>
              <a:t>	</a:t>
            </a:r>
            <a:r>
              <a:rPr lang="en-US" sz="1800" i="1" dirty="0" smtClean="0"/>
              <a:t>Encapsulated pathogens	Radiation (&gt;40Gy), splenectomy</a:t>
            </a:r>
            <a:r>
              <a:rPr lang="en-US" sz="1800" i="1" dirty="0"/>
              <a:t>			</a:t>
            </a:r>
            <a:r>
              <a:rPr lang="en-US" sz="1800" i="1" dirty="0" smtClean="0"/>
              <a:t>(historical risk)</a:t>
            </a:r>
            <a:endParaRPr lang="en-US" sz="1800" i="1" dirty="0"/>
          </a:p>
        </p:txBody>
      </p:sp>
      <p:sp>
        <p:nvSpPr>
          <p:cNvPr id="61443" name="Rectangle 12"/>
          <p:cNvSpPr>
            <a:spLocks noChangeArrowheads="1"/>
          </p:cNvSpPr>
          <p:nvPr/>
        </p:nvSpPr>
        <p:spPr bwMode="auto">
          <a:xfrm>
            <a:off x="0" y="6096000"/>
            <a:ext cx="7010400" cy="708025"/>
          </a:xfrm>
          <a:prstGeom prst="rect">
            <a:avLst/>
          </a:prstGeom>
          <a:noFill/>
          <a:ln w="9525">
            <a:noFill/>
            <a:miter lim="800000"/>
            <a:headEnd/>
            <a:tailEnd/>
          </a:ln>
        </p:spPr>
        <p:txBody>
          <a:bodyPr>
            <a:spAutoFit/>
          </a:bodyPr>
          <a:lstStyle/>
          <a:p>
            <a:pPr algn="ctr" eaLnBrk="1" hangingPunct="1">
              <a:defRPr/>
            </a:pPr>
            <a:r>
              <a:rPr lang="en-US" sz="2000" dirty="0">
                <a:solidFill>
                  <a:srgbClr val="000000"/>
                </a:solidFill>
                <a:latin typeface="+mn-lt"/>
                <a:cs typeface="Arial" charset="0"/>
              </a:rPr>
              <a:t>Because Hodgkin lymphoma is highly curable, clinical trials aim </a:t>
            </a:r>
          </a:p>
          <a:p>
            <a:pPr algn="ctr" eaLnBrk="1" hangingPunct="1">
              <a:defRPr/>
            </a:pPr>
            <a:r>
              <a:rPr lang="en-US" sz="2000" dirty="0">
                <a:solidFill>
                  <a:srgbClr val="000000"/>
                </a:solidFill>
                <a:latin typeface="+mn-lt"/>
                <a:cs typeface="Arial" charset="0"/>
              </a:rPr>
              <a:t>to reduce long term toxicities and secondary malignancies</a:t>
            </a:r>
            <a:endParaRPr lang="en-US" sz="2000" dirty="0">
              <a:latin typeface="+mn-lt"/>
              <a:cs typeface="Arial" charset="0"/>
            </a:endParaRPr>
          </a:p>
        </p:txBody>
      </p:sp>
      <p:sp>
        <p:nvSpPr>
          <p:cNvPr id="61444" name="Line 6"/>
          <p:cNvSpPr>
            <a:spLocks noChangeShapeType="1"/>
          </p:cNvSpPr>
          <p:nvPr/>
        </p:nvSpPr>
        <p:spPr bwMode="auto">
          <a:xfrm>
            <a:off x="0" y="4191000"/>
            <a:ext cx="9067800" cy="0"/>
          </a:xfrm>
          <a:prstGeom prst="line">
            <a:avLst/>
          </a:prstGeom>
          <a:noFill/>
          <a:ln w="3175">
            <a:solidFill>
              <a:schemeClr val="tx1"/>
            </a:solidFill>
            <a:round/>
            <a:headEnd/>
            <a:tailEnd/>
          </a:ln>
        </p:spPr>
        <p:txBody>
          <a:bodyPr/>
          <a:lstStyle/>
          <a:p>
            <a:pPr eaLnBrk="1" hangingPunct="1">
              <a:defRPr/>
            </a:pPr>
            <a:endParaRPr lang="en-US">
              <a:latin typeface="+mn-lt"/>
              <a:cs typeface="Arial" charset="0"/>
            </a:endParaRPr>
          </a:p>
        </p:txBody>
      </p:sp>
      <p:sp>
        <p:nvSpPr>
          <p:cNvPr id="61446" name="Line 6"/>
          <p:cNvSpPr>
            <a:spLocks noChangeShapeType="1"/>
          </p:cNvSpPr>
          <p:nvPr/>
        </p:nvSpPr>
        <p:spPr bwMode="auto">
          <a:xfrm>
            <a:off x="0" y="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7" name="Line 6"/>
          <p:cNvSpPr>
            <a:spLocks noChangeShapeType="1"/>
          </p:cNvSpPr>
          <p:nvPr/>
        </p:nvSpPr>
        <p:spPr bwMode="auto">
          <a:xfrm>
            <a:off x="0" y="6019800"/>
            <a:ext cx="90678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8" name="Line 6"/>
          <p:cNvSpPr>
            <a:spLocks noChangeShapeType="1"/>
          </p:cNvSpPr>
          <p:nvPr/>
        </p:nvSpPr>
        <p:spPr bwMode="auto">
          <a:xfrm>
            <a:off x="0" y="7620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9" name="Line 6"/>
          <p:cNvSpPr>
            <a:spLocks noChangeShapeType="1"/>
          </p:cNvSpPr>
          <p:nvPr/>
        </p:nvSpPr>
        <p:spPr bwMode="auto">
          <a:xfrm>
            <a:off x="0" y="3124200"/>
            <a:ext cx="9067800" cy="0"/>
          </a:xfrm>
          <a:prstGeom prst="line">
            <a:avLst/>
          </a:prstGeom>
          <a:noFill/>
          <a:ln w="3175">
            <a:solidFill>
              <a:schemeClr val="tx1"/>
            </a:solidFill>
            <a:round/>
            <a:headEnd/>
            <a:tailEnd/>
          </a:ln>
        </p:spPr>
        <p:txBody>
          <a:bodyPr/>
          <a:lstStyle/>
          <a:p>
            <a:pPr eaLnBrk="1" hangingPunct="1">
              <a:defRPr/>
            </a:pPr>
            <a:endParaRPr lang="en-US">
              <a:latin typeface="+mn-lt"/>
              <a:cs typeface="Arial" charset="0"/>
            </a:endParaRPr>
          </a:p>
        </p:txBody>
      </p:sp>
      <p:sp>
        <p:nvSpPr>
          <p:cNvPr id="10" name="Line 6"/>
          <p:cNvSpPr>
            <a:spLocks noChangeShapeType="1"/>
          </p:cNvSpPr>
          <p:nvPr/>
        </p:nvSpPr>
        <p:spPr bwMode="auto">
          <a:xfrm>
            <a:off x="0" y="2362200"/>
            <a:ext cx="9067800" cy="0"/>
          </a:xfrm>
          <a:prstGeom prst="line">
            <a:avLst/>
          </a:prstGeom>
          <a:noFill/>
          <a:ln w="3175">
            <a:solidFill>
              <a:schemeClr val="tx1"/>
            </a:solidFill>
            <a:round/>
            <a:headEnd/>
            <a:tailEnd/>
          </a:ln>
        </p:spPr>
        <p:txBody>
          <a:bodyPr/>
          <a:lstStyle/>
          <a:p>
            <a:pPr eaLnBrk="1" hangingPunct="1">
              <a:defRPr/>
            </a:pPr>
            <a:endParaRPr lang="en-US">
              <a:latin typeface="+mn-lt"/>
              <a:cs typeface="Arial" charset="0"/>
            </a:endParaRPr>
          </a:p>
        </p:txBody>
      </p:sp>
      <p:sp>
        <p:nvSpPr>
          <p:cNvPr id="11" name="Line 6"/>
          <p:cNvSpPr>
            <a:spLocks noChangeShapeType="1"/>
          </p:cNvSpPr>
          <p:nvPr/>
        </p:nvSpPr>
        <p:spPr bwMode="auto">
          <a:xfrm>
            <a:off x="0" y="1295400"/>
            <a:ext cx="9067800" cy="0"/>
          </a:xfrm>
          <a:prstGeom prst="line">
            <a:avLst/>
          </a:prstGeom>
          <a:noFill/>
          <a:ln w="3175">
            <a:solidFill>
              <a:schemeClr val="tx1"/>
            </a:solidFill>
            <a:round/>
            <a:headEnd/>
            <a:tailEnd/>
          </a:ln>
        </p:spPr>
        <p:txBody>
          <a:bodyPr/>
          <a:lstStyle/>
          <a:p>
            <a:pPr eaLnBrk="1" hangingPunct="1">
              <a:defRPr/>
            </a:pPr>
            <a:endParaRPr lang="en-US">
              <a:latin typeface="+mn-lt"/>
              <a:cs typeface="Arial" charset="0"/>
            </a:endParaRPr>
          </a:p>
        </p:txBody>
      </p:sp>
      <p:sp>
        <p:nvSpPr>
          <p:cNvPr id="12" name="Line 6"/>
          <p:cNvSpPr>
            <a:spLocks noChangeShapeType="1"/>
          </p:cNvSpPr>
          <p:nvPr/>
        </p:nvSpPr>
        <p:spPr bwMode="auto">
          <a:xfrm>
            <a:off x="0" y="5257800"/>
            <a:ext cx="9067800" cy="0"/>
          </a:xfrm>
          <a:prstGeom prst="line">
            <a:avLst/>
          </a:prstGeom>
          <a:noFill/>
          <a:ln w="3175">
            <a:solidFill>
              <a:schemeClr val="tx1"/>
            </a:solidFill>
            <a:round/>
            <a:headEnd/>
            <a:tailEnd/>
          </a:ln>
        </p:spPr>
        <p:txBody>
          <a:bodyPr/>
          <a:lstStyle/>
          <a:p>
            <a:pPr eaLnBrk="1" hangingPunct="1">
              <a:defRPr/>
            </a:pPr>
            <a:endParaRPr lang="en-US">
              <a:latin typeface="+mn-lt"/>
              <a:cs typeface="Arial" charset="0"/>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52</a:t>
            </a:fld>
            <a:endParaRPr lang="en-US" altLang="en-US"/>
          </a:p>
        </p:txBody>
      </p:sp>
    </p:spTree>
    <p:extLst>
      <p:ext uri="{BB962C8B-B14F-4D97-AF65-F5344CB8AC3E}">
        <p14:creationId xmlns:p14="http://schemas.microsoft.com/office/powerpoint/2010/main" val="31143578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533400" y="0"/>
            <a:ext cx="8153400" cy="1143000"/>
          </a:xfrm>
        </p:spPr>
        <p:txBody>
          <a:bodyPr anchor="t"/>
          <a:lstStyle/>
          <a:p>
            <a:pPr eaLnBrk="1" hangingPunct="1"/>
            <a:r>
              <a:rPr lang="en-US" altLang="en-US" sz="3200" smtClean="0"/>
              <a:t>Treatment of Hodgkin Lymphoma increases </a:t>
            </a:r>
            <a:br>
              <a:rPr lang="en-US" altLang="en-US" sz="3200" smtClean="0"/>
            </a:br>
            <a:r>
              <a:rPr lang="en-US" altLang="en-US" sz="3200" smtClean="0"/>
              <a:t>the incidence of secondary malignancies</a:t>
            </a:r>
          </a:p>
        </p:txBody>
      </p:sp>
      <p:sp>
        <p:nvSpPr>
          <p:cNvPr id="44040" name="Rectangle 3"/>
          <p:cNvSpPr txBox="1">
            <a:spLocks noChangeArrowheads="1"/>
          </p:cNvSpPr>
          <p:nvPr/>
        </p:nvSpPr>
        <p:spPr bwMode="auto">
          <a:xfrm>
            <a:off x="125413" y="4953000"/>
            <a:ext cx="8991600" cy="1462088"/>
          </a:xfrm>
          <a:prstGeom prst="rect">
            <a:avLst/>
          </a:prstGeom>
          <a:noFill/>
          <a:ln>
            <a:noFill/>
          </a:ln>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 typeface="Arial" panose="020B0604020202020204" pitchFamily="34" charset="0"/>
              <a:buChar char="•"/>
              <a:defRPr/>
            </a:pPr>
            <a:r>
              <a:rPr lang="en-US" altLang="en-US" sz="2400" dirty="0" smtClean="0">
                <a:latin typeface="+mn-lt"/>
                <a:cs typeface="Arial" charset="0"/>
              </a:rPr>
              <a:t>Breast cancer in women is the most common secondary malignancy</a:t>
            </a:r>
          </a:p>
          <a:p>
            <a:pPr lvl="1" eaLnBrk="1" hangingPunct="1">
              <a:buFont typeface="Arial" panose="020B0604020202020204" pitchFamily="34" charset="0"/>
              <a:buChar char="•"/>
              <a:defRPr/>
            </a:pPr>
            <a:r>
              <a:rPr lang="en-US" altLang="en-US" sz="2000" dirty="0" smtClean="0">
                <a:latin typeface="+mn-lt"/>
                <a:cs typeface="Arial" charset="0"/>
              </a:rPr>
              <a:t>Highest for females receiving radiation at age </a:t>
            </a:r>
            <a:r>
              <a:rPr lang="en-US" altLang="en-US" sz="2000" u="sng" dirty="0" smtClean="0">
                <a:latin typeface="+mn-lt"/>
                <a:cs typeface="Arial" charset="0"/>
              </a:rPr>
              <a:t>&gt;</a:t>
            </a:r>
            <a:r>
              <a:rPr lang="en-US" altLang="en-US" sz="2000" dirty="0" smtClean="0">
                <a:latin typeface="+mn-lt"/>
                <a:cs typeface="Arial" charset="0"/>
              </a:rPr>
              <a:t>10 or older</a:t>
            </a:r>
          </a:p>
          <a:p>
            <a:pPr lvl="1" eaLnBrk="1" hangingPunct="1">
              <a:buFont typeface="Arial" panose="020B0604020202020204" pitchFamily="34" charset="0"/>
              <a:buChar char="•"/>
              <a:defRPr/>
            </a:pPr>
            <a:r>
              <a:rPr lang="en-US" altLang="en-US" sz="2000" dirty="0" smtClean="0">
                <a:latin typeface="+mn-lt"/>
                <a:cs typeface="Arial" charset="0"/>
              </a:rPr>
              <a:t>Decreases with age; no excess risk in women aged 30 or older</a:t>
            </a:r>
          </a:p>
          <a:p>
            <a:pPr eaLnBrk="1" hangingPunct="1">
              <a:buFont typeface="Arial" panose="020B0604020202020204" pitchFamily="34" charset="0"/>
              <a:buChar char="•"/>
              <a:defRPr/>
            </a:pPr>
            <a:r>
              <a:rPr lang="en-US" altLang="en-US" sz="2400" dirty="0" smtClean="0">
                <a:latin typeface="+mn-lt"/>
                <a:cs typeface="Arial" charset="0"/>
              </a:rPr>
              <a:t>The greatest </a:t>
            </a:r>
            <a:r>
              <a:rPr lang="en-US" altLang="en-US" sz="2400" i="1" u="sng" dirty="0" smtClean="0">
                <a:latin typeface="+mn-lt"/>
                <a:cs typeface="Arial" charset="0"/>
              </a:rPr>
              <a:t>relative</a:t>
            </a:r>
            <a:r>
              <a:rPr lang="en-US" altLang="en-US" sz="2400" dirty="0" smtClean="0">
                <a:latin typeface="+mn-lt"/>
                <a:cs typeface="Arial" charset="0"/>
              </a:rPr>
              <a:t> increase is for leukemia </a:t>
            </a:r>
          </a:p>
        </p:txBody>
      </p:sp>
      <p:sp>
        <p:nvSpPr>
          <p:cNvPr id="57348" name="Rectangle 18"/>
          <p:cNvSpPr>
            <a:spLocks noChangeArrowheads="1"/>
          </p:cNvSpPr>
          <p:nvPr/>
        </p:nvSpPr>
        <p:spPr bwMode="auto">
          <a:xfrm>
            <a:off x="0" y="662940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200">
                <a:solidFill>
                  <a:schemeClr val="bg1">
                    <a:lumMod val="50000"/>
                  </a:schemeClr>
                </a:solidFill>
                <a:latin typeface="+mn-lt"/>
              </a:rPr>
              <a:t>Adapted from et al. J Clin Oncol 2003;21(23):4386–4394</a:t>
            </a:r>
          </a:p>
        </p:txBody>
      </p:sp>
      <p:pic>
        <p:nvPicPr>
          <p:cNvPr id="5734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3" y="1677988"/>
            <a:ext cx="4370387"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677988"/>
            <a:ext cx="438626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2"/>
          <p:cNvSpPr>
            <a:spLocks noChangeArrowheads="1"/>
          </p:cNvSpPr>
          <p:nvPr/>
        </p:nvSpPr>
        <p:spPr bwMode="auto">
          <a:xfrm>
            <a:off x="658813" y="1382713"/>
            <a:ext cx="3836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30 year cumulative incidence of cancer</a:t>
            </a:r>
          </a:p>
        </p:txBody>
      </p:sp>
      <p:sp>
        <p:nvSpPr>
          <p:cNvPr id="57352" name="Rectangle 22"/>
          <p:cNvSpPr>
            <a:spLocks noChangeArrowheads="1"/>
          </p:cNvSpPr>
          <p:nvPr/>
        </p:nvSpPr>
        <p:spPr bwMode="auto">
          <a:xfrm>
            <a:off x="5462588" y="1371600"/>
            <a:ext cx="2843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Standardized incidence ratio</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53</a:t>
            </a:fld>
            <a:endParaRPr lang="en-US" altLang="en-US"/>
          </a:p>
        </p:txBody>
      </p:sp>
    </p:spTree>
    <p:extLst>
      <p:ext uri="{BB962C8B-B14F-4D97-AF65-F5344CB8AC3E}">
        <p14:creationId xmlns:p14="http://schemas.microsoft.com/office/powerpoint/2010/main" val="4926986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0" y="79375"/>
            <a:ext cx="9144000" cy="606425"/>
          </a:xfrm>
        </p:spPr>
        <p:txBody>
          <a:bodyPr/>
          <a:lstStyle/>
          <a:p>
            <a:r>
              <a:rPr lang="en-US" altLang="en-US" sz="4800" smtClean="0"/>
              <a:t>Designing a Retrieval Trial</a:t>
            </a:r>
          </a:p>
        </p:txBody>
      </p:sp>
      <p:grpSp>
        <p:nvGrpSpPr>
          <p:cNvPr id="2" name="Group 13"/>
          <p:cNvGrpSpPr>
            <a:grpSpLocks/>
          </p:cNvGrpSpPr>
          <p:nvPr/>
        </p:nvGrpSpPr>
        <p:grpSpPr bwMode="auto">
          <a:xfrm>
            <a:off x="1981200" y="3276600"/>
            <a:ext cx="2438400" cy="2362200"/>
            <a:chOff x="1981200" y="3276599"/>
            <a:chExt cx="2438400" cy="2362201"/>
          </a:xfrm>
        </p:grpSpPr>
        <p:sp>
          <p:nvSpPr>
            <p:cNvPr id="11" name="Rounded Rectangle 10"/>
            <p:cNvSpPr/>
            <p:nvPr/>
          </p:nvSpPr>
          <p:spPr bwMode="auto">
            <a:xfrm>
              <a:off x="1981200" y="4267200"/>
              <a:ext cx="2438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sz="2000" dirty="0">
                  <a:solidFill>
                    <a:schemeClr val="bg1"/>
                  </a:solidFill>
                  <a:latin typeface="Arial" pitchFamily="34" charset="0"/>
                </a:rPr>
                <a:t>Response (CR/PR)</a:t>
              </a:r>
            </a:p>
            <a:p>
              <a:pPr marL="0" lvl="1" algn="ctr" eaLnBrk="1" hangingPunct="1">
                <a:defRPr/>
              </a:pPr>
              <a:r>
                <a:rPr lang="en-US" sz="2000" dirty="0">
                  <a:solidFill>
                    <a:schemeClr val="bg1"/>
                  </a:solidFill>
                  <a:latin typeface="Arial" pitchFamily="34" charset="0"/>
                </a:rPr>
                <a:t>CD34 Mobilization</a:t>
              </a:r>
            </a:p>
            <a:p>
              <a:pPr marL="0" lvl="1" algn="ctr" eaLnBrk="1" hangingPunct="1">
                <a:defRPr/>
              </a:pPr>
              <a:r>
                <a:rPr lang="en-US" sz="2000" dirty="0">
                  <a:solidFill>
                    <a:schemeClr val="bg1"/>
                  </a:solidFill>
                  <a:latin typeface="Arial" pitchFamily="34" charset="0"/>
                </a:rPr>
                <a:t>Toxicity</a:t>
              </a:r>
            </a:p>
          </p:txBody>
        </p:sp>
        <p:sp>
          <p:nvSpPr>
            <p:cNvPr id="12" name="Right Arrow 11"/>
            <p:cNvSpPr/>
            <p:nvPr/>
          </p:nvSpPr>
          <p:spPr bwMode="auto">
            <a:xfrm rot="5400000">
              <a:off x="2743200" y="3581399"/>
              <a:ext cx="914400" cy="304800"/>
            </a:xfrm>
            <a:prstGeom prst="rightArrow">
              <a:avLst>
                <a:gd name="adj1" fmla="val 50000"/>
                <a:gd name="adj2" fmla="val 91053"/>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lstStyle/>
            <a:p>
              <a:pPr eaLnBrk="1" hangingPunct="1">
                <a:defRPr/>
              </a:pPr>
              <a:endParaRPr lang="en-US">
                <a:cs typeface="Arial" charset="0"/>
              </a:endParaRPr>
            </a:p>
          </p:txBody>
        </p:sp>
      </p:grpSp>
      <p:pic>
        <p:nvPicPr>
          <p:cNvPr id="58372" name="Picture 3"/>
          <p:cNvPicPr>
            <a:picLocks noChangeAspect="1" noChangeArrowheads="1"/>
          </p:cNvPicPr>
          <p:nvPr/>
        </p:nvPicPr>
        <p:blipFill>
          <a:blip r:embed="rId3">
            <a:extLst>
              <a:ext uri="{28A0092B-C50C-407E-A947-70E740481C1C}">
                <a14:useLocalDpi xmlns:a14="http://schemas.microsoft.com/office/drawing/2010/main" val="0"/>
              </a:ext>
            </a:extLst>
          </a:blip>
          <a:srcRect l="38448" t="8382" r="38618" b="58313"/>
          <a:stretch>
            <a:fillRect/>
          </a:stretch>
        </p:blipFill>
        <p:spPr bwMode="auto">
          <a:xfrm>
            <a:off x="152400" y="1600200"/>
            <a:ext cx="1752600" cy="1755775"/>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5" name="Rounded Rectangle 14"/>
          <p:cNvSpPr/>
          <p:nvPr/>
        </p:nvSpPr>
        <p:spPr bwMode="auto">
          <a:xfrm>
            <a:off x="1981200" y="1833265"/>
            <a:ext cx="2438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sz="2000" dirty="0">
                <a:solidFill>
                  <a:schemeClr val="bg1"/>
                </a:solidFill>
                <a:latin typeface="Arial" pitchFamily="34" charset="0"/>
              </a:rPr>
              <a:t>Novel Therapy</a:t>
            </a:r>
          </a:p>
        </p:txBody>
      </p:sp>
      <p:grpSp>
        <p:nvGrpSpPr>
          <p:cNvPr id="3" name="Group 29"/>
          <p:cNvGrpSpPr>
            <a:grpSpLocks/>
          </p:cNvGrpSpPr>
          <p:nvPr/>
        </p:nvGrpSpPr>
        <p:grpSpPr bwMode="auto">
          <a:xfrm>
            <a:off x="4475163" y="1600200"/>
            <a:ext cx="4287837" cy="1604963"/>
            <a:chOff x="4475099" y="1600200"/>
            <a:chExt cx="4287901" cy="1604665"/>
          </a:xfrm>
        </p:grpSpPr>
        <p:sp>
          <p:nvSpPr>
            <p:cNvPr id="16" name="Rounded Rectangle 15"/>
            <p:cNvSpPr/>
            <p:nvPr/>
          </p:nvSpPr>
          <p:spPr bwMode="auto">
            <a:xfrm>
              <a:off x="6160911" y="1833265"/>
              <a:ext cx="2602089"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sz="2000" dirty="0">
                  <a:solidFill>
                    <a:schemeClr val="bg1"/>
                  </a:solidFill>
                  <a:latin typeface="Arial" pitchFamily="34" charset="0"/>
                </a:rPr>
                <a:t>HDCT+ </a:t>
              </a:r>
              <a:r>
                <a:rPr lang="en-US" sz="2000" dirty="0" err="1">
                  <a:solidFill>
                    <a:schemeClr val="bg1"/>
                  </a:solidFill>
                  <a:latin typeface="Arial" pitchFamily="34" charset="0"/>
                </a:rPr>
                <a:t>Autologous</a:t>
              </a:r>
              <a:r>
                <a:rPr lang="en-US" sz="2000" dirty="0">
                  <a:solidFill>
                    <a:schemeClr val="bg1"/>
                  </a:solidFill>
                  <a:latin typeface="Arial" pitchFamily="34" charset="0"/>
                </a:rPr>
                <a:t> </a:t>
              </a:r>
            </a:p>
            <a:p>
              <a:pPr marL="0" lvl="1" algn="ctr" eaLnBrk="1" hangingPunct="1">
                <a:defRPr/>
              </a:pPr>
              <a:r>
                <a:rPr lang="en-US" sz="2000" dirty="0">
                  <a:solidFill>
                    <a:schemeClr val="bg1"/>
                  </a:solidFill>
                  <a:latin typeface="Arial" pitchFamily="34" charset="0"/>
                </a:rPr>
                <a:t>Stem Cell Transplant</a:t>
              </a:r>
            </a:p>
          </p:txBody>
        </p:sp>
        <p:grpSp>
          <p:nvGrpSpPr>
            <p:cNvPr id="58410" name="Group 19"/>
            <p:cNvGrpSpPr>
              <a:grpSpLocks/>
            </p:cNvGrpSpPr>
            <p:nvPr/>
          </p:nvGrpSpPr>
          <p:grpSpPr bwMode="auto">
            <a:xfrm>
              <a:off x="4475099" y="1600200"/>
              <a:ext cx="1524000" cy="690265"/>
              <a:chOff x="4475099" y="1600200"/>
              <a:chExt cx="1524000" cy="690265"/>
            </a:xfrm>
          </p:grpSpPr>
          <p:sp>
            <p:nvSpPr>
              <p:cNvPr id="23" name="Right Arrow 22"/>
              <p:cNvSpPr/>
              <p:nvPr/>
            </p:nvSpPr>
            <p:spPr bwMode="auto">
              <a:xfrm>
                <a:off x="4475099" y="1985665"/>
                <a:ext cx="1524000" cy="304800"/>
              </a:xfrm>
              <a:prstGeom prst="rightArrow">
                <a:avLst>
                  <a:gd name="adj1" fmla="val 50000"/>
                  <a:gd name="adj2" fmla="val 91053"/>
                </a:avLst>
              </a:prstGeom>
              <a:solidFill>
                <a:srgbClr val="00FF00"/>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lstStyle/>
              <a:p>
                <a:pPr eaLnBrk="1" hangingPunct="1">
                  <a:defRPr/>
                </a:pPr>
                <a:endParaRPr lang="en-US">
                  <a:cs typeface="Arial" charset="0"/>
                </a:endParaRPr>
              </a:p>
            </p:txBody>
          </p:sp>
          <p:sp>
            <p:nvSpPr>
              <p:cNvPr id="26" name="TextBox 25"/>
              <p:cNvSpPr txBox="1"/>
              <p:nvPr/>
            </p:nvSpPr>
            <p:spPr>
              <a:xfrm>
                <a:off x="4876800" y="1600200"/>
                <a:ext cx="630301" cy="461665"/>
              </a:xfrm>
              <a:prstGeom prst="rect">
                <a:avLst/>
              </a:prstGeom>
              <a:noFill/>
              <a:scene3d>
                <a:camera prst="orthographicFront"/>
                <a:lightRig rig="threePt" dir="t"/>
              </a:scene3d>
              <a:sp3d>
                <a:bevelT w="165100" prst="coolSlant"/>
              </a:sp3d>
            </p:spPr>
            <p:txBody>
              <a:bodyPr wrap="none">
                <a:spAutoFit/>
              </a:bodyPr>
              <a:lstStyle/>
              <a:p>
                <a:pPr eaLnBrk="1" hangingPunct="1">
                  <a:defRPr/>
                </a:pPr>
                <a:r>
                  <a:rPr lang="en-US" b="1" i="1" dirty="0">
                    <a:solidFill>
                      <a:srgbClr val="009900"/>
                    </a:solidFill>
                    <a:latin typeface="Arial" pitchFamily="34" charset="0"/>
                  </a:rPr>
                  <a:t>CR</a:t>
                </a:r>
                <a:endParaRPr lang="en-US" b="1" i="1" dirty="0">
                  <a:solidFill>
                    <a:srgbClr val="00FF00"/>
                  </a:solidFill>
                  <a:latin typeface="Tahoma" charset="0"/>
                  <a:cs typeface="Arial" charset="0"/>
                </a:endParaRPr>
              </a:p>
            </p:txBody>
          </p:sp>
        </p:grpSp>
      </p:grpSp>
      <p:grpSp>
        <p:nvGrpSpPr>
          <p:cNvPr id="5" name="Group 26"/>
          <p:cNvGrpSpPr>
            <a:grpSpLocks/>
          </p:cNvGrpSpPr>
          <p:nvPr/>
        </p:nvGrpSpPr>
        <p:grpSpPr bwMode="auto">
          <a:xfrm>
            <a:off x="4475163" y="2366963"/>
            <a:ext cx="1849437" cy="685800"/>
            <a:chOff x="4475099" y="2366665"/>
            <a:chExt cx="1849501" cy="685800"/>
          </a:xfrm>
        </p:grpSpPr>
        <p:sp>
          <p:nvSpPr>
            <p:cNvPr id="28" name="U-Turn Arrow 27"/>
            <p:cNvSpPr/>
            <p:nvPr/>
          </p:nvSpPr>
          <p:spPr bwMode="auto">
            <a:xfrm rot="5400000">
              <a:off x="4551299" y="2290465"/>
              <a:ext cx="685800" cy="838200"/>
            </a:xfrm>
            <a:prstGeom prst="uturnArrow">
              <a:avLst>
                <a:gd name="adj1" fmla="val 22193"/>
                <a:gd name="adj2" fmla="val 25000"/>
                <a:gd name="adj3" fmla="val 40439"/>
                <a:gd name="adj4" fmla="val 43750"/>
                <a:gd name="adj5" fmla="val 99421"/>
              </a:avLst>
            </a:prstGeom>
            <a:solidFill>
              <a:srgbClr val="FF0000"/>
            </a:solidFill>
            <a:ln w="9525" cap="flat" cmpd="sng" algn="ctr">
              <a:solidFill>
                <a:schemeClr val="tx1"/>
              </a:solidFill>
              <a:prstDash val="solid"/>
              <a:miter lim="800000"/>
              <a:headEnd type="none" w="med" len="med"/>
              <a:tailEnd type="none" w="med" len="med"/>
            </a:ln>
            <a:effectLst/>
            <a:scene3d>
              <a:camera prst="orthographicFront">
                <a:rot lat="0" lon="300000" rev="0"/>
              </a:camera>
              <a:lightRig rig="threePt" dir="t"/>
            </a:scene3d>
            <a:sp3d>
              <a:bevelT w="165100" prst="coolSlant"/>
            </a:sp3d>
          </p:spPr>
          <p:txBody>
            <a:bodyPr wrap="none"/>
            <a:lstStyle/>
            <a:p>
              <a:pPr eaLnBrk="1" hangingPunct="1">
                <a:defRPr/>
              </a:pPr>
              <a:endParaRPr lang="en-US">
                <a:cs typeface="Arial" charset="0"/>
              </a:endParaRPr>
            </a:p>
          </p:txBody>
        </p:sp>
        <p:sp>
          <p:nvSpPr>
            <p:cNvPr id="29" name="TextBox 28"/>
            <p:cNvSpPr txBox="1"/>
            <p:nvPr/>
          </p:nvSpPr>
          <p:spPr>
            <a:xfrm>
              <a:off x="5313299" y="2366665"/>
              <a:ext cx="1011301" cy="646331"/>
            </a:xfrm>
            <a:prstGeom prst="rect">
              <a:avLst/>
            </a:prstGeom>
            <a:noFill/>
            <a:scene3d>
              <a:camera prst="orthographicFront"/>
              <a:lightRig rig="threePt" dir="t"/>
            </a:scene3d>
            <a:sp3d>
              <a:bevelT w="165100" prst="coolSlant"/>
            </a:sp3d>
          </p:spPr>
          <p:txBody>
            <a:bodyPr>
              <a:spAutoFit/>
            </a:bodyPr>
            <a:lstStyle/>
            <a:p>
              <a:pPr eaLnBrk="1" hangingPunct="1">
                <a:defRPr/>
              </a:pPr>
              <a:r>
                <a:rPr lang="en-US" b="1" i="1" dirty="0">
                  <a:solidFill>
                    <a:srgbClr val="C00000"/>
                  </a:solidFill>
                  <a:latin typeface="Arial" pitchFamily="34" charset="0"/>
                </a:rPr>
                <a:t>No</a:t>
              </a:r>
            </a:p>
            <a:p>
              <a:pPr eaLnBrk="1" hangingPunct="1">
                <a:defRPr/>
              </a:pPr>
              <a:r>
                <a:rPr lang="en-US" b="1" i="1" dirty="0">
                  <a:solidFill>
                    <a:srgbClr val="C00000"/>
                  </a:solidFill>
                  <a:latin typeface="Arial" pitchFamily="34" charset="0"/>
                </a:rPr>
                <a:t>CR</a:t>
              </a:r>
              <a:endParaRPr lang="en-US" b="1" i="1" dirty="0">
                <a:solidFill>
                  <a:srgbClr val="C00000"/>
                </a:solidFill>
                <a:latin typeface="Tahoma" charset="0"/>
                <a:cs typeface="Arial" charset="0"/>
              </a:endParaRPr>
            </a:p>
          </p:txBody>
        </p:sp>
      </p:grpSp>
      <p:grpSp>
        <p:nvGrpSpPr>
          <p:cNvPr id="6" name="Group 36"/>
          <p:cNvGrpSpPr/>
          <p:nvPr/>
        </p:nvGrpSpPr>
        <p:grpSpPr>
          <a:xfrm>
            <a:off x="1828800" y="3276600"/>
            <a:ext cx="2895600" cy="2590797"/>
            <a:chOff x="1981200" y="3344093"/>
            <a:chExt cx="2438400" cy="2294707"/>
          </a:xfrm>
          <a:solidFill>
            <a:schemeClr val="bg1"/>
          </a:solidFill>
        </p:grpSpPr>
        <p:sp>
          <p:nvSpPr>
            <p:cNvPr id="38" name="Rounded Rectangle 37"/>
            <p:cNvSpPr/>
            <p:nvPr/>
          </p:nvSpPr>
          <p:spPr bwMode="auto">
            <a:xfrm>
              <a:off x="1981200" y="4153988"/>
              <a:ext cx="2438400" cy="1484812"/>
            </a:xfrm>
            <a:prstGeom prst="roundRect">
              <a:avLst>
                <a:gd name="adj" fmla="val 13509"/>
              </a:avLst>
            </a:prstGeom>
            <a:grpFill/>
            <a:ln w="9525" cap="flat" cmpd="sng" algn="ctr">
              <a:solidFill>
                <a:schemeClr val="bg1"/>
              </a:solidFill>
              <a:prstDash val="solid"/>
              <a:miter lim="800000"/>
              <a:headEnd type="none" w="med" len="med"/>
              <a:tailEnd type="none" w="med" len="med"/>
            </a:ln>
            <a:effectLst/>
          </p:spPr>
          <p:txBody>
            <a:bodyPr wrap="none" anchor="ctr"/>
            <a:lstStyle/>
            <a:p>
              <a:pPr marL="0" lvl="1" algn="ctr" eaLnBrk="1" hangingPunct="1">
                <a:defRPr/>
              </a:pPr>
              <a:r>
                <a:rPr lang="en-US" sz="2000" dirty="0">
                  <a:solidFill>
                    <a:schemeClr val="bg1"/>
                  </a:solidFill>
                  <a:latin typeface="Arial" pitchFamily="34" charset="0"/>
                </a:rPr>
                <a:t>Response (CR/PR)</a:t>
              </a:r>
            </a:p>
            <a:p>
              <a:pPr marL="0" lvl="1" algn="ctr" eaLnBrk="1" hangingPunct="1">
                <a:defRPr/>
              </a:pPr>
              <a:r>
                <a:rPr lang="en-US" sz="2000" dirty="0">
                  <a:solidFill>
                    <a:schemeClr val="bg1"/>
                  </a:solidFill>
                  <a:latin typeface="Arial" pitchFamily="34" charset="0"/>
                </a:rPr>
                <a:t>CD34 Mobilization</a:t>
              </a:r>
            </a:p>
            <a:p>
              <a:pPr marL="0" lvl="1" algn="ctr" eaLnBrk="1" hangingPunct="1">
                <a:defRPr/>
              </a:pPr>
              <a:r>
                <a:rPr lang="en-US" sz="2000" dirty="0">
                  <a:solidFill>
                    <a:schemeClr val="bg1"/>
                  </a:solidFill>
                  <a:latin typeface="Arial" pitchFamily="34" charset="0"/>
                </a:rPr>
                <a:t>Toxicity</a:t>
              </a:r>
            </a:p>
          </p:txBody>
        </p:sp>
        <p:sp>
          <p:nvSpPr>
            <p:cNvPr id="39" name="Right Arrow 38"/>
            <p:cNvSpPr/>
            <p:nvPr/>
          </p:nvSpPr>
          <p:spPr bwMode="auto">
            <a:xfrm rot="5400000">
              <a:off x="2692726" y="3595094"/>
              <a:ext cx="846907" cy="344906"/>
            </a:xfrm>
            <a:prstGeom prst="rightArrow">
              <a:avLst>
                <a:gd name="adj1" fmla="val 50000"/>
                <a:gd name="adj2" fmla="val 91053"/>
              </a:avLst>
            </a:prstGeom>
            <a:grpFill/>
            <a:ln w="9525" cap="flat" cmpd="sng" algn="ctr">
              <a:solidFill>
                <a:schemeClr val="bg1"/>
              </a:solidFill>
              <a:prstDash val="solid"/>
              <a:miter lim="800000"/>
              <a:headEnd type="none" w="med" len="med"/>
              <a:tailEnd type="none" w="med" len="med"/>
            </a:ln>
            <a:effectLst/>
          </p:spPr>
          <p:txBody>
            <a:bodyPr wrap="none"/>
            <a:lstStyle/>
            <a:p>
              <a:pPr eaLnBrk="1" hangingPunct="1">
                <a:defRPr/>
              </a:pPr>
              <a:endParaRPr lang="en-US">
                <a:cs typeface="Arial" charset="0"/>
              </a:endParaRPr>
            </a:p>
          </p:txBody>
        </p:sp>
      </p:grpSp>
      <p:grpSp>
        <p:nvGrpSpPr>
          <p:cNvPr id="7" name="Group 40"/>
          <p:cNvGrpSpPr>
            <a:grpSpLocks/>
          </p:cNvGrpSpPr>
          <p:nvPr/>
        </p:nvGrpSpPr>
        <p:grpSpPr bwMode="auto">
          <a:xfrm>
            <a:off x="1981200" y="3276600"/>
            <a:ext cx="2438400" cy="2362200"/>
            <a:chOff x="1981200" y="3276599"/>
            <a:chExt cx="2438400" cy="2362201"/>
          </a:xfrm>
        </p:grpSpPr>
        <p:sp>
          <p:nvSpPr>
            <p:cNvPr id="42" name="Rounded Rectangle 41"/>
            <p:cNvSpPr/>
            <p:nvPr/>
          </p:nvSpPr>
          <p:spPr bwMode="auto">
            <a:xfrm>
              <a:off x="1981200" y="4267200"/>
              <a:ext cx="2438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sz="2000" dirty="0">
                  <a:solidFill>
                    <a:schemeClr val="bg1"/>
                  </a:solidFill>
                  <a:latin typeface="Arial" pitchFamily="34" charset="0"/>
                </a:rPr>
                <a:t>Response (CR/PR)</a:t>
              </a:r>
            </a:p>
            <a:p>
              <a:pPr marL="0" lvl="1" algn="ctr" eaLnBrk="1" hangingPunct="1">
                <a:defRPr/>
              </a:pPr>
              <a:r>
                <a:rPr lang="en-US" sz="2000" dirty="0">
                  <a:solidFill>
                    <a:schemeClr val="bg1"/>
                  </a:solidFill>
                  <a:latin typeface="Arial" pitchFamily="34" charset="0"/>
                </a:rPr>
                <a:t>CD34 Mobilization</a:t>
              </a:r>
            </a:p>
            <a:p>
              <a:pPr marL="0" lvl="1" algn="ctr" eaLnBrk="1" hangingPunct="1">
                <a:defRPr/>
              </a:pPr>
              <a:r>
                <a:rPr lang="en-US" sz="2000" dirty="0">
                  <a:solidFill>
                    <a:schemeClr val="bg1"/>
                  </a:solidFill>
                  <a:latin typeface="Arial" pitchFamily="34" charset="0"/>
                </a:rPr>
                <a:t>Toxicity</a:t>
              </a:r>
            </a:p>
          </p:txBody>
        </p:sp>
        <p:sp>
          <p:nvSpPr>
            <p:cNvPr id="43" name="Right Arrow 42"/>
            <p:cNvSpPr/>
            <p:nvPr/>
          </p:nvSpPr>
          <p:spPr bwMode="auto">
            <a:xfrm rot="5400000">
              <a:off x="2743200" y="3581399"/>
              <a:ext cx="914400" cy="304800"/>
            </a:xfrm>
            <a:prstGeom prst="rightArrow">
              <a:avLst>
                <a:gd name="adj1" fmla="val 50000"/>
                <a:gd name="adj2" fmla="val 91053"/>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lstStyle/>
            <a:p>
              <a:pPr eaLnBrk="1" hangingPunct="1">
                <a:defRPr/>
              </a:pPr>
              <a:endParaRPr lang="en-US">
                <a:cs typeface="Arial" charset="0"/>
              </a:endParaRPr>
            </a:p>
          </p:txBody>
        </p:sp>
      </p:grpSp>
      <p:grpSp>
        <p:nvGrpSpPr>
          <p:cNvPr id="8" name="Group 43"/>
          <p:cNvGrpSpPr/>
          <p:nvPr/>
        </p:nvGrpSpPr>
        <p:grpSpPr>
          <a:xfrm>
            <a:off x="1828800" y="3276600"/>
            <a:ext cx="2895600" cy="2590797"/>
            <a:chOff x="1981200" y="3344093"/>
            <a:chExt cx="2438400" cy="2294707"/>
          </a:xfrm>
          <a:solidFill>
            <a:schemeClr val="bg1"/>
          </a:solidFill>
        </p:grpSpPr>
        <p:sp>
          <p:nvSpPr>
            <p:cNvPr id="45" name="Rounded Rectangle 44"/>
            <p:cNvSpPr/>
            <p:nvPr/>
          </p:nvSpPr>
          <p:spPr bwMode="auto">
            <a:xfrm>
              <a:off x="1981200" y="4153988"/>
              <a:ext cx="2438400" cy="1484812"/>
            </a:xfrm>
            <a:prstGeom prst="roundRect">
              <a:avLst>
                <a:gd name="adj" fmla="val 13509"/>
              </a:avLst>
            </a:prstGeom>
            <a:grpFill/>
            <a:ln w="9525" cap="flat" cmpd="sng" algn="ctr">
              <a:solidFill>
                <a:schemeClr val="bg1"/>
              </a:solidFill>
              <a:prstDash val="solid"/>
              <a:miter lim="800000"/>
              <a:headEnd type="none" w="med" len="med"/>
              <a:tailEnd type="none" w="med" len="med"/>
            </a:ln>
            <a:effectLst/>
          </p:spPr>
          <p:txBody>
            <a:bodyPr wrap="none" anchor="ctr"/>
            <a:lstStyle/>
            <a:p>
              <a:pPr marL="0" lvl="1" algn="ctr" eaLnBrk="1" hangingPunct="1">
                <a:defRPr/>
              </a:pPr>
              <a:r>
                <a:rPr lang="en-US" sz="2000" dirty="0">
                  <a:solidFill>
                    <a:schemeClr val="bg1"/>
                  </a:solidFill>
                  <a:latin typeface="Arial" pitchFamily="34" charset="0"/>
                </a:rPr>
                <a:t>Response (CR/PR)</a:t>
              </a:r>
            </a:p>
            <a:p>
              <a:pPr marL="0" lvl="1" algn="ctr" eaLnBrk="1" hangingPunct="1">
                <a:defRPr/>
              </a:pPr>
              <a:r>
                <a:rPr lang="en-US" sz="2000" dirty="0">
                  <a:solidFill>
                    <a:schemeClr val="bg1"/>
                  </a:solidFill>
                  <a:latin typeface="Arial" pitchFamily="34" charset="0"/>
                </a:rPr>
                <a:t>CD34 Mobilization</a:t>
              </a:r>
            </a:p>
            <a:p>
              <a:pPr marL="0" lvl="1" algn="ctr" eaLnBrk="1" hangingPunct="1">
                <a:defRPr/>
              </a:pPr>
              <a:r>
                <a:rPr lang="en-US" sz="2000" dirty="0">
                  <a:solidFill>
                    <a:schemeClr val="bg1"/>
                  </a:solidFill>
                  <a:latin typeface="Arial" pitchFamily="34" charset="0"/>
                </a:rPr>
                <a:t>Toxicity</a:t>
              </a:r>
            </a:p>
          </p:txBody>
        </p:sp>
        <p:sp>
          <p:nvSpPr>
            <p:cNvPr id="46" name="Right Arrow 45"/>
            <p:cNvSpPr/>
            <p:nvPr/>
          </p:nvSpPr>
          <p:spPr bwMode="auto">
            <a:xfrm rot="5400000">
              <a:off x="2692726" y="3595094"/>
              <a:ext cx="846907" cy="344906"/>
            </a:xfrm>
            <a:prstGeom prst="rightArrow">
              <a:avLst>
                <a:gd name="adj1" fmla="val 50000"/>
                <a:gd name="adj2" fmla="val 91053"/>
              </a:avLst>
            </a:prstGeom>
            <a:grpFill/>
            <a:ln w="9525" cap="flat" cmpd="sng" algn="ctr">
              <a:solidFill>
                <a:schemeClr val="bg1"/>
              </a:solidFill>
              <a:prstDash val="solid"/>
              <a:miter lim="800000"/>
              <a:headEnd type="none" w="med" len="med"/>
              <a:tailEnd type="none" w="med" len="med"/>
            </a:ln>
            <a:effectLst/>
          </p:spPr>
          <p:txBody>
            <a:bodyPr wrap="none"/>
            <a:lstStyle/>
            <a:p>
              <a:pPr eaLnBrk="1" hangingPunct="1">
                <a:defRPr/>
              </a:pPr>
              <a:endParaRPr lang="en-US">
                <a:cs typeface="Arial" charset="0"/>
              </a:endParaRPr>
            </a:p>
          </p:txBody>
        </p:sp>
      </p:grpSp>
      <p:grpSp>
        <p:nvGrpSpPr>
          <p:cNvPr id="9" name="Group 46"/>
          <p:cNvGrpSpPr>
            <a:grpSpLocks/>
          </p:cNvGrpSpPr>
          <p:nvPr/>
        </p:nvGrpSpPr>
        <p:grpSpPr bwMode="auto">
          <a:xfrm>
            <a:off x="1981200" y="3276600"/>
            <a:ext cx="2438400" cy="2362200"/>
            <a:chOff x="1981200" y="3276599"/>
            <a:chExt cx="2438400" cy="2362201"/>
          </a:xfrm>
        </p:grpSpPr>
        <p:sp>
          <p:nvSpPr>
            <p:cNvPr id="48" name="Rounded Rectangle 47"/>
            <p:cNvSpPr/>
            <p:nvPr/>
          </p:nvSpPr>
          <p:spPr bwMode="auto">
            <a:xfrm>
              <a:off x="1981200" y="4267200"/>
              <a:ext cx="2438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sz="2000" dirty="0">
                  <a:solidFill>
                    <a:schemeClr val="bg1"/>
                  </a:solidFill>
                  <a:latin typeface="Arial" pitchFamily="34" charset="0"/>
                </a:rPr>
                <a:t>Response (CR/PR)</a:t>
              </a:r>
            </a:p>
            <a:p>
              <a:pPr marL="0" lvl="1" algn="ctr" eaLnBrk="1" hangingPunct="1">
                <a:defRPr/>
              </a:pPr>
              <a:r>
                <a:rPr lang="en-US" sz="2000" dirty="0">
                  <a:solidFill>
                    <a:schemeClr val="bg1"/>
                  </a:solidFill>
                  <a:latin typeface="Arial" pitchFamily="34" charset="0"/>
                </a:rPr>
                <a:t>CD34 Mobilization</a:t>
              </a:r>
            </a:p>
            <a:p>
              <a:pPr marL="0" lvl="1" algn="ctr" eaLnBrk="1" hangingPunct="1">
                <a:defRPr/>
              </a:pPr>
              <a:r>
                <a:rPr lang="en-US" sz="2000" dirty="0">
                  <a:solidFill>
                    <a:schemeClr val="bg1"/>
                  </a:solidFill>
                  <a:latin typeface="Arial" pitchFamily="34" charset="0"/>
                </a:rPr>
                <a:t>Toxicity</a:t>
              </a:r>
            </a:p>
          </p:txBody>
        </p:sp>
        <p:sp>
          <p:nvSpPr>
            <p:cNvPr id="49" name="Right Arrow 48"/>
            <p:cNvSpPr/>
            <p:nvPr/>
          </p:nvSpPr>
          <p:spPr bwMode="auto">
            <a:xfrm rot="5400000">
              <a:off x="2743200" y="3581399"/>
              <a:ext cx="914400" cy="304800"/>
            </a:xfrm>
            <a:prstGeom prst="rightArrow">
              <a:avLst>
                <a:gd name="adj1" fmla="val 50000"/>
                <a:gd name="adj2" fmla="val 91053"/>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lstStyle/>
            <a:p>
              <a:pPr eaLnBrk="1" hangingPunct="1">
                <a:defRPr/>
              </a:pPr>
              <a:endParaRPr lang="en-US">
                <a:cs typeface="Arial" charset="0"/>
              </a:endParaRPr>
            </a:p>
          </p:txBody>
        </p:sp>
      </p:grpSp>
      <p:grpSp>
        <p:nvGrpSpPr>
          <p:cNvPr id="10" name="Group 49"/>
          <p:cNvGrpSpPr/>
          <p:nvPr/>
        </p:nvGrpSpPr>
        <p:grpSpPr>
          <a:xfrm>
            <a:off x="1828800" y="3276600"/>
            <a:ext cx="2895600" cy="2590797"/>
            <a:chOff x="1981200" y="3344093"/>
            <a:chExt cx="2438400" cy="2294707"/>
          </a:xfrm>
          <a:solidFill>
            <a:schemeClr val="bg1"/>
          </a:solidFill>
        </p:grpSpPr>
        <p:sp>
          <p:nvSpPr>
            <p:cNvPr id="51" name="Rounded Rectangle 50"/>
            <p:cNvSpPr/>
            <p:nvPr/>
          </p:nvSpPr>
          <p:spPr bwMode="auto">
            <a:xfrm>
              <a:off x="1981200" y="4153988"/>
              <a:ext cx="2438400" cy="1484812"/>
            </a:xfrm>
            <a:prstGeom prst="roundRect">
              <a:avLst>
                <a:gd name="adj" fmla="val 13509"/>
              </a:avLst>
            </a:prstGeom>
            <a:grpFill/>
            <a:ln w="9525" cap="flat" cmpd="sng" algn="ctr">
              <a:solidFill>
                <a:schemeClr val="bg1"/>
              </a:solidFill>
              <a:prstDash val="solid"/>
              <a:miter lim="800000"/>
              <a:headEnd type="none" w="med" len="med"/>
              <a:tailEnd type="none" w="med" len="med"/>
            </a:ln>
            <a:effectLst/>
          </p:spPr>
          <p:txBody>
            <a:bodyPr wrap="none" anchor="ctr"/>
            <a:lstStyle/>
            <a:p>
              <a:pPr marL="0" lvl="1" algn="ctr" eaLnBrk="1" hangingPunct="1">
                <a:defRPr/>
              </a:pPr>
              <a:r>
                <a:rPr lang="en-US" sz="2000" dirty="0">
                  <a:solidFill>
                    <a:schemeClr val="bg1"/>
                  </a:solidFill>
                  <a:latin typeface="Arial" pitchFamily="34" charset="0"/>
                </a:rPr>
                <a:t>Response (CR/PR)</a:t>
              </a:r>
            </a:p>
            <a:p>
              <a:pPr marL="0" lvl="1" algn="ctr" eaLnBrk="1" hangingPunct="1">
                <a:defRPr/>
              </a:pPr>
              <a:r>
                <a:rPr lang="en-US" sz="2000" dirty="0">
                  <a:solidFill>
                    <a:schemeClr val="bg1"/>
                  </a:solidFill>
                  <a:latin typeface="Arial" pitchFamily="34" charset="0"/>
                </a:rPr>
                <a:t>CD34 Mobilization</a:t>
              </a:r>
            </a:p>
            <a:p>
              <a:pPr marL="0" lvl="1" algn="ctr" eaLnBrk="1" hangingPunct="1">
                <a:defRPr/>
              </a:pPr>
              <a:r>
                <a:rPr lang="en-US" sz="2000" dirty="0">
                  <a:solidFill>
                    <a:schemeClr val="bg1"/>
                  </a:solidFill>
                  <a:latin typeface="Arial" pitchFamily="34" charset="0"/>
                </a:rPr>
                <a:t>Toxicity</a:t>
              </a:r>
            </a:p>
          </p:txBody>
        </p:sp>
        <p:sp>
          <p:nvSpPr>
            <p:cNvPr id="52" name="Right Arrow 51"/>
            <p:cNvSpPr/>
            <p:nvPr/>
          </p:nvSpPr>
          <p:spPr bwMode="auto">
            <a:xfrm rot="5400000">
              <a:off x="2692726" y="3595094"/>
              <a:ext cx="846907" cy="344906"/>
            </a:xfrm>
            <a:prstGeom prst="rightArrow">
              <a:avLst>
                <a:gd name="adj1" fmla="val 50000"/>
                <a:gd name="adj2" fmla="val 91053"/>
              </a:avLst>
            </a:prstGeom>
            <a:grpFill/>
            <a:ln w="9525" cap="flat" cmpd="sng" algn="ctr">
              <a:solidFill>
                <a:schemeClr val="bg1"/>
              </a:solidFill>
              <a:prstDash val="solid"/>
              <a:miter lim="800000"/>
              <a:headEnd type="none" w="med" len="med"/>
              <a:tailEnd type="none" w="med" len="med"/>
            </a:ln>
            <a:effectLst/>
          </p:spPr>
          <p:txBody>
            <a:bodyPr wrap="none"/>
            <a:lstStyle/>
            <a:p>
              <a:pPr eaLnBrk="1" hangingPunct="1">
                <a:defRPr/>
              </a:pPr>
              <a:endParaRPr lang="en-US">
                <a:cs typeface="Arial" charset="0"/>
              </a:endParaRPr>
            </a:p>
          </p:txBody>
        </p:sp>
      </p:grpSp>
      <p:grpSp>
        <p:nvGrpSpPr>
          <p:cNvPr id="13" name="Group 52"/>
          <p:cNvGrpSpPr>
            <a:grpSpLocks/>
          </p:cNvGrpSpPr>
          <p:nvPr/>
        </p:nvGrpSpPr>
        <p:grpSpPr bwMode="auto">
          <a:xfrm>
            <a:off x="1981200" y="3276600"/>
            <a:ext cx="2438400" cy="2362200"/>
            <a:chOff x="1981200" y="3276599"/>
            <a:chExt cx="2438400" cy="2362201"/>
          </a:xfrm>
        </p:grpSpPr>
        <p:sp>
          <p:nvSpPr>
            <p:cNvPr id="54" name="Rounded Rectangle 53"/>
            <p:cNvSpPr/>
            <p:nvPr/>
          </p:nvSpPr>
          <p:spPr bwMode="auto">
            <a:xfrm>
              <a:off x="1981200" y="4267200"/>
              <a:ext cx="2438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sz="2000" dirty="0">
                  <a:solidFill>
                    <a:schemeClr val="bg1"/>
                  </a:solidFill>
                  <a:latin typeface="Arial" pitchFamily="34" charset="0"/>
                </a:rPr>
                <a:t>Response (CR/PR)</a:t>
              </a:r>
            </a:p>
            <a:p>
              <a:pPr marL="0" lvl="1" algn="ctr" eaLnBrk="1" hangingPunct="1">
                <a:defRPr/>
              </a:pPr>
              <a:r>
                <a:rPr lang="en-US" sz="2000" dirty="0">
                  <a:solidFill>
                    <a:schemeClr val="bg1"/>
                  </a:solidFill>
                  <a:latin typeface="Arial" pitchFamily="34" charset="0"/>
                </a:rPr>
                <a:t>CD34 Mobilization</a:t>
              </a:r>
            </a:p>
            <a:p>
              <a:pPr marL="0" lvl="1" algn="ctr" eaLnBrk="1" hangingPunct="1">
                <a:defRPr/>
              </a:pPr>
              <a:r>
                <a:rPr lang="en-US" sz="2000" dirty="0">
                  <a:solidFill>
                    <a:schemeClr val="bg1"/>
                  </a:solidFill>
                  <a:latin typeface="Arial" pitchFamily="34" charset="0"/>
                </a:rPr>
                <a:t>Toxicity</a:t>
              </a:r>
            </a:p>
          </p:txBody>
        </p:sp>
        <p:sp>
          <p:nvSpPr>
            <p:cNvPr id="55" name="Right Arrow 54"/>
            <p:cNvSpPr/>
            <p:nvPr/>
          </p:nvSpPr>
          <p:spPr bwMode="auto">
            <a:xfrm rot="5400000">
              <a:off x="2743200" y="3581399"/>
              <a:ext cx="914400" cy="304800"/>
            </a:xfrm>
            <a:prstGeom prst="rightArrow">
              <a:avLst>
                <a:gd name="adj1" fmla="val 50000"/>
                <a:gd name="adj2" fmla="val 91053"/>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lstStyle/>
            <a:p>
              <a:pPr eaLnBrk="1" hangingPunct="1">
                <a:defRPr/>
              </a:pPr>
              <a:endParaRPr lang="en-US">
                <a:cs typeface="Arial" charset="0"/>
              </a:endParaRPr>
            </a:p>
          </p:txBody>
        </p:sp>
      </p:grpSp>
      <p:sp>
        <p:nvSpPr>
          <p:cNvPr id="4" name="Slide Number Placeholder 3"/>
          <p:cNvSpPr>
            <a:spLocks noGrp="1"/>
          </p:cNvSpPr>
          <p:nvPr>
            <p:ph type="sldNum" sz="quarter" idx="12"/>
          </p:nvPr>
        </p:nvSpPr>
        <p:spPr/>
        <p:txBody>
          <a:bodyPr/>
          <a:lstStyle/>
          <a:p>
            <a:pPr>
              <a:defRPr/>
            </a:pPr>
            <a:fld id="{EE686F56-AB52-428D-839C-21E848E8E2B4}" type="slidenum">
              <a:rPr lang="en-US" altLang="en-US" smtClean="0"/>
              <a:pPr>
                <a:defRPr/>
              </a:pPr>
              <a:t>54</a:t>
            </a:fld>
            <a:endParaRPr lang="en-US" altLang="en-US"/>
          </a:p>
        </p:txBody>
      </p:sp>
    </p:spTree>
    <p:extLst>
      <p:ext uri="{BB962C8B-B14F-4D97-AF65-F5344CB8AC3E}">
        <p14:creationId xmlns:p14="http://schemas.microsoft.com/office/powerpoint/2010/main" val="122105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22"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10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22" presetClass="entr" presetSubtype="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1000"/>
                                        <p:tgtEl>
                                          <p:spTgt spid="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22" presetClass="entr" presetSubtype="1"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10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52400" y="76200"/>
            <a:ext cx="8458200" cy="606425"/>
          </a:xfrm>
        </p:spPr>
        <p:txBody>
          <a:bodyPr/>
          <a:lstStyle/>
          <a:p>
            <a:r>
              <a:rPr lang="en-US" altLang="en-US" sz="3600" smtClean="0"/>
              <a:t>Adult relapse trials use this model</a:t>
            </a:r>
          </a:p>
        </p:txBody>
      </p:sp>
      <p:sp>
        <p:nvSpPr>
          <p:cNvPr id="5" name="Rounded Rectangle 4"/>
          <p:cNvSpPr/>
          <p:nvPr/>
        </p:nvSpPr>
        <p:spPr bwMode="auto">
          <a:xfrm>
            <a:off x="1981200" y="1833265"/>
            <a:ext cx="2438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sz="2000" dirty="0">
                <a:solidFill>
                  <a:schemeClr val="bg1"/>
                </a:solidFill>
                <a:latin typeface="Arial" pitchFamily="34" charset="0"/>
              </a:rPr>
              <a:t>Standard Dose</a:t>
            </a:r>
          </a:p>
          <a:p>
            <a:pPr marL="0" lvl="1" algn="ctr" eaLnBrk="1" hangingPunct="1">
              <a:defRPr/>
            </a:pPr>
            <a:r>
              <a:rPr lang="en-US" sz="2000" dirty="0">
                <a:solidFill>
                  <a:schemeClr val="bg1"/>
                </a:solidFill>
                <a:latin typeface="Arial" pitchFamily="34" charset="0"/>
              </a:rPr>
              <a:t>Chemotherapy</a:t>
            </a:r>
          </a:p>
        </p:txBody>
      </p:sp>
      <p:sp>
        <p:nvSpPr>
          <p:cNvPr id="7" name="Rounded Rectangle 6"/>
          <p:cNvSpPr/>
          <p:nvPr/>
        </p:nvSpPr>
        <p:spPr bwMode="auto">
          <a:xfrm>
            <a:off x="6160911" y="1833265"/>
            <a:ext cx="2602089"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sz="2000" dirty="0">
                <a:solidFill>
                  <a:schemeClr val="bg1"/>
                </a:solidFill>
                <a:latin typeface="Arial" pitchFamily="34" charset="0"/>
              </a:rPr>
              <a:t>HDCT+ </a:t>
            </a:r>
            <a:r>
              <a:rPr lang="en-US" sz="2000" dirty="0" err="1">
                <a:solidFill>
                  <a:schemeClr val="bg1"/>
                </a:solidFill>
                <a:latin typeface="Arial" pitchFamily="34" charset="0"/>
              </a:rPr>
              <a:t>Autologous</a:t>
            </a:r>
            <a:r>
              <a:rPr lang="en-US" sz="2000" dirty="0">
                <a:solidFill>
                  <a:schemeClr val="bg1"/>
                </a:solidFill>
                <a:latin typeface="Arial" pitchFamily="34" charset="0"/>
              </a:rPr>
              <a:t> </a:t>
            </a:r>
          </a:p>
          <a:p>
            <a:pPr marL="0" lvl="1" algn="ctr" eaLnBrk="1" hangingPunct="1">
              <a:defRPr/>
            </a:pPr>
            <a:r>
              <a:rPr lang="en-US" sz="2000" dirty="0">
                <a:solidFill>
                  <a:schemeClr val="bg1"/>
                </a:solidFill>
                <a:latin typeface="Arial" pitchFamily="34" charset="0"/>
              </a:rPr>
              <a:t>Stem Cell Transplant</a:t>
            </a:r>
          </a:p>
        </p:txBody>
      </p:sp>
      <p:pic>
        <p:nvPicPr>
          <p:cNvPr id="59401" name="Picture 3"/>
          <p:cNvPicPr>
            <a:picLocks noChangeAspect="1" noChangeArrowheads="1"/>
          </p:cNvPicPr>
          <p:nvPr/>
        </p:nvPicPr>
        <p:blipFill>
          <a:blip r:embed="rId3">
            <a:extLst>
              <a:ext uri="{28A0092B-C50C-407E-A947-70E740481C1C}">
                <a14:useLocalDpi xmlns:a14="http://schemas.microsoft.com/office/drawing/2010/main" val="0"/>
              </a:ext>
            </a:extLst>
          </a:blip>
          <a:srcRect l="38448" t="8382" r="38618" b="58313"/>
          <a:stretch>
            <a:fillRect/>
          </a:stretch>
        </p:blipFill>
        <p:spPr bwMode="auto">
          <a:xfrm>
            <a:off x="152400" y="1600200"/>
            <a:ext cx="1752600" cy="1755775"/>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nvGrpSpPr>
          <p:cNvPr id="59402" name="Group 17"/>
          <p:cNvGrpSpPr>
            <a:grpSpLocks/>
          </p:cNvGrpSpPr>
          <p:nvPr/>
        </p:nvGrpSpPr>
        <p:grpSpPr bwMode="auto">
          <a:xfrm>
            <a:off x="4475163" y="1600200"/>
            <a:ext cx="1524000" cy="690563"/>
            <a:chOff x="4475099" y="1600200"/>
            <a:chExt cx="1524000" cy="690265"/>
          </a:xfrm>
        </p:grpSpPr>
        <p:sp>
          <p:nvSpPr>
            <p:cNvPr id="13" name="Right Arrow 12"/>
            <p:cNvSpPr/>
            <p:nvPr/>
          </p:nvSpPr>
          <p:spPr bwMode="auto">
            <a:xfrm>
              <a:off x="4475099" y="1985665"/>
              <a:ext cx="1524000" cy="304800"/>
            </a:xfrm>
            <a:prstGeom prst="rightArrow">
              <a:avLst>
                <a:gd name="adj1" fmla="val 50000"/>
                <a:gd name="adj2" fmla="val 91053"/>
              </a:avLst>
            </a:prstGeom>
            <a:solidFill>
              <a:srgbClr val="00FF00"/>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lstStyle/>
            <a:p>
              <a:pPr eaLnBrk="1" hangingPunct="1">
                <a:defRPr/>
              </a:pPr>
              <a:endParaRPr lang="en-US">
                <a:cs typeface="Arial" charset="0"/>
              </a:endParaRPr>
            </a:p>
          </p:txBody>
        </p:sp>
        <p:sp>
          <p:nvSpPr>
            <p:cNvPr id="15" name="TextBox 14"/>
            <p:cNvSpPr txBox="1"/>
            <p:nvPr/>
          </p:nvSpPr>
          <p:spPr>
            <a:xfrm>
              <a:off x="4876800" y="1600200"/>
              <a:ext cx="630301" cy="461665"/>
            </a:xfrm>
            <a:prstGeom prst="rect">
              <a:avLst/>
            </a:prstGeom>
            <a:noFill/>
            <a:scene3d>
              <a:camera prst="orthographicFront"/>
              <a:lightRig rig="threePt" dir="t"/>
            </a:scene3d>
            <a:sp3d>
              <a:bevelT w="165100" prst="coolSlant"/>
            </a:sp3d>
          </p:spPr>
          <p:txBody>
            <a:bodyPr wrap="none">
              <a:spAutoFit/>
            </a:bodyPr>
            <a:lstStyle/>
            <a:p>
              <a:pPr eaLnBrk="1" hangingPunct="1">
                <a:defRPr/>
              </a:pPr>
              <a:r>
                <a:rPr lang="en-US" b="1" i="1" dirty="0">
                  <a:solidFill>
                    <a:srgbClr val="009900"/>
                  </a:solidFill>
                  <a:latin typeface="Arial" pitchFamily="34" charset="0"/>
                </a:rPr>
                <a:t>CR</a:t>
              </a:r>
              <a:endParaRPr lang="en-US" b="1" i="1" dirty="0">
                <a:solidFill>
                  <a:srgbClr val="00FF00"/>
                </a:solidFill>
                <a:latin typeface="Tahoma" charset="0"/>
                <a:cs typeface="Arial" charset="0"/>
              </a:endParaRPr>
            </a:p>
          </p:txBody>
        </p:sp>
      </p:grpSp>
      <p:grpSp>
        <p:nvGrpSpPr>
          <p:cNvPr id="59403" name="Group 16"/>
          <p:cNvGrpSpPr>
            <a:grpSpLocks/>
          </p:cNvGrpSpPr>
          <p:nvPr/>
        </p:nvGrpSpPr>
        <p:grpSpPr bwMode="auto">
          <a:xfrm>
            <a:off x="4475163" y="2366963"/>
            <a:ext cx="1849437" cy="685800"/>
            <a:chOff x="4475099" y="2366665"/>
            <a:chExt cx="1849501" cy="685800"/>
          </a:xfrm>
        </p:grpSpPr>
        <p:sp>
          <p:nvSpPr>
            <p:cNvPr id="14" name="U-Turn Arrow 13"/>
            <p:cNvSpPr/>
            <p:nvPr/>
          </p:nvSpPr>
          <p:spPr bwMode="auto">
            <a:xfrm rot="5400000">
              <a:off x="4551299" y="2290465"/>
              <a:ext cx="685800" cy="838200"/>
            </a:xfrm>
            <a:prstGeom prst="uturnArrow">
              <a:avLst>
                <a:gd name="adj1" fmla="val 22193"/>
                <a:gd name="adj2" fmla="val 25000"/>
                <a:gd name="adj3" fmla="val 40439"/>
                <a:gd name="adj4" fmla="val 43750"/>
                <a:gd name="adj5" fmla="val 99421"/>
              </a:avLst>
            </a:prstGeom>
            <a:solidFill>
              <a:srgbClr val="FF0000"/>
            </a:solidFill>
            <a:ln w="9525" cap="flat" cmpd="sng" algn="ctr">
              <a:solidFill>
                <a:schemeClr val="tx1"/>
              </a:solidFill>
              <a:prstDash val="solid"/>
              <a:miter lim="800000"/>
              <a:headEnd type="none" w="med" len="med"/>
              <a:tailEnd type="none" w="med" len="med"/>
            </a:ln>
            <a:effectLst/>
            <a:scene3d>
              <a:camera prst="orthographicFront">
                <a:rot lat="0" lon="300000" rev="0"/>
              </a:camera>
              <a:lightRig rig="threePt" dir="t"/>
            </a:scene3d>
            <a:sp3d>
              <a:bevelT w="165100" prst="coolSlant"/>
            </a:sp3d>
          </p:spPr>
          <p:txBody>
            <a:bodyPr wrap="none"/>
            <a:lstStyle/>
            <a:p>
              <a:pPr eaLnBrk="1" hangingPunct="1">
                <a:defRPr/>
              </a:pPr>
              <a:endParaRPr lang="en-US">
                <a:cs typeface="Arial" charset="0"/>
              </a:endParaRPr>
            </a:p>
          </p:txBody>
        </p:sp>
        <p:sp>
          <p:nvSpPr>
            <p:cNvPr id="16" name="TextBox 15"/>
            <p:cNvSpPr txBox="1"/>
            <p:nvPr/>
          </p:nvSpPr>
          <p:spPr>
            <a:xfrm>
              <a:off x="5313299" y="2366665"/>
              <a:ext cx="1011301" cy="646331"/>
            </a:xfrm>
            <a:prstGeom prst="rect">
              <a:avLst/>
            </a:prstGeom>
            <a:noFill/>
            <a:scene3d>
              <a:camera prst="orthographicFront"/>
              <a:lightRig rig="threePt" dir="t"/>
            </a:scene3d>
            <a:sp3d>
              <a:bevelT w="165100" prst="coolSlant"/>
            </a:sp3d>
          </p:spPr>
          <p:txBody>
            <a:bodyPr>
              <a:spAutoFit/>
            </a:bodyPr>
            <a:lstStyle/>
            <a:p>
              <a:pPr eaLnBrk="1" hangingPunct="1">
                <a:defRPr/>
              </a:pPr>
              <a:r>
                <a:rPr lang="en-US" b="1" i="1" dirty="0">
                  <a:solidFill>
                    <a:srgbClr val="C00000"/>
                  </a:solidFill>
                  <a:latin typeface="Arial" pitchFamily="34" charset="0"/>
                </a:rPr>
                <a:t>No</a:t>
              </a:r>
            </a:p>
            <a:p>
              <a:pPr eaLnBrk="1" hangingPunct="1">
                <a:defRPr/>
              </a:pPr>
              <a:r>
                <a:rPr lang="en-US" b="1" i="1" dirty="0">
                  <a:solidFill>
                    <a:srgbClr val="C00000"/>
                  </a:solidFill>
                  <a:latin typeface="Arial" pitchFamily="34" charset="0"/>
                </a:rPr>
                <a:t>CR</a:t>
              </a:r>
              <a:endParaRPr lang="en-US" b="1" i="1" dirty="0">
                <a:solidFill>
                  <a:srgbClr val="C00000"/>
                </a:solidFill>
                <a:latin typeface="Tahoma" charset="0"/>
                <a:cs typeface="Arial" charset="0"/>
              </a:endParaRPr>
            </a:p>
          </p:txBody>
        </p:sp>
      </p:grpSp>
      <p:pic>
        <p:nvPicPr>
          <p:cNvPr id="15397" name="Picture 37"/>
          <p:cNvPicPr>
            <a:picLocks noChangeAspect="1" noChangeArrowheads="1"/>
          </p:cNvPicPr>
          <p:nvPr/>
        </p:nvPicPr>
        <p:blipFill>
          <a:blip r:embed="rId4" cstate="print">
            <a:extLst/>
          </a:blip>
          <a:srcRect/>
          <a:stretch>
            <a:fillRect/>
          </a:stretch>
        </p:blipFill>
        <p:spPr bwMode="auto">
          <a:xfrm>
            <a:off x="0" y="3810140"/>
            <a:ext cx="8763000" cy="1828659"/>
          </a:xfrm>
          <a:prstGeom prst="rect">
            <a:avLst/>
          </a:prstGeom>
          <a:noFill/>
          <a:ln>
            <a:noFill/>
          </a:ln>
          <a:effectLst>
            <a:prstShdw prst="shdw17" dist="17961" dir="2700000">
              <a:schemeClr val="accent1">
                <a:gamma/>
                <a:shade val="60000"/>
                <a:invGamma/>
              </a:schemeClr>
            </a:prstShdw>
          </a:effectLst>
          <a:scene3d>
            <a:camera prst="orthographicFront"/>
            <a:lightRig rig="threePt" dir="t"/>
          </a:scene3d>
          <a:sp3d>
            <a:bevelT w="165100" prst="coolSlant"/>
          </a:sp3d>
          <a:extLst/>
        </p:spPr>
      </p:pic>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55</a:t>
            </a:fld>
            <a:endParaRPr lang="en-US" altLang="en-US"/>
          </a:p>
        </p:txBody>
      </p:sp>
    </p:spTree>
    <p:extLst>
      <p:ext uri="{BB962C8B-B14F-4D97-AF65-F5344CB8AC3E}">
        <p14:creationId xmlns:p14="http://schemas.microsoft.com/office/powerpoint/2010/main" val="1333877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2000"/>
                                  </p:stCondLst>
                                  <p:childTnLst>
                                    <p:set>
                                      <p:cBhvr>
                                        <p:cTn id="6" dur="1" fill="hold">
                                          <p:stCondLst>
                                            <p:cond delay="0"/>
                                          </p:stCondLst>
                                        </p:cTn>
                                        <p:tgtEl>
                                          <p:spTgt spid="15397"/>
                                        </p:tgtEl>
                                        <p:attrNameLst>
                                          <p:attrName>style.visibility</p:attrName>
                                        </p:attrNameLst>
                                      </p:cBhvr>
                                      <p:to>
                                        <p:strVal val="visible"/>
                                      </p:to>
                                    </p:set>
                                    <p:animEffect transition="in" filter="wipe(up)">
                                      <p:cBhvr>
                                        <p:cTn id="7" dur="500"/>
                                        <p:tgtEl>
                                          <p:spTgt spid="15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0"/>
            <a:ext cx="9144000" cy="606425"/>
          </a:xfrm>
        </p:spPr>
        <p:txBody>
          <a:bodyPr/>
          <a:lstStyle/>
          <a:p>
            <a:r>
              <a:rPr lang="en-US" altLang="en-US" sz="3600" smtClean="0"/>
              <a:t>Pediatric trials are also predicated on this model</a:t>
            </a:r>
          </a:p>
        </p:txBody>
      </p:sp>
      <p:sp>
        <p:nvSpPr>
          <p:cNvPr id="5" name="Rounded Rectangle 4"/>
          <p:cNvSpPr/>
          <p:nvPr/>
        </p:nvSpPr>
        <p:spPr bwMode="auto">
          <a:xfrm>
            <a:off x="2133600" y="1299865"/>
            <a:ext cx="2438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sz="2000" dirty="0">
                <a:solidFill>
                  <a:schemeClr val="bg1"/>
                </a:solidFill>
                <a:latin typeface="Arial" pitchFamily="34" charset="0"/>
              </a:rPr>
              <a:t>Standard Dose</a:t>
            </a:r>
          </a:p>
          <a:p>
            <a:pPr marL="0" lvl="1" algn="ctr" eaLnBrk="1" hangingPunct="1">
              <a:defRPr/>
            </a:pPr>
            <a:r>
              <a:rPr lang="en-US" sz="2000" dirty="0">
                <a:solidFill>
                  <a:schemeClr val="bg1"/>
                </a:solidFill>
                <a:latin typeface="Arial" pitchFamily="34" charset="0"/>
              </a:rPr>
              <a:t>Chemotherapy</a:t>
            </a:r>
          </a:p>
        </p:txBody>
      </p:sp>
      <p:sp>
        <p:nvSpPr>
          <p:cNvPr id="7" name="Rounded Rectangle 6"/>
          <p:cNvSpPr/>
          <p:nvPr/>
        </p:nvSpPr>
        <p:spPr bwMode="auto">
          <a:xfrm>
            <a:off x="6313311" y="1299865"/>
            <a:ext cx="2602089"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sz="2000" dirty="0">
                <a:solidFill>
                  <a:schemeClr val="bg1"/>
                </a:solidFill>
                <a:latin typeface="Arial" pitchFamily="34" charset="0"/>
              </a:rPr>
              <a:t>HDCT+ </a:t>
            </a:r>
            <a:r>
              <a:rPr lang="en-US" sz="2000" dirty="0" err="1">
                <a:solidFill>
                  <a:schemeClr val="bg1"/>
                </a:solidFill>
                <a:latin typeface="Arial" pitchFamily="34" charset="0"/>
              </a:rPr>
              <a:t>Autologous</a:t>
            </a:r>
            <a:r>
              <a:rPr lang="en-US" sz="2000" dirty="0">
                <a:solidFill>
                  <a:schemeClr val="bg1"/>
                </a:solidFill>
                <a:latin typeface="Arial" pitchFamily="34" charset="0"/>
              </a:rPr>
              <a:t> </a:t>
            </a:r>
          </a:p>
          <a:p>
            <a:pPr marL="0" lvl="1" algn="ctr" eaLnBrk="1" hangingPunct="1">
              <a:defRPr/>
            </a:pPr>
            <a:r>
              <a:rPr lang="en-US" sz="2000" dirty="0">
                <a:solidFill>
                  <a:schemeClr val="bg1"/>
                </a:solidFill>
                <a:latin typeface="Arial" pitchFamily="34" charset="0"/>
              </a:rPr>
              <a:t>Stem Cell Transplant</a:t>
            </a:r>
          </a:p>
        </p:txBody>
      </p:sp>
      <p:pic>
        <p:nvPicPr>
          <p:cNvPr id="60425" name="Picture 3"/>
          <p:cNvPicPr>
            <a:picLocks noChangeAspect="1" noChangeArrowheads="1"/>
          </p:cNvPicPr>
          <p:nvPr/>
        </p:nvPicPr>
        <p:blipFill>
          <a:blip r:embed="rId3">
            <a:extLst>
              <a:ext uri="{28A0092B-C50C-407E-A947-70E740481C1C}">
                <a14:useLocalDpi xmlns:a14="http://schemas.microsoft.com/office/drawing/2010/main" val="0"/>
              </a:ext>
            </a:extLst>
          </a:blip>
          <a:srcRect l="38448" t="8382" r="38618" b="58313"/>
          <a:stretch>
            <a:fillRect/>
          </a:stretch>
        </p:blipFill>
        <p:spPr bwMode="auto">
          <a:xfrm>
            <a:off x="304800" y="1066800"/>
            <a:ext cx="1752600" cy="1755775"/>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nvGrpSpPr>
          <p:cNvPr id="60426" name="Group 17"/>
          <p:cNvGrpSpPr>
            <a:grpSpLocks/>
          </p:cNvGrpSpPr>
          <p:nvPr/>
        </p:nvGrpSpPr>
        <p:grpSpPr bwMode="auto">
          <a:xfrm>
            <a:off x="4627563" y="1066800"/>
            <a:ext cx="1524000" cy="690563"/>
            <a:chOff x="4475099" y="1600200"/>
            <a:chExt cx="1524000" cy="690265"/>
          </a:xfrm>
        </p:grpSpPr>
        <p:sp>
          <p:nvSpPr>
            <p:cNvPr id="13" name="Right Arrow 12"/>
            <p:cNvSpPr/>
            <p:nvPr/>
          </p:nvSpPr>
          <p:spPr bwMode="auto">
            <a:xfrm>
              <a:off x="4475099" y="1985665"/>
              <a:ext cx="1524000" cy="304800"/>
            </a:xfrm>
            <a:prstGeom prst="rightArrow">
              <a:avLst>
                <a:gd name="adj1" fmla="val 50000"/>
                <a:gd name="adj2" fmla="val 91053"/>
              </a:avLst>
            </a:prstGeom>
            <a:solidFill>
              <a:srgbClr val="00FF00"/>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lstStyle/>
            <a:p>
              <a:pPr eaLnBrk="1" hangingPunct="1">
                <a:defRPr/>
              </a:pPr>
              <a:endParaRPr lang="en-US">
                <a:cs typeface="Arial" charset="0"/>
              </a:endParaRPr>
            </a:p>
          </p:txBody>
        </p:sp>
        <p:sp>
          <p:nvSpPr>
            <p:cNvPr id="15" name="TextBox 14"/>
            <p:cNvSpPr txBox="1"/>
            <p:nvPr/>
          </p:nvSpPr>
          <p:spPr>
            <a:xfrm>
              <a:off x="4876800" y="1600200"/>
              <a:ext cx="630301" cy="461665"/>
            </a:xfrm>
            <a:prstGeom prst="rect">
              <a:avLst/>
            </a:prstGeom>
            <a:noFill/>
            <a:scene3d>
              <a:camera prst="orthographicFront"/>
              <a:lightRig rig="threePt" dir="t"/>
            </a:scene3d>
            <a:sp3d>
              <a:bevelT w="165100" prst="coolSlant"/>
            </a:sp3d>
          </p:spPr>
          <p:txBody>
            <a:bodyPr wrap="none">
              <a:spAutoFit/>
            </a:bodyPr>
            <a:lstStyle/>
            <a:p>
              <a:pPr eaLnBrk="1" hangingPunct="1">
                <a:defRPr/>
              </a:pPr>
              <a:r>
                <a:rPr lang="en-US" b="1" i="1" dirty="0">
                  <a:solidFill>
                    <a:srgbClr val="009900"/>
                  </a:solidFill>
                  <a:latin typeface="Arial" pitchFamily="34" charset="0"/>
                </a:rPr>
                <a:t>CR</a:t>
              </a:r>
              <a:endParaRPr lang="en-US" b="1" i="1" dirty="0">
                <a:solidFill>
                  <a:srgbClr val="00FF00"/>
                </a:solidFill>
                <a:latin typeface="Tahoma" charset="0"/>
                <a:cs typeface="Arial" charset="0"/>
              </a:endParaRPr>
            </a:p>
          </p:txBody>
        </p:sp>
      </p:grpSp>
      <p:grpSp>
        <p:nvGrpSpPr>
          <p:cNvPr id="60427" name="Group 16"/>
          <p:cNvGrpSpPr>
            <a:grpSpLocks/>
          </p:cNvGrpSpPr>
          <p:nvPr/>
        </p:nvGrpSpPr>
        <p:grpSpPr bwMode="auto">
          <a:xfrm>
            <a:off x="4627563" y="1833563"/>
            <a:ext cx="1849437" cy="685800"/>
            <a:chOff x="4475099" y="2366665"/>
            <a:chExt cx="1849501" cy="685800"/>
          </a:xfrm>
        </p:grpSpPr>
        <p:sp>
          <p:nvSpPr>
            <p:cNvPr id="14" name="U-Turn Arrow 13"/>
            <p:cNvSpPr/>
            <p:nvPr/>
          </p:nvSpPr>
          <p:spPr bwMode="auto">
            <a:xfrm rot="5400000">
              <a:off x="4551299" y="2290465"/>
              <a:ext cx="685800" cy="838200"/>
            </a:xfrm>
            <a:prstGeom prst="uturnArrow">
              <a:avLst>
                <a:gd name="adj1" fmla="val 22193"/>
                <a:gd name="adj2" fmla="val 25000"/>
                <a:gd name="adj3" fmla="val 40439"/>
                <a:gd name="adj4" fmla="val 43750"/>
                <a:gd name="adj5" fmla="val 99421"/>
              </a:avLst>
            </a:prstGeom>
            <a:solidFill>
              <a:srgbClr val="FF0000"/>
            </a:solidFill>
            <a:ln w="9525" cap="flat" cmpd="sng" algn="ctr">
              <a:solidFill>
                <a:schemeClr val="tx1"/>
              </a:solidFill>
              <a:prstDash val="solid"/>
              <a:miter lim="800000"/>
              <a:headEnd type="none" w="med" len="med"/>
              <a:tailEnd type="none" w="med" len="med"/>
            </a:ln>
            <a:effectLst/>
            <a:scene3d>
              <a:camera prst="orthographicFront">
                <a:rot lat="0" lon="300000" rev="0"/>
              </a:camera>
              <a:lightRig rig="threePt" dir="t"/>
            </a:scene3d>
            <a:sp3d>
              <a:bevelT w="165100" prst="coolSlant"/>
            </a:sp3d>
          </p:spPr>
          <p:txBody>
            <a:bodyPr wrap="none"/>
            <a:lstStyle/>
            <a:p>
              <a:pPr eaLnBrk="1" hangingPunct="1">
                <a:defRPr/>
              </a:pPr>
              <a:endParaRPr lang="en-US">
                <a:cs typeface="Arial" charset="0"/>
              </a:endParaRPr>
            </a:p>
          </p:txBody>
        </p:sp>
        <p:sp>
          <p:nvSpPr>
            <p:cNvPr id="16" name="TextBox 15"/>
            <p:cNvSpPr txBox="1"/>
            <p:nvPr/>
          </p:nvSpPr>
          <p:spPr>
            <a:xfrm>
              <a:off x="5313299" y="2366665"/>
              <a:ext cx="1011301" cy="646331"/>
            </a:xfrm>
            <a:prstGeom prst="rect">
              <a:avLst/>
            </a:prstGeom>
            <a:noFill/>
            <a:scene3d>
              <a:camera prst="orthographicFront"/>
              <a:lightRig rig="threePt" dir="t"/>
            </a:scene3d>
            <a:sp3d>
              <a:bevelT w="165100" prst="coolSlant"/>
            </a:sp3d>
          </p:spPr>
          <p:txBody>
            <a:bodyPr>
              <a:spAutoFit/>
            </a:bodyPr>
            <a:lstStyle/>
            <a:p>
              <a:pPr eaLnBrk="1" hangingPunct="1">
                <a:defRPr/>
              </a:pPr>
              <a:r>
                <a:rPr lang="en-US" b="1" i="1" dirty="0">
                  <a:solidFill>
                    <a:srgbClr val="C00000"/>
                  </a:solidFill>
                  <a:latin typeface="Arial" pitchFamily="34" charset="0"/>
                </a:rPr>
                <a:t>No</a:t>
              </a:r>
            </a:p>
            <a:p>
              <a:pPr eaLnBrk="1" hangingPunct="1">
                <a:defRPr/>
              </a:pPr>
              <a:r>
                <a:rPr lang="en-US" b="1" i="1" dirty="0">
                  <a:solidFill>
                    <a:srgbClr val="C00000"/>
                  </a:solidFill>
                  <a:latin typeface="Arial" pitchFamily="34" charset="0"/>
                </a:rPr>
                <a:t>CR</a:t>
              </a:r>
              <a:endParaRPr lang="en-US" b="1" i="1" dirty="0">
                <a:solidFill>
                  <a:srgbClr val="C00000"/>
                </a:solidFill>
                <a:latin typeface="Tahoma" charset="0"/>
                <a:cs typeface="Arial" charset="0"/>
              </a:endParaRPr>
            </a:p>
          </p:txBody>
        </p:sp>
      </p:grpSp>
      <p:sp>
        <p:nvSpPr>
          <p:cNvPr id="12" name="Rounded Rectangle 11"/>
          <p:cNvSpPr/>
          <p:nvPr/>
        </p:nvSpPr>
        <p:spPr bwMode="auto">
          <a:xfrm>
            <a:off x="228600" y="3276600"/>
            <a:ext cx="1676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u="sng" dirty="0">
                <a:solidFill>
                  <a:schemeClr val="bg1"/>
                </a:solidFill>
                <a:latin typeface="Arial" pitchFamily="34" charset="0"/>
              </a:rPr>
              <a:t>POG8827</a:t>
            </a:r>
          </a:p>
          <a:p>
            <a:pPr marL="0" lvl="1" algn="ctr" eaLnBrk="1" hangingPunct="1">
              <a:defRPr/>
            </a:pPr>
            <a:r>
              <a:rPr lang="en-US" dirty="0" err="1">
                <a:solidFill>
                  <a:schemeClr val="bg1"/>
                </a:solidFill>
                <a:latin typeface="Arial" pitchFamily="34" charset="0"/>
              </a:rPr>
              <a:t>Ara</a:t>
            </a:r>
            <a:r>
              <a:rPr lang="en-US" dirty="0">
                <a:solidFill>
                  <a:schemeClr val="bg1"/>
                </a:solidFill>
                <a:latin typeface="Arial" pitchFamily="34" charset="0"/>
              </a:rPr>
              <a:t>-C</a:t>
            </a:r>
          </a:p>
          <a:p>
            <a:pPr marL="0" lvl="1" algn="ctr" eaLnBrk="1" hangingPunct="1">
              <a:defRPr/>
            </a:pPr>
            <a:r>
              <a:rPr lang="en-US" dirty="0" err="1">
                <a:solidFill>
                  <a:schemeClr val="bg1"/>
                </a:solidFill>
                <a:latin typeface="Arial" pitchFamily="34" charset="0"/>
              </a:rPr>
              <a:t>Cisplatin</a:t>
            </a:r>
            <a:endParaRPr lang="en-US" dirty="0">
              <a:solidFill>
                <a:schemeClr val="bg1"/>
              </a:solidFill>
              <a:latin typeface="Arial" pitchFamily="34" charset="0"/>
            </a:endParaRPr>
          </a:p>
          <a:p>
            <a:pPr marL="0" lvl="1" algn="ctr" eaLnBrk="1" hangingPunct="1">
              <a:defRPr/>
            </a:pPr>
            <a:r>
              <a:rPr lang="en-US" dirty="0" err="1">
                <a:solidFill>
                  <a:schemeClr val="bg1"/>
                </a:solidFill>
                <a:latin typeface="Arial" pitchFamily="34" charset="0"/>
              </a:rPr>
              <a:t>Etoposide</a:t>
            </a:r>
            <a:endParaRPr lang="en-US" dirty="0">
              <a:solidFill>
                <a:schemeClr val="bg1"/>
              </a:solidFill>
              <a:latin typeface="Arial" pitchFamily="34" charset="0"/>
            </a:endParaRPr>
          </a:p>
        </p:txBody>
      </p:sp>
      <p:sp>
        <p:nvSpPr>
          <p:cNvPr id="17" name="Rounded Rectangle 16"/>
          <p:cNvSpPr/>
          <p:nvPr/>
        </p:nvSpPr>
        <p:spPr bwMode="auto">
          <a:xfrm>
            <a:off x="1981200" y="3276600"/>
            <a:ext cx="1676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u="sng" dirty="0">
                <a:solidFill>
                  <a:schemeClr val="bg1"/>
                </a:solidFill>
                <a:latin typeface="Arial" pitchFamily="34" charset="0"/>
              </a:rPr>
              <a:t>AHOD00P1</a:t>
            </a:r>
          </a:p>
          <a:p>
            <a:pPr marL="0" lvl="1" algn="ctr" eaLnBrk="1" hangingPunct="1">
              <a:defRPr/>
            </a:pPr>
            <a:r>
              <a:rPr lang="en-US" dirty="0" err="1">
                <a:solidFill>
                  <a:schemeClr val="bg1"/>
                </a:solidFill>
                <a:latin typeface="Arial" pitchFamily="34" charset="0"/>
              </a:rPr>
              <a:t>Ifosfamide</a:t>
            </a:r>
            <a:endParaRPr lang="en-US" dirty="0">
              <a:solidFill>
                <a:schemeClr val="bg1"/>
              </a:solidFill>
              <a:latin typeface="Arial" pitchFamily="34" charset="0"/>
            </a:endParaRPr>
          </a:p>
          <a:p>
            <a:pPr marL="0" lvl="1" algn="ctr" eaLnBrk="1" hangingPunct="1">
              <a:defRPr/>
            </a:pPr>
            <a:r>
              <a:rPr lang="en-US" dirty="0" err="1">
                <a:solidFill>
                  <a:schemeClr val="bg1"/>
                </a:solidFill>
                <a:latin typeface="Arial" pitchFamily="34" charset="0"/>
              </a:rPr>
              <a:t>Vinorelbine</a:t>
            </a:r>
            <a:endParaRPr lang="en-US" dirty="0">
              <a:solidFill>
                <a:schemeClr val="bg1"/>
              </a:solidFill>
              <a:latin typeface="Arial" pitchFamily="34" charset="0"/>
            </a:endParaRPr>
          </a:p>
          <a:p>
            <a:pPr marL="0" lvl="1" algn="ctr" eaLnBrk="1" hangingPunct="1">
              <a:defRPr/>
            </a:pPr>
            <a:endParaRPr lang="en-US" dirty="0">
              <a:solidFill>
                <a:schemeClr val="bg1"/>
              </a:solidFill>
              <a:latin typeface="Arial" pitchFamily="34" charset="0"/>
            </a:endParaRPr>
          </a:p>
        </p:txBody>
      </p:sp>
      <p:sp>
        <p:nvSpPr>
          <p:cNvPr id="18" name="Rounded Rectangle 17"/>
          <p:cNvSpPr/>
          <p:nvPr/>
        </p:nvSpPr>
        <p:spPr bwMode="auto">
          <a:xfrm>
            <a:off x="3733800" y="3276600"/>
            <a:ext cx="1676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u="sng" dirty="0">
                <a:solidFill>
                  <a:schemeClr val="bg1"/>
                </a:solidFill>
                <a:latin typeface="Arial" pitchFamily="34" charset="0"/>
              </a:rPr>
              <a:t>AHOD0321</a:t>
            </a:r>
          </a:p>
          <a:p>
            <a:pPr marL="0" lvl="1" algn="ctr" eaLnBrk="1" hangingPunct="1">
              <a:defRPr/>
            </a:pPr>
            <a:r>
              <a:rPr lang="en-US" dirty="0" err="1">
                <a:solidFill>
                  <a:schemeClr val="bg1"/>
                </a:solidFill>
                <a:latin typeface="Arial" pitchFamily="34" charset="0"/>
              </a:rPr>
              <a:t>Gemcitabine</a:t>
            </a:r>
            <a:endParaRPr lang="en-US" dirty="0">
              <a:solidFill>
                <a:schemeClr val="bg1"/>
              </a:solidFill>
              <a:latin typeface="Arial" pitchFamily="34" charset="0"/>
            </a:endParaRPr>
          </a:p>
          <a:p>
            <a:pPr marL="0" lvl="1" algn="ctr" eaLnBrk="1" hangingPunct="1">
              <a:defRPr/>
            </a:pPr>
            <a:r>
              <a:rPr lang="en-US" dirty="0" err="1">
                <a:solidFill>
                  <a:schemeClr val="bg1"/>
                </a:solidFill>
                <a:latin typeface="Arial" pitchFamily="34" charset="0"/>
              </a:rPr>
              <a:t>Vinorelbine</a:t>
            </a:r>
            <a:endParaRPr lang="en-US" dirty="0">
              <a:solidFill>
                <a:schemeClr val="bg1"/>
              </a:solidFill>
              <a:latin typeface="Arial" pitchFamily="34" charset="0"/>
            </a:endParaRPr>
          </a:p>
          <a:p>
            <a:pPr marL="0" lvl="1" algn="ctr" eaLnBrk="1" hangingPunct="1">
              <a:defRPr/>
            </a:pPr>
            <a:endParaRPr lang="en-US" dirty="0">
              <a:solidFill>
                <a:schemeClr val="bg1"/>
              </a:solidFill>
              <a:latin typeface="Arial" pitchFamily="34" charset="0"/>
            </a:endParaRPr>
          </a:p>
        </p:txBody>
      </p:sp>
      <p:sp>
        <p:nvSpPr>
          <p:cNvPr id="19" name="Rounded Rectangle 18"/>
          <p:cNvSpPr/>
          <p:nvPr/>
        </p:nvSpPr>
        <p:spPr bwMode="auto">
          <a:xfrm>
            <a:off x="5486400" y="3276600"/>
            <a:ext cx="1676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u="sng" dirty="0">
                <a:solidFill>
                  <a:schemeClr val="bg1"/>
                </a:solidFill>
                <a:latin typeface="Arial" pitchFamily="34" charset="0"/>
              </a:rPr>
              <a:t>AHOD0321</a:t>
            </a:r>
          </a:p>
          <a:p>
            <a:pPr marL="0" lvl="1" algn="ctr" eaLnBrk="1" hangingPunct="1">
              <a:defRPr/>
            </a:pPr>
            <a:r>
              <a:rPr lang="en-US" dirty="0">
                <a:solidFill>
                  <a:schemeClr val="bg1"/>
                </a:solidFill>
                <a:latin typeface="Arial" pitchFamily="34" charset="0"/>
              </a:rPr>
              <a:t>Bortezomib</a:t>
            </a:r>
          </a:p>
          <a:p>
            <a:pPr marL="0" lvl="1" algn="ctr" eaLnBrk="1" hangingPunct="1">
              <a:defRPr/>
            </a:pPr>
            <a:r>
              <a:rPr lang="en-US" dirty="0" err="1">
                <a:solidFill>
                  <a:schemeClr val="bg1"/>
                </a:solidFill>
                <a:latin typeface="Arial" pitchFamily="34" charset="0"/>
              </a:rPr>
              <a:t>Ifosfamide</a:t>
            </a:r>
            <a:endParaRPr lang="en-US" dirty="0">
              <a:solidFill>
                <a:schemeClr val="bg1"/>
              </a:solidFill>
              <a:latin typeface="Arial" pitchFamily="34" charset="0"/>
            </a:endParaRPr>
          </a:p>
          <a:p>
            <a:pPr marL="0" lvl="1" algn="ctr" eaLnBrk="1" hangingPunct="1">
              <a:defRPr/>
            </a:pPr>
            <a:r>
              <a:rPr lang="en-US" dirty="0" err="1">
                <a:solidFill>
                  <a:schemeClr val="bg1"/>
                </a:solidFill>
                <a:latin typeface="Arial" pitchFamily="34" charset="0"/>
              </a:rPr>
              <a:t>Vinorelbine</a:t>
            </a:r>
            <a:endParaRPr lang="en-US" dirty="0">
              <a:solidFill>
                <a:schemeClr val="bg1"/>
              </a:solidFill>
              <a:latin typeface="Arial" pitchFamily="34" charset="0"/>
            </a:endParaRPr>
          </a:p>
        </p:txBody>
      </p:sp>
      <p:sp>
        <p:nvSpPr>
          <p:cNvPr id="20" name="Rounded Rectangle 19"/>
          <p:cNvSpPr/>
          <p:nvPr/>
        </p:nvSpPr>
        <p:spPr bwMode="auto">
          <a:xfrm>
            <a:off x="7239000" y="3276600"/>
            <a:ext cx="1676400" cy="1371600"/>
          </a:xfrm>
          <a:prstGeom prst="roundRect">
            <a:avLst>
              <a:gd name="adj" fmla="val 13509"/>
            </a:avLst>
          </a:prstGeom>
          <a:solidFill>
            <a:srgbClr val="0000FF"/>
          </a:solidFill>
          <a:ln w="9525" cap="flat" cmpd="sng" algn="ctr">
            <a:solidFill>
              <a:schemeClr val="tx1"/>
            </a:solidFill>
            <a:prstDash val="solid"/>
            <a:miter lim="800000"/>
            <a:headEnd type="none" w="med" len="med"/>
            <a:tailEnd type="none" w="med" len="med"/>
          </a:ln>
          <a:effectLst/>
          <a:scene3d>
            <a:camera prst="orthographicFront"/>
            <a:lightRig rig="threePt" dir="t"/>
          </a:scene3d>
          <a:sp3d>
            <a:bevelT w="165100" prst="coolSlant"/>
          </a:sp3d>
        </p:spPr>
        <p:txBody>
          <a:bodyPr wrap="none" anchor="ctr"/>
          <a:lstStyle/>
          <a:p>
            <a:pPr marL="0" lvl="1" algn="ctr" eaLnBrk="1" hangingPunct="1">
              <a:defRPr/>
            </a:pPr>
            <a:r>
              <a:rPr lang="en-US" u="sng" dirty="0">
                <a:solidFill>
                  <a:schemeClr val="bg1"/>
                </a:solidFill>
                <a:latin typeface="Arial" pitchFamily="34" charset="0"/>
              </a:rPr>
              <a:t>AHOD1221</a:t>
            </a:r>
          </a:p>
          <a:p>
            <a:pPr marL="0" lvl="1" algn="ctr" eaLnBrk="1" hangingPunct="1">
              <a:defRPr/>
            </a:pPr>
            <a:r>
              <a:rPr lang="en-US" dirty="0" err="1">
                <a:solidFill>
                  <a:schemeClr val="bg1"/>
                </a:solidFill>
                <a:latin typeface="Arial" pitchFamily="34" charset="0"/>
              </a:rPr>
              <a:t>Bretuximab</a:t>
            </a:r>
            <a:endParaRPr lang="en-US" dirty="0">
              <a:solidFill>
                <a:schemeClr val="bg1"/>
              </a:solidFill>
              <a:latin typeface="Arial" pitchFamily="34" charset="0"/>
            </a:endParaRPr>
          </a:p>
          <a:p>
            <a:pPr marL="0" lvl="1" algn="ctr" eaLnBrk="1" hangingPunct="1">
              <a:defRPr/>
            </a:pPr>
            <a:r>
              <a:rPr lang="en-US" dirty="0" err="1">
                <a:solidFill>
                  <a:schemeClr val="bg1"/>
                </a:solidFill>
                <a:latin typeface="Arial" pitchFamily="34" charset="0"/>
              </a:rPr>
              <a:t>Gemcitabine</a:t>
            </a:r>
            <a:endParaRPr lang="en-US" dirty="0">
              <a:solidFill>
                <a:schemeClr val="bg1"/>
              </a:solidFill>
              <a:latin typeface="Arial" pitchFamily="34" charset="0"/>
            </a:endParaRPr>
          </a:p>
          <a:p>
            <a:pPr marL="0" lvl="1" algn="ctr" eaLnBrk="1" hangingPunct="1">
              <a:defRPr/>
            </a:pPr>
            <a:endParaRPr lang="en-US" dirty="0">
              <a:solidFill>
                <a:schemeClr val="bg1"/>
              </a:solidFill>
              <a:latin typeface="Arial" pitchFamily="34" charset="0"/>
            </a:endParaRPr>
          </a:p>
        </p:txBody>
      </p:sp>
      <p:sp>
        <p:nvSpPr>
          <p:cNvPr id="22" name="Title 1"/>
          <p:cNvSpPr txBox="1">
            <a:spLocks/>
          </p:cNvSpPr>
          <p:nvPr/>
        </p:nvSpPr>
        <p:spPr bwMode="auto">
          <a:xfrm>
            <a:off x="228600" y="5029200"/>
            <a:ext cx="9144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993300"/>
              </a:buClr>
            </a:pPr>
            <a:r>
              <a:rPr lang="en-US" altLang="en-US" sz="2400" b="1">
                <a:latin typeface="Arial Narrow" panose="020B0606020202030204" pitchFamily="34" charset="0"/>
              </a:rPr>
              <a:t>Late relapse (&gt;12m) of low stage disease (IA, IIA) don’t need ASCT</a:t>
            </a:r>
          </a:p>
        </p:txBody>
      </p:sp>
      <p:sp>
        <p:nvSpPr>
          <p:cNvPr id="23" name="Title 1"/>
          <p:cNvSpPr txBox="1">
            <a:spLocks/>
          </p:cNvSpPr>
          <p:nvPr/>
        </p:nvSpPr>
        <p:spPr bwMode="auto">
          <a:xfrm>
            <a:off x="228600" y="5489575"/>
            <a:ext cx="91440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993300"/>
              </a:buClr>
            </a:pPr>
            <a:r>
              <a:rPr lang="en-US" altLang="en-US" sz="2400" b="1">
                <a:latin typeface="Arial Narrow" panose="020B0606020202030204" pitchFamily="34" charset="0"/>
              </a:rPr>
              <a:t>Refractory disease (&lt;3m) don’t do well even with ASCT</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56</a:t>
            </a:fld>
            <a:endParaRPr lang="en-US" altLang="en-US"/>
          </a:p>
        </p:txBody>
      </p:sp>
    </p:spTree>
    <p:extLst>
      <p:ext uri="{BB962C8B-B14F-4D97-AF65-F5344CB8AC3E}">
        <p14:creationId xmlns:p14="http://schemas.microsoft.com/office/powerpoint/2010/main" val="3615205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par>
                                <p:cTn id="14" presetID="2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par>
                                <p:cTn id="17" presetID="2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0" y="79375"/>
            <a:ext cx="9144000" cy="606425"/>
          </a:xfrm>
        </p:spPr>
        <p:txBody>
          <a:bodyPr/>
          <a:lstStyle/>
          <a:p>
            <a:r>
              <a:rPr lang="en-US" altLang="en-US" sz="4800" dirty="0" smtClean="0"/>
              <a:t>Designing a Retrieval Question</a:t>
            </a:r>
          </a:p>
        </p:txBody>
      </p:sp>
      <p:sp>
        <p:nvSpPr>
          <p:cNvPr id="36" name="Content Placeholder 2"/>
          <p:cNvSpPr>
            <a:spLocks/>
          </p:cNvSpPr>
          <p:nvPr/>
        </p:nvSpPr>
        <p:spPr bwMode="auto">
          <a:xfrm>
            <a:off x="76200" y="1036638"/>
            <a:ext cx="8991600" cy="5821362"/>
          </a:xfrm>
          <a:prstGeom prst="rect">
            <a:avLst/>
          </a:prstGeom>
          <a:solidFill>
            <a:schemeClr val="bg1"/>
          </a:solidFill>
          <a:ln w="9525">
            <a:noFill/>
            <a:miter lim="800000"/>
            <a:headEnd/>
            <a:tailEnd/>
          </a:ln>
        </p:spPr>
        <p:txBody>
          <a:bodyPr/>
          <a:lstStyle/>
          <a:p>
            <a:pPr marL="457200" indent="-457200" eaLnBrk="1" hangingPunct="1">
              <a:spcBef>
                <a:spcPts val="0"/>
              </a:spcBef>
              <a:buFont typeface="Arial" panose="020B0604020202020204" pitchFamily="34" charset="0"/>
              <a:buChar char="•"/>
              <a:defRPr/>
            </a:pPr>
            <a:r>
              <a:rPr lang="en-US" sz="2800" dirty="0">
                <a:latin typeface="+mn-lt"/>
                <a:cs typeface="Arial" charset="0"/>
              </a:rPr>
              <a:t>Target for immunotherapy	CD30   (classic HL) </a:t>
            </a:r>
          </a:p>
          <a:p>
            <a:pPr eaLnBrk="1" hangingPunct="1">
              <a:spcBef>
                <a:spcPts val="0"/>
              </a:spcBef>
              <a:defRPr/>
            </a:pPr>
            <a:r>
              <a:rPr lang="en-US" sz="2800" dirty="0">
                <a:latin typeface="+mn-lt"/>
                <a:cs typeface="Arial" charset="0"/>
              </a:rPr>
              <a:t>      (antibody or T cell)		EBV	 (EBV</a:t>
            </a:r>
            <a:r>
              <a:rPr lang="en-US" sz="2800" baseline="30000" dirty="0">
                <a:latin typeface="+mn-lt"/>
                <a:cs typeface="Arial" charset="0"/>
              </a:rPr>
              <a:t>+</a:t>
            </a:r>
            <a:r>
              <a:rPr lang="en-US" sz="2800" dirty="0">
                <a:latin typeface="+mn-lt"/>
                <a:cs typeface="Arial" charset="0"/>
              </a:rPr>
              <a:t> classic HL)</a:t>
            </a:r>
          </a:p>
          <a:p>
            <a:pPr eaLnBrk="1" hangingPunct="1">
              <a:spcBef>
                <a:spcPts val="0"/>
              </a:spcBef>
              <a:defRPr/>
            </a:pPr>
            <a:r>
              <a:rPr lang="en-US" sz="2800" dirty="0">
                <a:latin typeface="+mn-lt"/>
                <a:cs typeface="Arial" charset="0"/>
              </a:rPr>
              <a:t>					CD20 	 (NLPHL)</a:t>
            </a:r>
          </a:p>
          <a:p>
            <a:pPr eaLnBrk="1" hangingPunct="1">
              <a:spcBef>
                <a:spcPts val="0"/>
              </a:spcBef>
              <a:spcAft>
                <a:spcPts val="1200"/>
              </a:spcAft>
              <a:defRPr/>
            </a:pPr>
            <a:r>
              <a:rPr lang="en-US" sz="2800" dirty="0">
                <a:latin typeface="+mn-lt"/>
                <a:cs typeface="Arial" charset="0"/>
              </a:rPr>
              <a:t>					CD79a (NLPHL)</a:t>
            </a:r>
          </a:p>
          <a:p>
            <a:pPr marL="457200" indent="-457200" eaLnBrk="1" hangingPunct="1">
              <a:spcBef>
                <a:spcPts val="600"/>
              </a:spcBef>
              <a:buFont typeface="Arial" panose="020B0604020202020204" pitchFamily="34" charset="0"/>
              <a:buChar char="•"/>
              <a:defRPr/>
            </a:pPr>
            <a:r>
              <a:rPr lang="en-US" sz="2800" dirty="0">
                <a:latin typeface="+mn-lt"/>
                <a:cs typeface="Arial" charset="0"/>
              </a:rPr>
              <a:t>Tumor microenvironment	Block HL inactivation of 						  anti-tumor T cells</a:t>
            </a:r>
          </a:p>
          <a:p>
            <a:pPr marL="457200" indent="-457200" eaLnBrk="1" hangingPunct="1">
              <a:spcBef>
                <a:spcPts val="600"/>
              </a:spcBef>
              <a:buFont typeface="Arial" panose="020B0604020202020204" pitchFamily="34" charset="0"/>
              <a:buChar char="•"/>
              <a:defRPr/>
            </a:pPr>
            <a:r>
              <a:rPr lang="en-US" sz="2800" dirty="0">
                <a:latin typeface="+mn-lt"/>
                <a:cs typeface="Arial" charset="0"/>
              </a:rPr>
              <a:t>Intracellular pathways		Inactivate </a:t>
            </a:r>
            <a:r>
              <a:rPr lang="en-US" sz="2800" dirty="0">
                <a:solidFill>
                  <a:prstClr val="black"/>
                </a:solidFill>
                <a:cs typeface="Arial" charset="0"/>
              </a:rPr>
              <a:t>NF</a:t>
            </a:r>
            <a:r>
              <a:rPr lang="en-US" sz="2800" i="1" dirty="0">
                <a:solidFill>
                  <a:prstClr val="black"/>
                </a:solidFill>
                <a:latin typeface="Symbol" panose="05050102010706020507" pitchFamily="18" charset="2"/>
                <a:cs typeface="Arial" charset="0"/>
              </a:rPr>
              <a:t>k</a:t>
            </a:r>
            <a:r>
              <a:rPr lang="en-US" sz="2800" dirty="0">
                <a:solidFill>
                  <a:prstClr val="black"/>
                </a:solidFill>
                <a:cs typeface="Arial" charset="0"/>
              </a:rPr>
              <a:t>B </a:t>
            </a:r>
          </a:p>
          <a:p>
            <a:pPr eaLnBrk="1" hangingPunct="1">
              <a:spcBef>
                <a:spcPts val="0"/>
              </a:spcBef>
              <a:defRPr/>
            </a:pPr>
            <a:r>
              <a:rPr lang="en-US" sz="2800" dirty="0">
                <a:solidFill>
                  <a:prstClr val="black"/>
                </a:solidFill>
                <a:latin typeface="+mn-lt"/>
                <a:cs typeface="Arial" charset="0"/>
              </a:rPr>
              <a:t>					Block degradation of </a:t>
            </a:r>
            <a:r>
              <a:rPr lang="en-US" sz="2800" dirty="0">
                <a:solidFill>
                  <a:prstClr val="black"/>
                </a:solidFill>
                <a:latin typeface="Times New Roman" panose="02020603050405020304" pitchFamily="18" charset="0"/>
                <a:cs typeface="Times New Roman" panose="02020603050405020304" pitchFamily="18" charset="0"/>
              </a:rPr>
              <a:t>I</a:t>
            </a:r>
            <a:r>
              <a:rPr lang="en-US" sz="2800" i="1" dirty="0">
                <a:solidFill>
                  <a:prstClr val="black"/>
                </a:solidFill>
                <a:latin typeface="Symbol" panose="05050102010706020507" pitchFamily="18" charset="2"/>
                <a:cs typeface="Arial" charset="0"/>
              </a:rPr>
              <a:t>k</a:t>
            </a:r>
            <a:r>
              <a:rPr lang="en-US" sz="2800" dirty="0">
                <a:solidFill>
                  <a:prstClr val="black"/>
                </a:solidFill>
                <a:cs typeface="Arial" charset="0"/>
              </a:rPr>
              <a:t>B</a:t>
            </a:r>
          </a:p>
          <a:p>
            <a:pPr eaLnBrk="1" hangingPunct="1">
              <a:spcBef>
                <a:spcPts val="0"/>
              </a:spcBef>
              <a:spcAft>
                <a:spcPts val="1200"/>
              </a:spcAft>
              <a:defRPr/>
            </a:pPr>
            <a:r>
              <a:rPr lang="en-US" sz="2800" dirty="0">
                <a:solidFill>
                  <a:prstClr val="black"/>
                </a:solidFill>
                <a:latin typeface="+mn-lt"/>
                <a:cs typeface="Arial" charset="0"/>
              </a:rPr>
              <a:t>					Block </a:t>
            </a:r>
            <a:r>
              <a:rPr lang="en-US" sz="2800" dirty="0" err="1">
                <a:solidFill>
                  <a:prstClr val="black"/>
                </a:solidFill>
                <a:latin typeface="+mn-lt"/>
                <a:cs typeface="Arial" charset="0"/>
              </a:rPr>
              <a:t>mTOR</a:t>
            </a:r>
            <a:r>
              <a:rPr lang="en-US" sz="2800" dirty="0">
                <a:solidFill>
                  <a:prstClr val="black"/>
                </a:solidFill>
                <a:latin typeface="+mn-lt"/>
                <a:cs typeface="Arial" charset="0"/>
              </a:rPr>
              <a:t> pathway</a:t>
            </a:r>
            <a:endParaRPr lang="en-US" sz="2800" dirty="0">
              <a:latin typeface="+mn-lt"/>
              <a:cs typeface="Arial" charset="0"/>
            </a:endParaRPr>
          </a:p>
          <a:p>
            <a:pPr marL="457200" indent="-457200" eaLnBrk="1" hangingPunct="1">
              <a:spcBef>
                <a:spcPts val="600"/>
              </a:spcBef>
              <a:spcAft>
                <a:spcPts val="600"/>
              </a:spcAft>
              <a:buFont typeface="Arial" panose="020B0604020202020204" pitchFamily="34" charset="0"/>
              <a:buChar char="•"/>
              <a:defRPr/>
            </a:pPr>
            <a:r>
              <a:rPr lang="en-US" sz="2800" dirty="0">
                <a:latin typeface="+mn-lt"/>
                <a:cs typeface="Arial" charset="0"/>
              </a:rPr>
              <a:t>Epigenetic modification	Block histone deacetylation</a:t>
            </a:r>
          </a:p>
          <a:p>
            <a:pPr marL="457200" indent="-457200" eaLnBrk="1" hangingPunct="1">
              <a:spcBef>
                <a:spcPct val="20000"/>
              </a:spcBef>
              <a:buFont typeface="Arial" panose="020B0604020202020204" pitchFamily="34" charset="0"/>
              <a:buChar char="•"/>
              <a:defRPr/>
            </a:pPr>
            <a:r>
              <a:rPr lang="en-US" sz="2800" dirty="0">
                <a:latin typeface="+mn-lt"/>
                <a:cs typeface="Arial" charset="0"/>
              </a:rPr>
              <a:t>Standard chemotherapy	alkylator / purine analogue</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57</a:t>
            </a:fld>
            <a:endParaRPr lang="en-US" altLang="en-US"/>
          </a:p>
        </p:txBody>
      </p:sp>
    </p:spTree>
    <p:extLst>
      <p:ext uri="{BB962C8B-B14F-4D97-AF65-F5344CB8AC3E}">
        <p14:creationId xmlns:p14="http://schemas.microsoft.com/office/powerpoint/2010/main" val="14906651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152400" y="1219200"/>
          <a:ext cx="8743950" cy="3190875"/>
        </p:xfrm>
        <a:graphic>
          <a:graphicData uri="http://schemas.openxmlformats.org/drawingml/2006/table">
            <a:tbl>
              <a:tblPr firstRow="1" bandRow="1">
                <a:tableStyleId>{85BE263C-DBD7-4A20-BB59-AAB30ACAA65A}</a:tableStyleId>
              </a:tblPr>
              <a:tblGrid>
                <a:gridCol w="1782748">
                  <a:extLst>
                    <a:ext uri="{9D8B030D-6E8A-4147-A177-3AD203B41FA5}"/>
                  </a:extLst>
                </a:gridCol>
                <a:gridCol w="2998802">
                  <a:extLst>
                    <a:ext uri="{9D8B030D-6E8A-4147-A177-3AD203B41FA5}"/>
                  </a:extLst>
                </a:gridCol>
                <a:gridCol w="3962400">
                  <a:extLst>
                    <a:ext uri="{9D8B030D-6E8A-4147-A177-3AD203B41FA5}"/>
                  </a:extLst>
                </a:gridCol>
              </a:tblGrid>
              <a:tr h="518295">
                <a:tc>
                  <a:txBody>
                    <a:bodyPr/>
                    <a:lstStyle/>
                    <a:p>
                      <a:pPr algn="ctr"/>
                      <a:endParaRPr lang="en-US" sz="2800" dirty="0">
                        <a:latin typeface="Arial Narrow" pitchFamily="34" charset="0"/>
                      </a:endParaRPr>
                    </a:p>
                  </a:txBody>
                  <a:tcPr marT="45732" marB="45732" anchor="ctr">
                    <a:lnL>
                      <a:noFill/>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Arial Narrow" pitchFamily="34" charset="0"/>
                        </a:rPr>
                        <a:t>T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B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extLst>
                  <a:ext uri="{0D108BD9-81ED-4DB2-BD59-A6C34878D82A}"/>
                </a:extLst>
              </a:tr>
              <a:tr h="873988">
                <a:tc>
                  <a:txBody>
                    <a:bodyPr/>
                    <a:lstStyle/>
                    <a:p>
                      <a:pPr algn="ctr"/>
                      <a:r>
                        <a:rPr lang="en-US" sz="2800" b="1" dirty="0">
                          <a:solidFill>
                            <a:schemeClr val="bg1"/>
                          </a:solidFill>
                          <a:latin typeface="Arial Narrow" pitchFamily="34" charset="0"/>
                        </a:rPr>
                        <a:t>Immature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T-lymphoblastic</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B-lymphoblastic</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r h="1798592">
                <a:tc>
                  <a:txBody>
                    <a:bodyPr/>
                    <a:lstStyle/>
                    <a:p>
                      <a:pPr algn="ctr"/>
                      <a:r>
                        <a:rPr lang="en-US" sz="2800" b="1" dirty="0">
                          <a:solidFill>
                            <a:schemeClr val="bg1"/>
                          </a:solidFill>
                          <a:latin typeface="Arial Narrow" pitchFamily="34" charset="0"/>
                        </a:rPr>
                        <a:t>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Anaplastic Large Cell</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Burkitt </a:t>
                      </a:r>
                    </a:p>
                    <a:p>
                      <a:pPr algn="ctr"/>
                      <a:r>
                        <a:rPr lang="en-US" sz="2800" dirty="0">
                          <a:latin typeface="Arial Narrow" pitchFamily="34" charset="0"/>
                        </a:rPr>
                        <a:t>Diffuse Large B </a:t>
                      </a:r>
                      <a:r>
                        <a:rPr lang="en-US" sz="2800" dirty="0" smtClean="0">
                          <a:latin typeface="Arial Narrow" pitchFamily="34" charset="0"/>
                        </a:rPr>
                        <a:t>cell</a:t>
                      </a:r>
                    </a:p>
                    <a:p>
                      <a:pPr algn="ctr"/>
                      <a:r>
                        <a:rPr lang="en-US" sz="2800" dirty="0" smtClean="0">
                          <a:latin typeface="Arial Narrow" pitchFamily="34" charset="0"/>
                        </a:rPr>
                        <a:t>Primary Mediastinal</a:t>
                      </a:r>
                      <a:r>
                        <a:rPr lang="en-US" sz="2800" baseline="0" dirty="0" smtClean="0">
                          <a:latin typeface="Arial Narrow" pitchFamily="34" charset="0"/>
                        </a:rPr>
                        <a:t> B cell</a:t>
                      </a: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62484" name="Rectangle 2"/>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a:t>Pediatric Lymphoma: Subtypes Simplified</a:t>
            </a:r>
          </a:p>
        </p:txBody>
      </p:sp>
      <p:sp>
        <p:nvSpPr>
          <p:cNvPr id="8" name="Rectangle 7"/>
          <p:cNvSpPr/>
          <p:nvPr/>
        </p:nvSpPr>
        <p:spPr>
          <a:xfrm>
            <a:off x="76200" y="4648200"/>
            <a:ext cx="8763000" cy="682625"/>
          </a:xfrm>
          <a:prstGeom prst="rect">
            <a:avLst/>
          </a:prstGeom>
        </p:spPr>
        <p:txBody>
          <a:bodyPr>
            <a:spAutoFit/>
          </a:bodyPr>
          <a:lstStyle/>
          <a:p>
            <a:pPr eaLnBrk="1" hangingPunct="1">
              <a:lnSpc>
                <a:spcPct val="80000"/>
              </a:lnSpc>
              <a:spcBef>
                <a:spcPts val="3000"/>
              </a:spcBef>
              <a:defRPr/>
            </a:pPr>
            <a:r>
              <a:rPr lang="en-US" sz="2400" i="1" dirty="0">
                <a:solidFill>
                  <a:srgbClr val="000000"/>
                </a:solidFill>
                <a:latin typeface="+mn-lt"/>
              </a:rPr>
              <a:t>Others:   Marginal zone, Follicular, Peripheral T cell, NK cell, </a:t>
            </a:r>
            <a:r>
              <a:rPr lang="en-US" sz="2400" i="1" dirty="0" err="1">
                <a:solidFill>
                  <a:srgbClr val="000000"/>
                </a:solidFill>
                <a:latin typeface="Symbol" pitchFamily="18" charset="2"/>
              </a:rPr>
              <a:t>gd</a:t>
            </a:r>
            <a:r>
              <a:rPr lang="en-US" sz="2400" i="1" dirty="0">
                <a:solidFill>
                  <a:srgbClr val="000000"/>
                </a:solidFill>
                <a:latin typeface="Arial" pitchFamily="34" charset="0"/>
              </a:rPr>
              <a:t> </a:t>
            </a:r>
            <a:r>
              <a:rPr lang="en-US" sz="2400" i="1" dirty="0">
                <a:solidFill>
                  <a:srgbClr val="000000"/>
                </a:solidFill>
                <a:latin typeface="+mn-lt"/>
              </a:rPr>
              <a:t>T cell</a:t>
            </a:r>
          </a:p>
          <a:p>
            <a:pPr lvl="2" eaLnBrk="1" hangingPunct="1">
              <a:lnSpc>
                <a:spcPct val="80000"/>
              </a:lnSpc>
              <a:buFont typeface="Arial Narrow" pitchFamily="34" charset="0"/>
              <a:buNone/>
              <a:defRPr/>
            </a:pPr>
            <a:r>
              <a:rPr lang="en-US" sz="2400" i="1" dirty="0">
                <a:solidFill>
                  <a:srgbClr val="000000"/>
                </a:solidFill>
                <a:latin typeface="Arial" pitchFamily="34" charset="0"/>
              </a:rPr>
              <a:t>    </a:t>
            </a:r>
          </a:p>
        </p:txBody>
      </p:sp>
      <p:sp>
        <p:nvSpPr>
          <p:cNvPr id="9" name="Rectangle 4"/>
          <p:cNvSpPr>
            <a:spLocks noChangeArrowheads="1"/>
          </p:cNvSpPr>
          <p:nvPr/>
        </p:nvSpPr>
        <p:spPr bwMode="auto">
          <a:xfrm>
            <a:off x="76200" y="5557838"/>
            <a:ext cx="8991600" cy="461962"/>
          </a:xfrm>
          <a:prstGeom prst="rect">
            <a:avLst/>
          </a:prstGeom>
          <a:noFill/>
          <a:ln w="9525">
            <a:noFill/>
            <a:miter lim="800000"/>
            <a:headEnd/>
            <a:tailEnd/>
          </a:ln>
        </p:spPr>
        <p:txBody>
          <a:bodyPr>
            <a:spAutoFit/>
          </a:bodyPr>
          <a:lstStyle/>
          <a:p>
            <a:pPr eaLnBrk="1" hangingPunct="1">
              <a:defRPr/>
            </a:pPr>
            <a:r>
              <a:rPr lang="en-US" sz="2400" i="1" dirty="0">
                <a:latin typeface="+mn-lt"/>
                <a:cs typeface="Arial" charset="0"/>
              </a:rPr>
              <a:t>Differentiated by morphology, immunophenotype, cytogenetics </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58</a:t>
            </a:fld>
            <a:endParaRPr lang="en-US" altLang="en-US"/>
          </a:p>
        </p:txBody>
      </p:sp>
    </p:spTree>
    <p:extLst>
      <p:ext uri="{BB962C8B-B14F-4D97-AF65-F5344CB8AC3E}">
        <p14:creationId xmlns:p14="http://schemas.microsoft.com/office/powerpoint/2010/main" val="34798997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 y="76200"/>
            <a:ext cx="9144000" cy="762000"/>
          </a:xfrm>
        </p:spPr>
        <p:txBody>
          <a:bodyPr anchor="t"/>
          <a:lstStyle/>
          <a:p>
            <a:pPr eaLnBrk="1" hangingPunct="1"/>
            <a:r>
              <a:rPr lang="en-US" altLang="en-US" sz="3600" smtClean="0"/>
              <a:t>NHL in children are highly aggressive, </a:t>
            </a:r>
            <a:br>
              <a:rPr lang="en-US" altLang="en-US" sz="3600" smtClean="0"/>
            </a:br>
            <a:r>
              <a:rPr lang="en-US" altLang="en-US" sz="3600" smtClean="0"/>
              <a:t>disseminated diseases</a:t>
            </a:r>
          </a:p>
        </p:txBody>
      </p:sp>
      <p:sp>
        <p:nvSpPr>
          <p:cNvPr id="63491" name="Rectangle 49"/>
          <p:cNvSpPr>
            <a:spLocks noChangeArrowheads="1"/>
          </p:cNvSpPr>
          <p:nvPr/>
        </p:nvSpPr>
        <p:spPr bwMode="auto">
          <a:xfrm>
            <a:off x="0" y="6581775"/>
            <a:ext cx="6172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latin typeface="Arial Narrow" panose="020B0606020202030204" pitchFamily="34" charset="0"/>
              </a:rPr>
              <a:t>Numbers are approximate</a:t>
            </a:r>
            <a:endParaRPr lang="en-US" altLang="en-US" sz="1200"/>
          </a:p>
        </p:txBody>
      </p:sp>
      <p:pic>
        <p:nvPicPr>
          <p:cNvPr id="634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371600"/>
            <a:ext cx="54006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4"/>
          <p:cNvPicPr>
            <a:picLocks noChangeAspect="1" noChangeArrowheads="1"/>
          </p:cNvPicPr>
          <p:nvPr/>
        </p:nvPicPr>
        <p:blipFill>
          <a:blip r:embed="rId4">
            <a:extLst>
              <a:ext uri="{28A0092B-C50C-407E-A947-70E740481C1C}">
                <a14:useLocalDpi xmlns:a14="http://schemas.microsoft.com/office/drawing/2010/main" val="0"/>
              </a:ext>
            </a:extLst>
          </a:blip>
          <a:srcRect t="32921" b="51073"/>
          <a:stretch>
            <a:fillRect/>
          </a:stretch>
        </p:blipFill>
        <p:spPr bwMode="auto">
          <a:xfrm>
            <a:off x="1603375" y="6051550"/>
            <a:ext cx="1447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Box 2"/>
          <p:cNvSpPr txBox="1">
            <a:spLocks noChangeArrowheads="1"/>
          </p:cNvSpPr>
          <p:nvPr/>
        </p:nvSpPr>
        <p:spPr bwMode="auto">
          <a:xfrm>
            <a:off x="3671888" y="2952750"/>
            <a:ext cx="2119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a:t>Burkitt 40%</a:t>
            </a:r>
          </a:p>
        </p:txBody>
      </p:sp>
      <p:sp>
        <p:nvSpPr>
          <p:cNvPr id="63495" name="TextBox 30"/>
          <p:cNvSpPr txBox="1">
            <a:spLocks noChangeArrowheads="1"/>
          </p:cNvSpPr>
          <p:nvPr/>
        </p:nvSpPr>
        <p:spPr bwMode="auto">
          <a:xfrm>
            <a:off x="1566863" y="2190750"/>
            <a:ext cx="1785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a:t>ALCL 20%</a:t>
            </a:r>
          </a:p>
        </p:txBody>
      </p:sp>
      <p:sp>
        <p:nvSpPr>
          <p:cNvPr id="63496" name="TextBox 31"/>
          <p:cNvSpPr txBox="1">
            <a:spLocks noChangeArrowheads="1"/>
          </p:cNvSpPr>
          <p:nvPr/>
        </p:nvSpPr>
        <p:spPr bwMode="auto">
          <a:xfrm>
            <a:off x="1066800" y="340995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a:t>T-LLy 20%</a:t>
            </a:r>
          </a:p>
        </p:txBody>
      </p:sp>
      <p:sp>
        <p:nvSpPr>
          <p:cNvPr id="63497" name="TextBox 32"/>
          <p:cNvSpPr txBox="1">
            <a:spLocks noChangeArrowheads="1"/>
          </p:cNvSpPr>
          <p:nvPr/>
        </p:nvSpPr>
        <p:spPr bwMode="auto">
          <a:xfrm>
            <a:off x="2743200" y="4629150"/>
            <a:ext cx="2030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a:t>DLBCL 20%</a:t>
            </a:r>
          </a:p>
        </p:txBody>
      </p:sp>
      <p:pic>
        <p:nvPicPr>
          <p:cNvPr id="63498" name="Picture 4"/>
          <p:cNvPicPr>
            <a:picLocks noChangeAspect="1" noChangeArrowheads="1"/>
          </p:cNvPicPr>
          <p:nvPr/>
        </p:nvPicPr>
        <p:blipFill>
          <a:blip r:embed="rId4">
            <a:extLst>
              <a:ext uri="{28A0092B-C50C-407E-A947-70E740481C1C}">
                <a14:useLocalDpi xmlns:a14="http://schemas.microsoft.com/office/drawing/2010/main" val="0"/>
              </a:ext>
            </a:extLst>
          </a:blip>
          <a:srcRect l="-256" t="47177" r="256" b="32890"/>
          <a:stretch>
            <a:fillRect/>
          </a:stretch>
        </p:blipFill>
        <p:spPr bwMode="auto">
          <a:xfrm>
            <a:off x="228600" y="5467350"/>
            <a:ext cx="144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xtBox 34"/>
          <p:cNvSpPr txBox="1">
            <a:spLocks noChangeArrowheads="1"/>
          </p:cNvSpPr>
          <p:nvPr/>
        </p:nvSpPr>
        <p:spPr bwMode="auto">
          <a:xfrm>
            <a:off x="2987675" y="6010275"/>
            <a:ext cx="898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t>1.5%</a:t>
            </a:r>
          </a:p>
        </p:txBody>
      </p:sp>
      <p:sp>
        <p:nvSpPr>
          <p:cNvPr id="63500" name="TextBox 35"/>
          <p:cNvSpPr txBox="1">
            <a:spLocks noChangeArrowheads="1"/>
          </p:cNvSpPr>
          <p:nvPr/>
        </p:nvSpPr>
        <p:spPr bwMode="auto">
          <a:xfrm>
            <a:off x="1368425" y="5530850"/>
            <a:ext cx="623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t>3%</a:t>
            </a:r>
          </a:p>
        </p:txBody>
      </p:sp>
      <p:sp>
        <p:nvSpPr>
          <p:cNvPr id="63501" name="Rectangle 1"/>
          <p:cNvSpPr>
            <a:spLocks noChangeArrowheads="1"/>
          </p:cNvSpPr>
          <p:nvPr/>
        </p:nvSpPr>
        <p:spPr bwMode="auto">
          <a:xfrm>
            <a:off x="5791200" y="1676400"/>
            <a:ext cx="3459163"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t>60% are stage III-IV </a:t>
            </a:r>
          </a:p>
          <a:p>
            <a:pPr algn="ctr">
              <a:spcBef>
                <a:spcPct val="0"/>
              </a:spcBef>
              <a:buFontTx/>
              <a:buNone/>
            </a:pPr>
            <a:r>
              <a:rPr lang="en-US" altLang="en-US"/>
              <a:t>at diagnosis</a:t>
            </a:r>
          </a:p>
          <a:p>
            <a:pPr algn="ctr">
              <a:spcBef>
                <a:spcPct val="0"/>
              </a:spcBef>
              <a:buFontTx/>
              <a:buNone/>
            </a:pPr>
            <a:endParaRPr lang="en-US" altLang="en-US" sz="2400"/>
          </a:p>
          <a:p>
            <a:pPr algn="ctr">
              <a:spcBef>
                <a:spcPct val="0"/>
              </a:spcBef>
              <a:buFontTx/>
              <a:buNone/>
            </a:pPr>
            <a:endParaRPr lang="en-US" altLang="en-US" sz="2400"/>
          </a:p>
          <a:p>
            <a:pPr algn="ctr">
              <a:spcBef>
                <a:spcPct val="0"/>
              </a:spcBef>
              <a:buFontTx/>
              <a:buNone/>
            </a:pPr>
            <a:endParaRPr lang="en-US" altLang="en-US" sz="2400"/>
          </a:p>
          <a:p>
            <a:pPr algn="ctr">
              <a:spcBef>
                <a:spcPct val="0"/>
              </a:spcBef>
              <a:buFontTx/>
              <a:buNone/>
            </a:pPr>
            <a:endParaRPr lang="en-US" altLang="en-US" sz="2400"/>
          </a:p>
          <a:p>
            <a:pPr algn="ctr">
              <a:spcBef>
                <a:spcPct val="0"/>
              </a:spcBef>
              <a:buFontTx/>
              <a:buNone/>
            </a:pPr>
            <a:endParaRPr lang="en-US" altLang="en-US" sz="2400"/>
          </a:p>
          <a:p>
            <a:pPr algn="ctr">
              <a:spcBef>
                <a:spcPct val="0"/>
              </a:spcBef>
              <a:buFontTx/>
              <a:buNone/>
            </a:pPr>
            <a:endParaRPr lang="en-US" altLang="en-US" sz="2400"/>
          </a:p>
          <a:p>
            <a:pPr algn="ctr">
              <a:spcBef>
                <a:spcPct val="0"/>
              </a:spcBef>
              <a:buFontTx/>
              <a:buNone/>
            </a:pPr>
            <a:endParaRPr lang="en-US" altLang="en-US" sz="2400"/>
          </a:p>
          <a:p>
            <a:pPr algn="ctr">
              <a:spcBef>
                <a:spcPct val="0"/>
              </a:spcBef>
              <a:buFontTx/>
              <a:buNone/>
            </a:pPr>
            <a:r>
              <a:rPr lang="en-US" altLang="en-US" sz="2400"/>
              <a:t>&lt;1% are secondary </a:t>
            </a:r>
          </a:p>
          <a:p>
            <a:pPr algn="ctr">
              <a:spcBef>
                <a:spcPct val="0"/>
              </a:spcBef>
              <a:buFontTx/>
              <a:buNone/>
            </a:pPr>
            <a:r>
              <a:rPr lang="en-US" altLang="en-US" sz="2400"/>
              <a:t>malignancies</a:t>
            </a:r>
          </a:p>
          <a:p>
            <a:pPr algn="ctr">
              <a:spcBef>
                <a:spcPct val="0"/>
              </a:spcBef>
              <a:buFontTx/>
              <a:buNone/>
            </a:pPr>
            <a:endParaRPr lang="en-US" altLang="en-US" sz="2400"/>
          </a:p>
        </p:txBody>
      </p:sp>
    </p:spTree>
    <p:extLst>
      <p:ext uri="{BB962C8B-B14F-4D97-AF65-F5344CB8AC3E}">
        <p14:creationId xmlns:p14="http://schemas.microsoft.com/office/powerpoint/2010/main" val="3733997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a:t>Pediatric Lymphoma: Subtypes Simplified</a:t>
            </a:r>
          </a:p>
        </p:txBody>
      </p:sp>
      <p:graphicFrame>
        <p:nvGraphicFramePr>
          <p:cNvPr id="5" name="Table 4"/>
          <p:cNvGraphicFramePr>
            <a:graphicFrameLocks noGrp="1"/>
          </p:cNvGraphicFramePr>
          <p:nvPr/>
        </p:nvGraphicFramePr>
        <p:xfrm>
          <a:off x="152400" y="1752600"/>
          <a:ext cx="8743950" cy="3190875"/>
        </p:xfrm>
        <a:graphic>
          <a:graphicData uri="http://schemas.openxmlformats.org/drawingml/2006/table">
            <a:tbl>
              <a:tblPr firstRow="1" bandRow="1">
                <a:tableStyleId>{85BE263C-DBD7-4A20-BB59-AAB30ACAA65A}</a:tableStyleId>
              </a:tblPr>
              <a:tblGrid>
                <a:gridCol w="1782748">
                  <a:extLst>
                    <a:ext uri="{9D8B030D-6E8A-4147-A177-3AD203B41FA5}"/>
                  </a:extLst>
                </a:gridCol>
                <a:gridCol w="2998802">
                  <a:extLst>
                    <a:ext uri="{9D8B030D-6E8A-4147-A177-3AD203B41FA5}"/>
                  </a:extLst>
                </a:gridCol>
                <a:gridCol w="3962400">
                  <a:extLst>
                    <a:ext uri="{9D8B030D-6E8A-4147-A177-3AD203B41FA5}"/>
                  </a:extLst>
                </a:gridCol>
              </a:tblGrid>
              <a:tr h="518295">
                <a:tc>
                  <a:txBody>
                    <a:bodyPr/>
                    <a:lstStyle/>
                    <a:p>
                      <a:pPr algn="ctr"/>
                      <a:endParaRPr lang="en-US" sz="2800" dirty="0">
                        <a:latin typeface="Arial Narrow" pitchFamily="34" charset="0"/>
                      </a:endParaRPr>
                    </a:p>
                  </a:txBody>
                  <a:tcPr marT="45732" marB="45732" anchor="ctr">
                    <a:lnL>
                      <a:noFill/>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Arial Narrow" pitchFamily="34" charset="0"/>
                        </a:rPr>
                        <a:t>T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B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extLst>
                  <a:ext uri="{0D108BD9-81ED-4DB2-BD59-A6C34878D82A}"/>
                </a:extLst>
              </a:tr>
              <a:tr h="873988">
                <a:tc>
                  <a:txBody>
                    <a:bodyPr/>
                    <a:lstStyle/>
                    <a:p>
                      <a:pPr algn="ctr"/>
                      <a:r>
                        <a:rPr lang="en-US" sz="2800" b="1" dirty="0">
                          <a:solidFill>
                            <a:schemeClr val="bg1"/>
                          </a:solidFill>
                          <a:latin typeface="Arial Narrow" pitchFamily="34" charset="0"/>
                        </a:rPr>
                        <a:t>Immature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T-lymphoblastic</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r h="1798592">
                <a:tc>
                  <a:txBody>
                    <a:bodyPr/>
                    <a:lstStyle/>
                    <a:p>
                      <a:pPr algn="ctr"/>
                      <a:r>
                        <a:rPr lang="en-US" sz="2800" b="1" dirty="0">
                          <a:solidFill>
                            <a:schemeClr val="bg1"/>
                          </a:solidFill>
                          <a:latin typeface="Arial Narrow" pitchFamily="34" charset="0"/>
                        </a:rPr>
                        <a:t>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6</a:t>
            </a:fld>
            <a:endParaRPr lang="en-US" altLang="en-US"/>
          </a:p>
        </p:txBody>
      </p:sp>
    </p:spTree>
    <p:extLst>
      <p:ext uri="{BB962C8B-B14F-4D97-AF65-F5344CB8AC3E}">
        <p14:creationId xmlns:p14="http://schemas.microsoft.com/office/powerpoint/2010/main" val="24776268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 y="0"/>
            <a:ext cx="8839200" cy="1258888"/>
          </a:xfrm>
        </p:spPr>
        <p:txBody>
          <a:bodyPr anchor="t"/>
          <a:lstStyle/>
          <a:p>
            <a:pPr eaLnBrk="1" hangingPunct="1"/>
            <a:r>
              <a:rPr lang="en-US" altLang="en-US" sz="3100" smtClean="0"/>
              <a:t>Pediatric Non-Hodgkin Lymphomas are more common in younger children, males, and Caucasians</a:t>
            </a:r>
            <a:r>
              <a:rPr lang="en-US" altLang="en-US" sz="3200" smtClean="0"/>
              <a:t/>
            </a:r>
            <a:br>
              <a:rPr lang="en-US" altLang="en-US" sz="3200" smtClean="0"/>
            </a:br>
            <a:r>
              <a:rPr lang="en-US" altLang="en-US" sz="3200" smtClean="0"/>
              <a:t/>
            </a:r>
            <a:br>
              <a:rPr lang="en-US" altLang="en-US" sz="3200" smtClean="0"/>
            </a:br>
            <a:endParaRPr lang="en-US" altLang="en-US" sz="3200" smtClean="0"/>
          </a:p>
        </p:txBody>
      </p:sp>
      <p:pic>
        <p:nvPicPr>
          <p:cNvPr id="64515" name="Picture 4"/>
          <p:cNvPicPr>
            <a:picLocks noChangeAspect="1" noChangeArrowheads="1"/>
          </p:cNvPicPr>
          <p:nvPr/>
        </p:nvPicPr>
        <p:blipFill>
          <a:blip r:embed="rId3">
            <a:extLst>
              <a:ext uri="{28A0092B-C50C-407E-A947-70E740481C1C}">
                <a14:useLocalDpi xmlns:a14="http://schemas.microsoft.com/office/drawing/2010/main" val="0"/>
              </a:ext>
            </a:extLst>
          </a:blip>
          <a:srcRect l="1656" t="16515" r="28802" b="20183"/>
          <a:stretch>
            <a:fillRect/>
          </a:stretch>
        </p:blipFill>
        <p:spPr bwMode="auto">
          <a:xfrm>
            <a:off x="6019800" y="1130300"/>
            <a:ext cx="29718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2"/>
          <p:cNvPicPr>
            <a:picLocks noChangeAspect="1" noChangeArrowheads="1"/>
          </p:cNvPicPr>
          <p:nvPr/>
        </p:nvPicPr>
        <p:blipFill>
          <a:blip r:embed="rId4">
            <a:extLst>
              <a:ext uri="{28A0092B-C50C-407E-A947-70E740481C1C}">
                <a14:useLocalDpi xmlns:a14="http://schemas.microsoft.com/office/drawing/2010/main" val="0"/>
              </a:ext>
            </a:extLst>
          </a:blip>
          <a:srcRect l="4909" t="11009" r="18201" b="17432"/>
          <a:stretch>
            <a:fillRect/>
          </a:stretch>
        </p:blipFill>
        <p:spPr bwMode="auto">
          <a:xfrm>
            <a:off x="3124200" y="1130300"/>
            <a:ext cx="29416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24"/>
          <p:cNvSpPr txBox="1">
            <a:spLocks noChangeArrowheads="1"/>
          </p:cNvSpPr>
          <p:nvPr/>
        </p:nvSpPr>
        <p:spPr bwMode="auto">
          <a:xfrm>
            <a:off x="3581400" y="1828800"/>
            <a:ext cx="6080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a:t>♂</a:t>
            </a:r>
          </a:p>
        </p:txBody>
      </p:sp>
      <p:sp>
        <p:nvSpPr>
          <p:cNvPr id="64518" name="TextBox 27"/>
          <p:cNvSpPr txBox="1">
            <a:spLocks noChangeArrowheads="1"/>
          </p:cNvSpPr>
          <p:nvPr/>
        </p:nvSpPr>
        <p:spPr bwMode="auto">
          <a:xfrm>
            <a:off x="5105400" y="1371600"/>
            <a:ext cx="53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cs typeface="Times New Roman" panose="02020603050405020304" pitchFamily="18" charset="0"/>
                <a:sym typeface="Symbol" panose="05050102010706020507" pitchFamily="18" charset="2"/>
              </a:rPr>
              <a:t>♀</a:t>
            </a:r>
            <a:endParaRPr lang="en-US" altLang="en-US" sz="3600" b="1"/>
          </a:p>
        </p:txBody>
      </p:sp>
      <p:sp>
        <p:nvSpPr>
          <p:cNvPr id="64519" name="TextBox 28"/>
          <p:cNvSpPr txBox="1">
            <a:spLocks noChangeArrowheads="1"/>
          </p:cNvSpPr>
          <p:nvPr/>
        </p:nvSpPr>
        <p:spPr bwMode="auto">
          <a:xfrm>
            <a:off x="6324600" y="2209800"/>
            <a:ext cx="1179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Narrow" panose="020B0606020202030204" pitchFamily="34" charset="0"/>
              </a:rPr>
              <a:t>Caucasian</a:t>
            </a:r>
          </a:p>
        </p:txBody>
      </p:sp>
      <p:sp>
        <p:nvSpPr>
          <p:cNvPr id="64520" name="TextBox 29"/>
          <p:cNvSpPr txBox="1">
            <a:spLocks noChangeArrowheads="1"/>
          </p:cNvSpPr>
          <p:nvPr/>
        </p:nvSpPr>
        <p:spPr bwMode="auto">
          <a:xfrm>
            <a:off x="7812088" y="1524000"/>
            <a:ext cx="1027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latin typeface="Arial Narrow" panose="020B0606020202030204" pitchFamily="34" charset="0"/>
              </a:rPr>
              <a:t>African-American</a:t>
            </a:r>
          </a:p>
        </p:txBody>
      </p:sp>
      <p:pic>
        <p:nvPicPr>
          <p:cNvPr id="64521" name="Picture 5"/>
          <p:cNvPicPr>
            <a:picLocks noChangeAspect="1" noChangeArrowheads="1"/>
          </p:cNvPicPr>
          <p:nvPr/>
        </p:nvPicPr>
        <p:blipFill>
          <a:blip r:embed="rId5">
            <a:extLst>
              <a:ext uri="{28A0092B-C50C-407E-A947-70E740481C1C}">
                <a14:useLocalDpi xmlns:a14="http://schemas.microsoft.com/office/drawing/2010/main" val="0"/>
              </a:ext>
            </a:extLst>
          </a:blip>
          <a:srcRect l="5496" t="11411" r="20302" b="17030"/>
          <a:stretch>
            <a:fillRect/>
          </a:stretch>
        </p:blipFill>
        <p:spPr bwMode="auto">
          <a:xfrm>
            <a:off x="304800" y="114300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TextBox 35"/>
          <p:cNvSpPr txBox="1">
            <a:spLocks noChangeArrowheads="1"/>
          </p:cNvSpPr>
          <p:nvPr/>
        </p:nvSpPr>
        <p:spPr bwMode="auto">
          <a:xfrm>
            <a:off x="641350" y="2066925"/>
            <a:ext cx="790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Arial Narrow" panose="020B0606020202030204" pitchFamily="34" charset="0"/>
              </a:rPr>
              <a:t>NHL</a:t>
            </a:r>
          </a:p>
        </p:txBody>
      </p:sp>
      <p:sp>
        <p:nvSpPr>
          <p:cNvPr id="64523" name="TextBox 36"/>
          <p:cNvSpPr txBox="1">
            <a:spLocks noChangeArrowheads="1"/>
          </p:cNvSpPr>
          <p:nvPr/>
        </p:nvSpPr>
        <p:spPr bwMode="auto">
          <a:xfrm>
            <a:off x="2133600" y="1366838"/>
            <a:ext cx="520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Arial Narrow" panose="020B0606020202030204" pitchFamily="34" charset="0"/>
              </a:rPr>
              <a:t>HL</a:t>
            </a:r>
          </a:p>
        </p:txBody>
      </p:sp>
      <p:sp>
        <p:nvSpPr>
          <p:cNvPr id="69645" name="Rectangle 12"/>
          <p:cNvSpPr txBox="1">
            <a:spLocks noChangeArrowheads="1"/>
          </p:cNvSpPr>
          <p:nvPr/>
        </p:nvSpPr>
        <p:spPr bwMode="auto">
          <a:xfrm>
            <a:off x="0" y="3810000"/>
            <a:ext cx="9296400" cy="1905000"/>
          </a:xfrm>
          <a:prstGeom prst="rect">
            <a:avLst/>
          </a:prstGeom>
          <a:noFill/>
          <a:ln w="9525">
            <a:noFill/>
            <a:miter lim="800000"/>
            <a:headEnd/>
            <a:tailEnd/>
          </a:ln>
        </p:spPr>
        <p:txBody>
          <a:bodyPr/>
          <a:lstStyle/>
          <a:p>
            <a:pPr marL="342900" indent="-342900" eaLnBrk="1" hangingPunct="1">
              <a:spcBef>
                <a:spcPct val="20000"/>
              </a:spcBef>
              <a:buFont typeface="Arial" panose="020B0604020202020204" pitchFamily="34" charset="0"/>
              <a:buChar char="•"/>
              <a:defRPr/>
            </a:pPr>
            <a:r>
              <a:rPr lang="en-US" sz="2400" dirty="0">
                <a:latin typeface="+mn-lt"/>
                <a:cs typeface="Arial" charset="0"/>
              </a:rPr>
              <a:t>Incidence of ~4 per million (age &lt;20), ~800 cases/year in the US</a:t>
            </a:r>
          </a:p>
          <a:p>
            <a:pPr marL="800100" lvl="1" indent="-342900" eaLnBrk="1" hangingPunct="1">
              <a:spcBef>
                <a:spcPct val="20000"/>
              </a:spcBef>
              <a:buFont typeface="Arial" panose="020B0604020202020204" pitchFamily="34" charset="0"/>
              <a:buChar char="•"/>
              <a:defRPr/>
            </a:pPr>
            <a:r>
              <a:rPr lang="en-US" sz="2000" dirty="0">
                <a:latin typeface="+mn-lt"/>
                <a:cs typeface="Arial" charset="0"/>
              </a:rPr>
              <a:t>Burkitt lymphoma is ~5x more common in males than females</a:t>
            </a:r>
          </a:p>
          <a:p>
            <a:pPr marL="800100" lvl="1" indent="-342900" eaLnBrk="1" hangingPunct="1">
              <a:spcBef>
                <a:spcPct val="20000"/>
              </a:spcBef>
              <a:buFont typeface="Arial" panose="020B0604020202020204" pitchFamily="34" charset="0"/>
              <a:buChar char="•"/>
              <a:defRPr/>
            </a:pPr>
            <a:r>
              <a:rPr lang="en-US" sz="2000" dirty="0">
                <a:latin typeface="+mn-lt"/>
                <a:cs typeface="Arial" charset="0"/>
              </a:rPr>
              <a:t>Incidence increases with age </a:t>
            </a:r>
            <a:r>
              <a:rPr lang="en-US" sz="2000" i="1" dirty="0">
                <a:latin typeface="+mn-lt"/>
                <a:cs typeface="Arial" charset="0"/>
              </a:rPr>
              <a:t>(except for Lymphoblastic Lymphoma)</a:t>
            </a:r>
          </a:p>
          <a:p>
            <a:pPr marL="800100" lvl="1" indent="-342900" eaLnBrk="1" hangingPunct="1">
              <a:spcBef>
                <a:spcPct val="20000"/>
              </a:spcBef>
              <a:buFont typeface="Arial" panose="020B0604020202020204" pitchFamily="34" charset="0"/>
              <a:buChar char="•"/>
              <a:defRPr/>
            </a:pPr>
            <a:r>
              <a:rPr lang="en-US" sz="2000" dirty="0">
                <a:latin typeface="+mn-lt"/>
                <a:cs typeface="Arial" charset="0"/>
              </a:rPr>
              <a:t>		&lt;3% of cancer if &lt;5y,  ~9% of cancer if &gt;10y</a:t>
            </a:r>
          </a:p>
          <a:p>
            <a:pPr marL="628650" lvl="1" indent="-171450" eaLnBrk="1" hangingPunct="1">
              <a:spcBef>
                <a:spcPct val="20000"/>
              </a:spcBef>
              <a:buFont typeface="Arial" panose="020B0604020202020204" pitchFamily="34" charset="0"/>
              <a:buChar char="•"/>
              <a:defRPr/>
            </a:pPr>
            <a:endParaRPr lang="en-US" sz="1200" dirty="0">
              <a:latin typeface="+mn-lt"/>
              <a:cs typeface="Arial" charset="0"/>
            </a:endParaRPr>
          </a:p>
          <a:p>
            <a:pPr marL="342900" indent="-342900" eaLnBrk="1" hangingPunct="1">
              <a:spcBef>
                <a:spcPts val="0"/>
              </a:spcBef>
              <a:buFont typeface="Arial" panose="020B0604020202020204" pitchFamily="34" charset="0"/>
              <a:buChar char="•"/>
              <a:defRPr/>
            </a:pPr>
            <a:r>
              <a:rPr lang="en-US" sz="2400" dirty="0">
                <a:latin typeface="+mn-lt"/>
                <a:cs typeface="Arial" charset="0"/>
              </a:rPr>
              <a:t>Etiology is unknown, risk factors include</a:t>
            </a:r>
          </a:p>
          <a:p>
            <a:pPr marL="800100" lvl="1" indent="-342900" eaLnBrk="1" hangingPunct="1">
              <a:spcBef>
                <a:spcPts val="0"/>
              </a:spcBef>
              <a:buFont typeface="Arial" panose="020B0604020202020204" pitchFamily="34" charset="0"/>
              <a:buChar char="•"/>
              <a:defRPr/>
            </a:pPr>
            <a:r>
              <a:rPr lang="en-US" sz="2000" dirty="0">
                <a:latin typeface="+mn-lt"/>
                <a:cs typeface="Arial" charset="0"/>
              </a:rPr>
              <a:t>EBV (Burkitt)</a:t>
            </a:r>
          </a:p>
          <a:p>
            <a:pPr marL="800100" lvl="1" indent="-342900" eaLnBrk="1" hangingPunct="1">
              <a:spcBef>
                <a:spcPts val="0"/>
              </a:spcBef>
              <a:buFont typeface="Arial" panose="020B0604020202020204" pitchFamily="34" charset="0"/>
              <a:buChar char="•"/>
              <a:defRPr/>
            </a:pPr>
            <a:r>
              <a:rPr lang="en-US" sz="2000" dirty="0">
                <a:latin typeface="+mn-lt"/>
                <a:cs typeface="Arial" charset="0"/>
              </a:rPr>
              <a:t>Immunodeficiency / immunosuppression</a:t>
            </a:r>
          </a:p>
          <a:p>
            <a:pPr marL="800100" lvl="1" indent="-342900" eaLnBrk="1" hangingPunct="1">
              <a:spcBef>
                <a:spcPts val="0"/>
              </a:spcBef>
              <a:buFont typeface="Arial" panose="020B0604020202020204" pitchFamily="34" charset="0"/>
              <a:buChar char="•"/>
              <a:defRPr/>
            </a:pPr>
            <a:r>
              <a:rPr lang="en-US" sz="2000" dirty="0">
                <a:latin typeface="+mn-lt"/>
                <a:cs typeface="Arial" charset="0"/>
              </a:rPr>
              <a:t>Pesticides</a:t>
            </a:r>
          </a:p>
        </p:txBody>
      </p:sp>
      <p:sp>
        <p:nvSpPr>
          <p:cNvPr id="14" name="Line 6"/>
          <p:cNvSpPr>
            <a:spLocks noChangeShapeType="1"/>
          </p:cNvSpPr>
          <p:nvPr/>
        </p:nvSpPr>
        <p:spPr bwMode="auto">
          <a:xfrm>
            <a:off x="0" y="10668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15" name="Line 6"/>
          <p:cNvSpPr>
            <a:spLocks noChangeShapeType="1"/>
          </p:cNvSpPr>
          <p:nvPr/>
        </p:nvSpPr>
        <p:spPr bwMode="auto">
          <a:xfrm>
            <a:off x="0" y="36576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60</a:t>
            </a:fld>
            <a:endParaRPr lang="en-US" altLang="en-US"/>
          </a:p>
        </p:txBody>
      </p:sp>
    </p:spTree>
    <p:extLst>
      <p:ext uri="{BB962C8B-B14F-4D97-AF65-F5344CB8AC3E}">
        <p14:creationId xmlns:p14="http://schemas.microsoft.com/office/powerpoint/2010/main" val="423613281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0" y="0"/>
            <a:ext cx="9144000" cy="762000"/>
          </a:xfrm>
        </p:spPr>
        <p:txBody>
          <a:bodyPr anchor="t"/>
          <a:lstStyle/>
          <a:p>
            <a:pPr eaLnBrk="1" hangingPunct="1"/>
            <a:r>
              <a:rPr lang="en-US" altLang="en-US" sz="3600" smtClean="0"/>
              <a:t>Immunodeficiencies increase the risk of NHL</a:t>
            </a:r>
          </a:p>
        </p:txBody>
      </p:sp>
      <p:sp>
        <p:nvSpPr>
          <p:cNvPr id="73730" name="Content Placeholder 2"/>
          <p:cNvSpPr>
            <a:spLocks noGrp="1"/>
          </p:cNvSpPr>
          <p:nvPr>
            <p:ph idx="1"/>
          </p:nvPr>
        </p:nvSpPr>
        <p:spPr>
          <a:xfrm>
            <a:off x="228600" y="1066800"/>
            <a:ext cx="4114800" cy="3048000"/>
          </a:xfrm>
        </p:spPr>
        <p:txBody>
          <a:bodyPr/>
          <a:lstStyle/>
          <a:p>
            <a:pPr eaLnBrk="1" hangingPunct="1">
              <a:spcBef>
                <a:spcPts val="1200"/>
              </a:spcBef>
              <a:buFont typeface="Arial" charset="0"/>
              <a:buNone/>
              <a:defRPr/>
            </a:pPr>
            <a:r>
              <a:rPr lang="en-US" sz="1800" u="sng" dirty="0"/>
              <a:t>Primary Immunodeficiency</a:t>
            </a:r>
          </a:p>
          <a:p>
            <a:pPr eaLnBrk="1" hangingPunct="1">
              <a:spcBef>
                <a:spcPts val="600"/>
              </a:spcBef>
              <a:defRPr/>
            </a:pPr>
            <a:r>
              <a:rPr lang="en-US" sz="1800" dirty="0"/>
              <a:t>Chediak-Higashi</a:t>
            </a:r>
          </a:p>
          <a:p>
            <a:pPr eaLnBrk="1" hangingPunct="1">
              <a:spcBef>
                <a:spcPts val="600"/>
              </a:spcBef>
              <a:defRPr/>
            </a:pPr>
            <a:r>
              <a:rPr lang="en-US" sz="1800" dirty="0"/>
              <a:t>Common variable immunodeficiency</a:t>
            </a:r>
          </a:p>
          <a:p>
            <a:pPr eaLnBrk="1" hangingPunct="1">
              <a:spcBef>
                <a:spcPts val="600"/>
              </a:spcBef>
              <a:defRPr/>
            </a:pPr>
            <a:r>
              <a:rPr lang="en-US" sz="1800" dirty="0"/>
              <a:t>Hyper-IgM syndrome </a:t>
            </a:r>
          </a:p>
          <a:p>
            <a:pPr eaLnBrk="1" hangingPunct="1">
              <a:spcBef>
                <a:spcPts val="600"/>
              </a:spcBef>
              <a:defRPr/>
            </a:pPr>
            <a:r>
              <a:rPr lang="en-US" sz="1800" dirty="0"/>
              <a:t>IgA deficiency</a:t>
            </a:r>
          </a:p>
          <a:p>
            <a:pPr eaLnBrk="1" hangingPunct="1">
              <a:spcBef>
                <a:spcPts val="600"/>
              </a:spcBef>
              <a:defRPr/>
            </a:pPr>
            <a:r>
              <a:rPr lang="en-US" sz="1800" dirty="0"/>
              <a:t>Severe combined immunodeficiency</a:t>
            </a:r>
          </a:p>
          <a:p>
            <a:pPr eaLnBrk="1" hangingPunct="1">
              <a:spcBef>
                <a:spcPts val="600"/>
              </a:spcBef>
              <a:defRPr/>
            </a:pPr>
            <a:r>
              <a:rPr lang="en-US" sz="1800" dirty="0"/>
              <a:t>X-linked </a:t>
            </a:r>
            <a:r>
              <a:rPr lang="en-US" sz="1800" dirty="0" err="1"/>
              <a:t>agammaglobulinemia</a:t>
            </a:r>
            <a:endParaRPr lang="en-US" sz="1800" dirty="0"/>
          </a:p>
          <a:p>
            <a:pPr eaLnBrk="1" hangingPunct="1">
              <a:spcBef>
                <a:spcPts val="600"/>
              </a:spcBef>
              <a:defRPr/>
            </a:pPr>
            <a:r>
              <a:rPr lang="en-US" sz="1800" dirty="0" err="1"/>
              <a:t>Wiscott</a:t>
            </a:r>
            <a:r>
              <a:rPr lang="en-US" sz="1800" dirty="0"/>
              <a:t>-Aldrich syndrome</a:t>
            </a:r>
          </a:p>
          <a:p>
            <a:pPr eaLnBrk="1" hangingPunct="1">
              <a:spcBef>
                <a:spcPts val="600"/>
              </a:spcBef>
              <a:buFont typeface="Arial" charset="0"/>
              <a:buChar char="•"/>
              <a:defRPr/>
            </a:pPr>
            <a:endParaRPr lang="en-US" sz="1800" dirty="0"/>
          </a:p>
        </p:txBody>
      </p:sp>
      <p:sp>
        <p:nvSpPr>
          <p:cNvPr id="6" name="Content Placeholder 2"/>
          <p:cNvSpPr txBox="1">
            <a:spLocks/>
          </p:cNvSpPr>
          <p:nvPr/>
        </p:nvSpPr>
        <p:spPr bwMode="auto">
          <a:xfrm>
            <a:off x="228600" y="4343400"/>
            <a:ext cx="4953000" cy="2057400"/>
          </a:xfrm>
          <a:prstGeom prst="rect">
            <a:avLst/>
          </a:prstGeom>
          <a:noFill/>
          <a:ln>
            <a:miter lim="800000"/>
            <a:headEnd/>
            <a:tailEnd/>
          </a:ln>
        </p:spPr>
        <p:txBody>
          <a:bodyPr/>
          <a:lstStyle/>
          <a:p>
            <a:pPr marL="342900" indent="-342900" eaLnBrk="1" hangingPunct="1">
              <a:spcBef>
                <a:spcPts val="1200"/>
              </a:spcBef>
              <a:buClr>
                <a:srgbClr val="9E001E"/>
              </a:buClr>
              <a:buFont typeface="Wingdings" pitchFamily="2" charset="2"/>
              <a:buNone/>
              <a:defRPr/>
            </a:pPr>
            <a:r>
              <a:rPr lang="en-US" u="sng" dirty="0">
                <a:latin typeface="+mn-lt"/>
                <a:cs typeface="+mn-cs"/>
              </a:rPr>
              <a:t>Immunodeficiency from chromosome instability</a:t>
            </a:r>
          </a:p>
          <a:p>
            <a:pPr marL="342900" indent="-342900" eaLnBrk="1" hangingPunct="1">
              <a:spcBef>
                <a:spcPts val="600"/>
              </a:spcBef>
              <a:buFont typeface="Arial" panose="020B0604020202020204" pitchFamily="34" charset="0"/>
              <a:buChar char="•"/>
              <a:defRPr/>
            </a:pPr>
            <a:r>
              <a:rPr lang="en-US" dirty="0">
                <a:latin typeface="+mn-lt"/>
                <a:cs typeface="Arial" charset="0"/>
              </a:rPr>
              <a:t>Ataxia </a:t>
            </a:r>
            <a:r>
              <a:rPr lang="en-US" dirty="0" err="1">
                <a:latin typeface="+mn-lt"/>
                <a:cs typeface="Arial" charset="0"/>
              </a:rPr>
              <a:t>telangiectasia</a:t>
            </a:r>
            <a:endParaRPr lang="en-US" dirty="0">
              <a:latin typeface="+mn-lt"/>
              <a:cs typeface="Arial" charset="0"/>
            </a:endParaRPr>
          </a:p>
          <a:p>
            <a:pPr marL="342900" indent="-342900" eaLnBrk="1" hangingPunct="1">
              <a:spcBef>
                <a:spcPts val="600"/>
              </a:spcBef>
              <a:buFont typeface="Arial" panose="020B0604020202020204" pitchFamily="34" charset="0"/>
              <a:buChar char="•"/>
              <a:defRPr/>
            </a:pPr>
            <a:r>
              <a:rPr lang="en-US" dirty="0">
                <a:latin typeface="+mn-lt"/>
                <a:cs typeface="Arial" charset="0"/>
              </a:rPr>
              <a:t>Bloom Syndrome</a:t>
            </a:r>
          </a:p>
          <a:p>
            <a:pPr marL="342900" indent="-342900" eaLnBrk="1" hangingPunct="1">
              <a:spcBef>
                <a:spcPts val="600"/>
              </a:spcBef>
              <a:buFont typeface="Arial" panose="020B0604020202020204" pitchFamily="34" charset="0"/>
              <a:buChar char="•"/>
              <a:defRPr/>
            </a:pPr>
            <a:r>
              <a:rPr lang="en-US" dirty="0" err="1">
                <a:latin typeface="+mn-lt"/>
                <a:cs typeface="+mn-cs"/>
              </a:rPr>
              <a:t>Nijegen</a:t>
            </a:r>
            <a:r>
              <a:rPr lang="en-US" dirty="0">
                <a:latin typeface="+mn-lt"/>
                <a:cs typeface="+mn-cs"/>
              </a:rPr>
              <a:t> breakage syndrome</a:t>
            </a:r>
          </a:p>
          <a:p>
            <a:pPr marL="342900" indent="-342900" eaLnBrk="1" hangingPunct="1">
              <a:spcBef>
                <a:spcPts val="600"/>
              </a:spcBef>
              <a:buFont typeface="Arial" panose="020B0604020202020204" pitchFamily="34" charset="0"/>
              <a:buChar char="•"/>
              <a:defRPr/>
            </a:pPr>
            <a:r>
              <a:rPr lang="en-US" dirty="0">
                <a:latin typeface="+mn-lt"/>
                <a:cs typeface="+mn-cs"/>
              </a:rPr>
              <a:t>Werner syndrome</a:t>
            </a:r>
          </a:p>
          <a:p>
            <a:pPr marL="342900" indent="-342900" eaLnBrk="1" hangingPunct="1">
              <a:spcBef>
                <a:spcPts val="600"/>
              </a:spcBef>
              <a:buClr>
                <a:srgbClr val="9E001E"/>
              </a:buClr>
              <a:buFont typeface="Wingdings" pitchFamily="2" charset="2"/>
              <a:buChar char="§"/>
              <a:defRPr/>
            </a:pPr>
            <a:endParaRPr lang="en-US" dirty="0">
              <a:latin typeface="+mn-lt"/>
              <a:cs typeface="+mn-cs"/>
            </a:endParaRPr>
          </a:p>
        </p:txBody>
      </p:sp>
      <p:sp>
        <p:nvSpPr>
          <p:cNvPr id="7" name="Content Placeholder 2"/>
          <p:cNvSpPr txBox="1">
            <a:spLocks/>
          </p:cNvSpPr>
          <p:nvPr/>
        </p:nvSpPr>
        <p:spPr bwMode="auto">
          <a:xfrm>
            <a:off x="5029200" y="1066800"/>
            <a:ext cx="3657600" cy="1905000"/>
          </a:xfrm>
          <a:prstGeom prst="rect">
            <a:avLst/>
          </a:prstGeom>
          <a:noFill/>
          <a:ln>
            <a:miter lim="800000"/>
            <a:headEnd/>
            <a:tailEnd/>
          </a:ln>
        </p:spPr>
        <p:txBody>
          <a:bodyPr/>
          <a:lstStyle/>
          <a:p>
            <a:pPr marL="342900" indent="-342900" eaLnBrk="1" hangingPunct="1">
              <a:spcBef>
                <a:spcPts val="1200"/>
              </a:spcBef>
              <a:buClr>
                <a:srgbClr val="9E001E"/>
              </a:buClr>
              <a:buFont typeface="Wingdings" pitchFamily="2" charset="2"/>
              <a:buNone/>
              <a:defRPr/>
            </a:pPr>
            <a:r>
              <a:rPr lang="en-US" u="sng" dirty="0">
                <a:latin typeface="+mn-lt"/>
                <a:cs typeface="+mn-cs"/>
              </a:rPr>
              <a:t>Acquired Immunodeficiency</a:t>
            </a:r>
          </a:p>
          <a:p>
            <a:pPr marL="342900" indent="-342900" eaLnBrk="1" hangingPunct="1">
              <a:spcBef>
                <a:spcPts val="600"/>
              </a:spcBef>
              <a:buFont typeface="Arial" panose="020B0604020202020204" pitchFamily="34" charset="0"/>
              <a:buChar char="•"/>
              <a:defRPr/>
            </a:pPr>
            <a:r>
              <a:rPr lang="en-US" dirty="0">
                <a:latin typeface="+mn-lt"/>
                <a:cs typeface="+mn-cs"/>
              </a:rPr>
              <a:t>Human Immunodeficiency Virus</a:t>
            </a:r>
          </a:p>
          <a:p>
            <a:pPr marL="342900" indent="-342900" eaLnBrk="1" hangingPunct="1">
              <a:spcBef>
                <a:spcPts val="600"/>
              </a:spcBef>
              <a:buFont typeface="Arial" panose="020B0604020202020204" pitchFamily="34" charset="0"/>
              <a:buChar char="•"/>
              <a:defRPr/>
            </a:pPr>
            <a:r>
              <a:rPr lang="en-US" dirty="0" err="1">
                <a:latin typeface="+mn-lt"/>
                <a:cs typeface="+mn-cs"/>
              </a:rPr>
              <a:t>Immunosuppression</a:t>
            </a:r>
            <a:r>
              <a:rPr lang="en-US" dirty="0">
                <a:latin typeface="+mn-lt"/>
                <a:cs typeface="+mn-cs"/>
              </a:rPr>
              <a:t> (SOT/HCT)</a:t>
            </a:r>
          </a:p>
          <a:p>
            <a:pPr marL="342900" indent="-342900" eaLnBrk="1" hangingPunct="1">
              <a:spcBef>
                <a:spcPts val="600"/>
              </a:spcBef>
              <a:buFont typeface="Arial" panose="020B0604020202020204" pitchFamily="34" charset="0"/>
              <a:buChar char="•"/>
              <a:defRPr/>
            </a:pPr>
            <a:r>
              <a:rPr lang="en-US" dirty="0">
                <a:latin typeface="+mn-lt"/>
                <a:cs typeface="+mn-cs"/>
              </a:rPr>
              <a:t>Following chemotherapy (HL)</a:t>
            </a:r>
          </a:p>
          <a:p>
            <a:pPr marL="342900" indent="-342900" eaLnBrk="1" hangingPunct="1">
              <a:spcBef>
                <a:spcPts val="600"/>
              </a:spcBef>
              <a:buClr>
                <a:srgbClr val="9E001E"/>
              </a:buClr>
              <a:buFont typeface="Wingdings" pitchFamily="2" charset="2"/>
              <a:buChar char="§"/>
              <a:defRPr/>
            </a:pPr>
            <a:endParaRPr lang="en-US" dirty="0">
              <a:latin typeface="+mn-lt"/>
              <a:cs typeface="+mn-cs"/>
            </a:endParaRPr>
          </a:p>
          <a:p>
            <a:pPr marL="342900" indent="-342900" eaLnBrk="1" hangingPunct="1">
              <a:spcBef>
                <a:spcPts val="600"/>
              </a:spcBef>
              <a:buClr>
                <a:srgbClr val="9E001E"/>
              </a:buClr>
              <a:buFont typeface="Wingdings" pitchFamily="2" charset="2"/>
              <a:buChar char="§"/>
              <a:defRPr/>
            </a:pPr>
            <a:endParaRPr lang="en-US" dirty="0">
              <a:latin typeface="+mn-lt"/>
              <a:cs typeface="+mn-cs"/>
            </a:endParaRPr>
          </a:p>
        </p:txBody>
      </p:sp>
      <p:sp>
        <p:nvSpPr>
          <p:cNvPr id="2" name="TextBox 1"/>
          <p:cNvSpPr txBox="1"/>
          <p:nvPr/>
        </p:nvSpPr>
        <p:spPr>
          <a:xfrm>
            <a:off x="5559425" y="3276600"/>
            <a:ext cx="2822575" cy="1938338"/>
          </a:xfrm>
          <a:prstGeom prst="rect">
            <a:avLst/>
          </a:prstGeom>
          <a:noFill/>
          <a:ln w="50800">
            <a:solidFill>
              <a:schemeClr val="tx1"/>
            </a:solidFill>
          </a:ln>
        </p:spPr>
        <p:txBody>
          <a:bodyPr>
            <a:spAutoFit/>
          </a:bodyPr>
          <a:lstStyle/>
          <a:p>
            <a:pPr eaLnBrk="1" hangingPunct="1">
              <a:defRPr/>
            </a:pPr>
            <a:r>
              <a:rPr lang="en-US" sz="2400" u="sng" dirty="0">
                <a:cs typeface="Arial" charset="0"/>
              </a:rPr>
              <a:t>Associations</a:t>
            </a:r>
          </a:p>
          <a:p>
            <a:pPr marL="342900" indent="-342900" eaLnBrk="1" hangingPunct="1">
              <a:buFont typeface="Arial" pitchFamily="34" charset="0"/>
              <a:buChar char="•"/>
              <a:defRPr/>
            </a:pPr>
            <a:r>
              <a:rPr lang="en-US" sz="2400" dirty="0">
                <a:cs typeface="Arial" charset="0"/>
              </a:rPr>
              <a:t>T cell deficiency</a:t>
            </a:r>
          </a:p>
          <a:p>
            <a:pPr marL="342900" indent="-342900" eaLnBrk="1" hangingPunct="1">
              <a:buFont typeface="Arial" pitchFamily="34" charset="0"/>
              <a:buChar char="•"/>
              <a:defRPr/>
            </a:pPr>
            <a:r>
              <a:rPr lang="en-US" sz="2400" dirty="0">
                <a:cs typeface="Arial" charset="0"/>
              </a:rPr>
              <a:t>B cell lymphoma</a:t>
            </a:r>
          </a:p>
          <a:p>
            <a:pPr marL="342900" indent="-342900" eaLnBrk="1" hangingPunct="1">
              <a:buFont typeface="Arial" pitchFamily="34" charset="0"/>
              <a:buChar char="•"/>
              <a:defRPr/>
            </a:pPr>
            <a:r>
              <a:rPr lang="en-US" sz="2400" dirty="0" err="1">
                <a:cs typeface="Arial" charset="0"/>
              </a:rPr>
              <a:t>Extranodal</a:t>
            </a:r>
            <a:r>
              <a:rPr lang="en-US" sz="2400" dirty="0">
                <a:cs typeface="Arial" charset="0"/>
              </a:rPr>
              <a:t> </a:t>
            </a:r>
          </a:p>
          <a:p>
            <a:pPr marL="342900" indent="-342900" eaLnBrk="1" hangingPunct="1">
              <a:buFont typeface="Arial" pitchFamily="34" charset="0"/>
              <a:buChar char="•"/>
              <a:defRPr/>
            </a:pPr>
            <a:r>
              <a:rPr lang="en-US" sz="2400" dirty="0">
                <a:cs typeface="Arial" charset="0"/>
              </a:rPr>
              <a:t>EBV+ </a:t>
            </a:r>
          </a:p>
        </p:txBody>
      </p:sp>
      <p:sp>
        <p:nvSpPr>
          <p:cNvPr id="3" name="Slide Number Placeholder 2"/>
          <p:cNvSpPr>
            <a:spLocks noGrp="1"/>
          </p:cNvSpPr>
          <p:nvPr>
            <p:ph type="sldNum" sz="quarter" idx="12"/>
          </p:nvPr>
        </p:nvSpPr>
        <p:spPr/>
        <p:txBody>
          <a:bodyPr/>
          <a:lstStyle/>
          <a:p>
            <a:pPr>
              <a:defRPr/>
            </a:pPr>
            <a:fld id="{EE686F56-AB52-428D-839C-21E848E8E2B4}" type="slidenum">
              <a:rPr lang="en-US" altLang="en-US" smtClean="0"/>
              <a:pPr>
                <a:defRPr/>
              </a:pPr>
              <a:t>61</a:t>
            </a:fld>
            <a:endParaRPr lang="en-US" altLang="en-US"/>
          </a:p>
        </p:txBody>
      </p:sp>
    </p:spTree>
    <p:extLst>
      <p:ext uri="{BB962C8B-B14F-4D97-AF65-F5344CB8AC3E}">
        <p14:creationId xmlns:p14="http://schemas.microsoft.com/office/powerpoint/2010/main" val="823461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8" descr="su13-5713 60 x.jpg"/>
          <p:cNvPicPr>
            <a:picLocks noChangeAspect="1"/>
          </p:cNvPicPr>
          <p:nvPr/>
        </p:nvPicPr>
        <p:blipFill>
          <a:blip r:embed="rId3">
            <a:extLst>
              <a:ext uri="{28A0092B-C50C-407E-A947-70E740481C1C}">
                <a14:useLocalDpi xmlns:a14="http://schemas.microsoft.com/office/drawing/2010/main" val="0"/>
              </a:ext>
            </a:extLst>
          </a:blip>
          <a:srcRect l="1640" t="-43" b="15569"/>
          <a:stretch>
            <a:fillRect/>
          </a:stretch>
        </p:blipFill>
        <p:spPr bwMode="auto">
          <a:xfrm>
            <a:off x="4572000" y="582838"/>
            <a:ext cx="4467225"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14" descr="SC13-70, 20x.jpg"/>
          <p:cNvPicPr>
            <a:picLocks noChangeAspect="1"/>
          </p:cNvPicPr>
          <p:nvPr/>
        </p:nvPicPr>
        <p:blipFill>
          <a:blip r:embed="rId4" cstate="print">
            <a:extLst>
              <a:ext uri="{28A0092B-C50C-407E-A947-70E740481C1C}">
                <a14:useLocalDpi xmlns:a14="http://schemas.microsoft.com/office/drawing/2010/main" val="0"/>
              </a:ext>
            </a:extLst>
          </a:blip>
          <a:srcRect l="1192" t="29712" r="29863" b="10307"/>
          <a:stretch>
            <a:fillRect/>
          </a:stretch>
        </p:blipFill>
        <p:spPr bwMode="auto">
          <a:xfrm>
            <a:off x="76200" y="582838"/>
            <a:ext cx="4410075"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Group 1"/>
          <p:cNvGrpSpPr>
            <a:grpSpLocks/>
          </p:cNvGrpSpPr>
          <p:nvPr/>
        </p:nvGrpSpPr>
        <p:grpSpPr bwMode="auto">
          <a:xfrm>
            <a:off x="23929" y="613079"/>
            <a:ext cx="9067800" cy="6063641"/>
            <a:chOff x="76200" y="685800"/>
            <a:chExt cx="8763000" cy="5756622"/>
          </a:xfrm>
        </p:grpSpPr>
        <p:pic>
          <p:nvPicPr>
            <p:cNvPr id="66569" name="Picture 1"/>
            <p:cNvPicPr>
              <a:picLocks noChangeAspect="1" noChangeArrowheads="1"/>
            </p:cNvPicPr>
            <p:nvPr/>
          </p:nvPicPr>
          <p:blipFill>
            <a:blip r:embed="rId5">
              <a:extLst>
                <a:ext uri="{28A0092B-C50C-407E-A947-70E740481C1C}">
                  <a14:useLocalDpi xmlns:a14="http://schemas.microsoft.com/office/drawing/2010/main" val="0"/>
                </a:ext>
              </a:extLst>
            </a:blip>
            <a:srcRect b="13831"/>
            <a:stretch>
              <a:fillRect/>
            </a:stretch>
          </p:blipFill>
          <p:spPr bwMode="auto">
            <a:xfrm>
              <a:off x="4503738" y="3552826"/>
              <a:ext cx="4335462" cy="28895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 name="Rectangle 2"/>
            <p:cNvSpPr txBox="1">
              <a:spLocks noChangeArrowheads="1"/>
            </p:cNvSpPr>
            <p:nvPr/>
          </p:nvSpPr>
          <p:spPr bwMode="auto">
            <a:xfrm>
              <a:off x="4496054" y="3504831"/>
              <a:ext cx="2298140" cy="381616"/>
            </a:xfrm>
            <a:prstGeom prst="rect">
              <a:avLst/>
            </a:prstGeom>
            <a:solidFill>
              <a:schemeClr val="bg1">
                <a:alpha val="65000"/>
              </a:schemeClr>
            </a:solidFill>
            <a:ln>
              <a:miter lim="800000"/>
              <a:headEnd/>
              <a:tailEnd/>
            </a:ln>
          </p:spPr>
          <p:txBody>
            <a:bodyPr/>
            <a:lstStyle/>
            <a:p>
              <a:pPr eaLnBrk="1" hangingPunct="1">
                <a:defRPr/>
              </a:pPr>
              <a:r>
                <a:rPr lang="en-US" sz="2000" dirty="0" err="1">
                  <a:latin typeface="Arial Narrow" pitchFamily="34" charset="0"/>
                  <a:ea typeface="+mj-ea"/>
                  <a:cs typeface="+mj-cs"/>
                </a:rPr>
                <a:t>Anaplastic</a:t>
              </a:r>
              <a:r>
                <a:rPr lang="en-US" sz="2000" dirty="0">
                  <a:latin typeface="Arial Narrow" pitchFamily="34" charset="0"/>
                  <a:ea typeface="+mj-ea"/>
                  <a:cs typeface="+mj-cs"/>
                </a:rPr>
                <a:t> Large Cell</a:t>
              </a:r>
            </a:p>
          </p:txBody>
        </p:sp>
        <p:sp>
          <p:nvSpPr>
            <p:cNvPr id="66571" name="Rectangle 11"/>
            <p:cNvSpPr>
              <a:spLocks noChangeArrowheads="1"/>
            </p:cNvSpPr>
            <p:nvPr/>
          </p:nvSpPr>
          <p:spPr bwMode="auto">
            <a:xfrm>
              <a:off x="76200" y="3505200"/>
              <a:ext cx="2667000" cy="381000"/>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Narrow" panose="020B0606020202030204" pitchFamily="34" charset="0"/>
                </a:rPr>
                <a:t>Lymphoblastic Lymphoma</a:t>
              </a:r>
            </a:p>
          </p:txBody>
        </p:sp>
        <p:sp>
          <p:nvSpPr>
            <p:cNvPr id="66572" name="Rectangle 13"/>
            <p:cNvSpPr>
              <a:spLocks noChangeArrowheads="1"/>
            </p:cNvSpPr>
            <p:nvPr/>
          </p:nvSpPr>
          <p:spPr bwMode="auto">
            <a:xfrm>
              <a:off x="76200" y="685800"/>
              <a:ext cx="990600" cy="381000"/>
            </a:xfrm>
            <a:prstGeom prst="rect">
              <a:avLst/>
            </a:prstGeom>
            <a:solidFill>
              <a:schemeClr val="bg1">
                <a:alpha val="6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latin typeface="Arial Narrow" panose="020B0606020202030204" pitchFamily="34" charset="0"/>
                </a:rPr>
                <a:t>Burkitt</a:t>
              </a:r>
            </a:p>
          </p:txBody>
        </p:sp>
        <p:sp>
          <p:nvSpPr>
            <p:cNvPr id="66573" name="Rectangle 13"/>
            <p:cNvSpPr>
              <a:spLocks noChangeArrowheads="1"/>
            </p:cNvSpPr>
            <p:nvPr/>
          </p:nvSpPr>
          <p:spPr bwMode="auto">
            <a:xfrm>
              <a:off x="4495800" y="685800"/>
              <a:ext cx="2133600" cy="381000"/>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latin typeface="Arial Narrow" panose="020B0606020202030204" pitchFamily="34" charset="0"/>
                </a:rPr>
                <a:t>Diffuse Large B cell</a:t>
              </a:r>
            </a:p>
          </p:txBody>
        </p:sp>
      </p:grpSp>
      <p:sp>
        <p:nvSpPr>
          <p:cNvPr id="12" name="Rectangle 2"/>
          <p:cNvSpPr txBox="1">
            <a:spLocks noChangeArrowheads="1"/>
          </p:cNvSpPr>
          <p:nvPr/>
        </p:nvSpPr>
        <p:spPr bwMode="auto">
          <a:xfrm>
            <a:off x="50840" y="-93027"/>
            <a:ext cx="9144000" cy="838200"/>
          </a:xfrm>
          <a:prstGeom prst="rect">
            <a:avLst/>
          </a:prstGeom>
          <a:noFill/>
          <a:ln>
            <a:miter lim="800000"/>
            <a:headEnd/>
            <a:tailEnd/>
          </a:ln>
        </p:spPr>
        <p:txBody>
          <a:bodyPr/>
          <a:lstStyle/>
          <a:p>
            <a:pPr algn="ctr" eaLnBrk="1" hangingPunct="1">
              <a:defRPr/>
            </a:pPr>
            <a:r>
              <a:rPr lang="en-US" sz="4000" dirty="0">
                <a:latin typeface="+mn-lt"/>
                <a:ea typeface="+mj-ea"/>
                <a:cs typeface="+mj-cs"/>
              </a:rPr>
              <a:t>Histology of Pediatric NHL</a:t>
            </a:r>
          </a:p>
        </p:txBody>
      </p:sp>
      <p:sp>
        <p:nvSpPr>
          <p:cNvPr id="66566" name="Rectangle 12"/>
          <p:cNvSpPr>
            <a:spLocks noChangeArrowheads="1"/>
          </p:cNvSpPr>
          <p:nvPr/>
        </p:nvSpPr>
        <p:spPr bwMode="auto">
          <a:xfrm>
            <a:off x="-1219200" y="6608154"/>
            <a:ext cx="8686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dirty="0">
                <a:solidFill>
                  <a:srgbClr val="000000"/>
                </a:solidFill>
                <a:latin typeface="Arial Narrow" panose="020B0606020202030204" pitchFamily="34" charset="0"/>
              </a:rPr>
              <a:t>Although NHL subtypes can have distinct histologic appearances, diagnosis </a:t>
            </a:r>
            <a:r>
              <a:rPr lang="en-US" altLang="en-US" sz="1200" b="1" u="sng" dirty="0">
                <a:solidFill>
                  <a:srgbClr val="000000"/>
                </a:solidFill>
                <a:latin typeface="Arial Narrow" panose="020B0606020202030204" pitchFamily="34" charset="0"/>
              </a:rPr>
              <a:t>cannot</a:t>
            </a:r>
            <a:r>
              <a:rPr lang="en-US" altLang="en-US" sz="1200" dirty="0">
                <a:solidFill>
                  <a:srgbClr val="000000"/>
                </a:solidFill>
                <a:latin typeface="Arial Narrow" panose="020B0606020202030204" pitchFamily="34" charset="0"/>
              </a:rPr>
              <a:t> be made by histology alone</a:t>
            </a:r>
            <a:endParaRPr lang="en-US" altLang="en-US" sz="1200" dirty="0">
              <a:latin typeface="Arial Narrow" panose="020B0606020202030204" pitchFamily="34" charset="0"/>
            </a:endParaRPr>
          </a:p>
        </p:txBody>
      </p:sp>
      <p:pic>
        <p:nvPicPr>
          <p:cNvPr id="66567" name="Picture 16" descr="BM16-199, 20x.jpg"/>
          <p:cNvPicPr>
            <a:picLocks noChangeAspect="1"/>
          </p:cNvPicPr>
          <p:nvPr/>
        </p:nvPicPr>
        <p:blipFill>
          <a:blip r:embed="rId6" cstate="print">
            <a:extLst>
              <a:ext uri="{28A0092B-C50C-407E-A947-70E740481C1C}">
                <a14:useLocalDpi xmlns:a14="http://schemas.microsoft.com/office/drawing/2010/main" val="0"/>
              </a:ext>
            </a:extLst>
          </a:blip>
          <a:srcRect t="24487" r="25101" b="8784"/>
          <a:stretch>
            <a:fillRect/>
          </a:stretch>
        </p:blipFill>
        <p:spPr bwMode="auto">
          <a:xfrm>
            <a:off x="76200" y="3596313"/>
            <a:ext cx="4410075"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Rectangle 13"/>
          <p:cNvSpPr>
            <a:spLocks noChangeArrowheads="1"/>
          </p:cNvSpPr>
          <p:nvPr/>
        </p:nvSpPr>
        <p:spPr bwMode="auto">
          <a:xfrm>
            <a:off x="76200" y="3644900"/>
            <a:ext cx="1600200" cy="393700"/>
          </a:xfrm>
          <a:prstGeom prst="rect">
            <a:avLst/>
          </a:prstGeom>
          <a:solidFill>
            <a:schemeClr val="bg1">
              <a:alpha val="6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latin typeface="Arial Narrow" panose="020B0606020202030204" pitchFamily="34" charset="0"/>
              </a:rPr>
              <a:t>Lymphoblastic</a:t>
            </a:r>
          </a:p>
        </p:txBody>
      </p:sp>
    </p:spTree>
    <p:extLst>
      <p:ext uri="{BB962C8B-B14F-4D97-AF65-F5344CB8AC3E}">
        <p14:creationId xmlns:p14="http://schemas.microsoft.com/office/powerpoint/2010/main" val="29255395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 descr="SC13-70, 20x.jpg"/>
          <p:cNvPicPr>
            <a:picLocks noChangeAspect="1"/>
          </p:cNvPicPr>
          <p:nvPr/>
        </p:nvPicPr>
        <p:blipFill>
          <a:blip r:embed="rId3">
            <a:extLst>
              <a:ext uri="{28A0092B-C50C-407E-A947-70E740481C1C}">
                <a14:useLocalDpi xmlns:a14="http://schemas.microsoft.com/office/drawing/2010/main" val="0"/>
              </a:ext>
            </a:extLst>
          </a:blip>
          <a:srcRect t="29712" r="29863"/>
          <a:stretch>
            <a:fillRect/>
          </a:stretch>
        </p:blipFill>
        <p:spPr bwMode="auto">
          <a:xfrm>
            <a:off x="0" y="0"/>
            <a:ext cx="913765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Content Placeholder 2"/>
          <p:cNvSpPr txBox="1">
            <a:spLocks/>
          </p:cNvSpPr>
          <p:nvPr/>
        </p:nvSpPr>
        <p:spPr bwMode="auto">
          <a:xfrm>
            <a:off x="0" y="6400800"/>
            <a:ext cx="9144000" cy="457200"/>
          </a:xfrm>
          <a:prstGeom prst="rect">
            <a:avLst/>
          </a:prstGeom>
          <a:solidFill>
            <a:schemeClr val="bg1"/>
          </a:solidFill>
          <a:ln w="9525">
            <a:noFill/>
            <a:miter lim="800000"/>
            <a:headEnd/>
            <a:tailEnd/>
          </a:ln>
        </p:spPr>
        <p:txBody>
          <a:bodyPr/>
          <a:lstStyle/>
          <a:p>
            <a:pPr marL="342900" indent="-342900" algn="ctr" eaLnBrk="1" hangingPunct="1">
              <a:spcBef>
                <a:spcPct val="20000"/>
              </a:spcBef>
              <a:buClr>
                <a:srgbClr val="9E001E"/>
              </a:buClr>
              <a:defRPr/>
            </a:pPr>
            <a:r>
              <a:rPr lang="en-US" sz="2400" dirty="0">
                <a:latin typeface="+mn-lt"/>
                <a:cs typeface="Arial" charset="0"/>
              </a:rPr>
              <a:t>Homogeneous, medium sized cells, high mitotic index, “Starry Sky”	</a:t>
            </a:r>
          </a:p>
        </p:txBody>
      </p:sp>
      <p:sp>
        <p:nvSpPr>
          <p:cNvPr id="5" name="Title 1"/>
          <p:cNvSpPr txBox="1">
            <a:spLocks/>
          </p:cNvSpPr>
          <p:nvPr/>
        </p:nvSpPr>
        <p:spPr bwMode="auto">
          <a:xfrm>
            <a:off x="0" y="0"/>
            <a:ext cx="9137650" cy="762000"/>
          </a:xfrm>
          <a:prstGeom prst="rect">
            <a:avLst/>
          </a:prstGeom>
          <a:solidFill>
            <a:schemeClr val="bg1"/>
          </a:solidFill>
          <a:ln>
            <a:miter lim="800000"/>
            <a:headEnd/>
            <a:tailEnd/>
          </a:ln>
        </p:spPr>
        <p:txBody>
          <a:bodyPr/>
          <a:lstStyle/>
          <a:p>
            <a:pPr algn="ctr" eaLnBrk="1" hangingPunct="1">
              <a:defRPr/>
            </a:pPr>
            <a:r>
              <a:rPr lang="en-US" sz="4400" dirty="0">
                <a:latin typeface="+mn-lt"/>
                <a:ea typeface="+mj-ea"/>
                <a:cs typeface="+mj-cs"/>
              </a:rPr>
              <a:t>Burkitt Lymphoma</a:t>
            </a: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63</a:t>
            </a:fld>
            <a:endParaRPr lang="en-US" altLang="en-US"/>
          </a:p>
        </p:txBody>
      </p:sp>
    </p:spTree>
    <p:extLst>
      <p:ext uri="{BB962C8B-B14F-4D97-AF65-F5344CB8AC3E}">
        <p14:creationId xmlns:p14="http://schemas.microsoft.com/office/powerpoint/2010/main" val="22066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BM13-264, BM BX, 20X.jpg"/>
          <p:cNvPicPr>
            <a:picLocks noChangeAspect="1"/>
          </p:cNvPicPr>
          <p:nvPr/>
        </p:nvPicPr>
        <p:blipFill>
          <a:blip r:embed="rId3">
            <a:extLst>
              <a:ext uri="{28A0092B-C50C-407E-A947-70E740481C1C}">
                <a14:useLocalDpi xmlns:a14="http://schemas.microsoft.com/office/drawing/2010/main" val="0"/>
              </a:ext>
            </a:extLst>
          </a:blip>
          <a:srcRect t="8607" r="24142" b="15260"/>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Content Placeholder 2"/>
          <p:cNvSpPr txBox="1">
            <a:spLocks/>
          </p:cNvSpPr>
          <p:nvPr/>
        </p:nvSpPr>
        <p:spPr bwMode="auto">
          <a:xfrm>
            <a:off x="0" y="6400800"/>
            <a:ext cx="9144000" cy="457200"/>
          </a:xfrm>
          <a:prstGeom prst="rect">
            <a:avLst/>
          </a:prstGeom>
          <a:solidFill>
            <a:schemeClr val="bg1"/>
          </a:solidFill>
          <a:ln w="9525">
            <a:noFill/>
            <a:miter lim="800000"/>
            <a:headEnd/>
            <a:tailEnd/>
          </a:ln>
        </p:spPr>
        <p:txBody>
          <a:bodyPr/>
          <a:lstStyle/>
          <a:p>
            <a:pPr marL="342900" indent="-342900" algn="ctr" eaLnBrk="1" hangingPunct="1">
              <a:spcBef>
                <a:spcPct val="20000"/>
              </a:spcBef>
              <a:buClr>
                <a:srgbClr val="9E001E"/>
              </a:buClr>
              <a:defRPr/>
            </a:pPr>
            <a:r>
              <a:rPr lang="en-US" sz="2400" dirty="0">
                <a:latin typeface="+mn-lt"/>
                <a:cs typeface="Arial" charset="0"/>
              </a:rPr>
              <a:t>Homogeneous, medium sized cells, high mitotic index, “Starry Sky”	</a:t>
            </a:r>
          </a:p>
        </p:txBody>
      </p:sp>
      <p:sp>
        <p:nvSpPr>
          <p:cNvPr id="5" name="Title 1"/>
          <p:cNvSpPr txBox="1">
            <a:spLocks/>
          </p:cNvSpPr>
          <p:nvPr/>
        </p:nvSpPr>
        <p:spPr bwMode="auto">
          <a:xfrm>
            <a:off x="0" y="-76200"/>
            <a:ext cx="9137650" cy="685800"/>
          </a:xfrm>
          <a:prstGeom prst="rect">
            <a:avLst/>
          </a:prstGeom>
          <a:solidFill>
            <a:schemeClr val="bg1"/>
          </a:solidFill>
          <a:ln>
            <a:miter lim="800000"/>
            <a:headEnd/>
            <a:tailEnd/>
          </a:ln>
        </p:spPr>
        <p:txBody>
          <a:bodyPr/>
          <a:lstStyle/>
          <a:p>
            <a:pPr algn="ctr" eaLnBrk="1" hangingPunct="1">
              <a:defRPr/>
            </a:pPr>
            <a:r>
              <a:rPr lang="en-US" sz="4000" dirty="0">
                <a:latin typeface="+mn-lt"/>
                <a:ea typeface="+mj-ea"/>
                <a:cs typeface="+mj-cs"/>
              </a:rPr>
              <a:t>Burkitt Lymphoma in the bone marrow</a:t>
            </a: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64</a:t>
            </a:fld>
            <a:endParaRPr lang="en-US" altLang="en-US"/>
          </a:p>
        </p:txBody>
      </p:sp>
    </p:spTree>
    <p:extLst>
      <p:ext uri="{BB962C8B-B14F-4D97-AF65-F5344CB8AC3E}">
        <p14:creationId xmlns:p14="http://schemas.microsoft.com/office/powerpoint/2010/main" val="17109558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descr="SU12-6903 bcl6.jpg"/>
          <p:cNvPicPr>
            <a:picLocks noChangeAspect="1"/>
          </p:cNvPicPr>
          <p:nvPr/>
        </p:nvPicPr>
        <p:blipFill>
          <a:blip r:embed="rId3">
            <a:extLst>
              <a:ext uri="{28A0092B-C50C-407E-A947-70E740481C1C}">
                <a14:useLocalDpi xmlns:a14="http://schemas.microsoft.com/office/drawing/2010/main" val="0"/>
              </a:ext>
            </a:extLst>
          </a:blip>
          <a:srcRect t="26904" r="27466"/>
          <a:stretch>
            <a:fillRect/>
          </a:stretch>
        </p:blipFill>
        <p:spPr bwMode="auto">
          <a:xfrm>
            <a:off x="0" y="-38100"/>
            <a:ext cx="913765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Content Placeholder 2"/>
          <p:cNvSpPr txBox="1">
            <a:spLocks/>
          </p:cNvSpPr>
          <p:nvPr/>
        </p:nvSpPr>
        <p:spPr bwMode="auto">
          <a:xfrm>
            <a:off x="0" y="640080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a:t>KI67/MIB1: &gt;99% of cells are positive</a:t>
            </a:r>
          </a:p>
        </p:txBody>
      </p:sp>
      <p:sp>
        <p:nvSpPr>
          <p:cNvPr id="5" name="Title 1"/>
          <p:cNvSpPr txBox="1">
            <a:spLocks/>
          </p:cNvSpPr>
          <p:nvPr/>
        </p:nvSpPr>
        <p:spPr bwMode="auto">
          <a:xfrm>
            <a:off x="0" y="-76200"/>
            <a:ext cx="9137650" cy="685800"/>
          </a:xfrm>
          <a:prstGeom prst="rect">
            <a:avLst/>
          </a:prstGeom>
          <a:solidFill>
            <a:schemeClr val="bg1"/>
          </a:solidFill>
          <a:ln>
            <a:miter lim="800000"/>
            <a:headEnd/>
            <a:tailEnd/>
          </a:ln>
        </p:spPr>
        <p:txBody>
          <a:bodyPr/>
          <a:lstStyle/>
          <a:p>
            <a:pPr algn="ctr" eaLnBrk="1" hangingPunct="1">
              <a:defRPr/>
            </a:pPr>
            <a:r>
              <a:rPr lang="en-US" sz="4000" dirty="0">
                <a:latin typeface="+mn-lt"/>
                <a:ea typeface="+mj-ea"/>
                <a:cs typeface="+mj-cs"/>
              </a:rPr>
              <a:t>Burkitt Lymphoma is highly proliferative</a:t>
            </a: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65</a:t>
            </a:fld>
            <a:endParaRPr lang="en-US" altLang="en-US"/>
          </a:p>
        </p:txBody>
      </p:sp>
    </p:spTree>
    <p:extLst>
      <p:ext uri="{BB962C8B-B14F-4D97-AF65-F5344CB8AC3E}">
        <p14:creationId xmlns:p14="http://schemas.microsoft.com/office/powerpoint/2010/main" val="17328405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76200" y="0"/>
            <a:ext cx="9220200" cy="1265238"/>
          </a:xfrm>
        </p:spPr>
        <p:txBody>
          <a:bodyPr anchor="t"/>
          <a:lstStyle/>
          <a:p>
            <a:pPr eaLnBrk="1" hangingPunct="1"/>
            <a:r>
              <a:rPr lang="en-US" altLang="en-US" sz="3200" smtClean="0"/>
              <a:t>Burkitt Lymphoma:  highly aggressive </a:t>
            </a:r>
            <a:br>
              <a:rPr lang="en-US" altLang="en-US" sz="3200" smtClean="0"/>
            </a:br>
            <a:r>
              <a:rPr lang="en-US" altLang="en-US" sz="3200" smtClean="0"/>
              <a:t>Germinal center mature B cell lymphoma</a:t>
            </a:r>
          </a:p>
        </p:txBody>
      </p:sp>
      <p:sp>
        <p:nvSpPr>
          <p:cNvPr id="55299" name="Content Placeholder 2"/>
          <p:cNvSpPr>
            <a:spLocks noGrp="1"/>
          </p:cNvSpPr>
          <p:nvPr>
            <p:ph idx="1"/>
          </p:nvPr>
        </p:nvSpPr>
        <p:spPr>
          <a:xfrm>
            <a:off x="228600" y="1066800"/>
            <a:ext cx="8915400" cy="4572000"/>
          </a:xfrm>
        </p:spPr>
        <p:txBody>
          <a:bodyPr/>
          <a:lstStyle/>
          <a:p>
            <a:pPr eaLnBrk="1" hangingPunct="1">
              <a:spcBef>
                <a:spcPts val="1200"/>
              </a:spcBef>
              <a:buFont typeface="Arial" charset="0"/>
              <a:buChar char="•"/>
              <a:defRPr/>
            </a:pPr>
            <a:r>
              <a:rPr lang="en-US" altLang="en-US" sz="2400" dirty="0" smtClean="0"/>
              <a:t>Epidemiology	      </a:t>
            </a:r>
            <a:r>
              <a:rPr lang="en-US" altLang="en-US" sz="2400" b="1" dirty="0" smtClean="0"/>
              <a:t>♂</a:t>
            </a:r>
            <a:r>
              <a:rPr lang="en-US" altLang="en-US" sz="2400" dirty="0" smtClean="0"/>
              <a:t>&gt;</a:t>
            </a:r>
            <a:r>
              <a:rPr lang="en-US" altLang="en-US" sz="2400" b="1" dirty="0" smtClean="0"/>
              <a:t>♀</a:t>
            </a:r>
            <a:r>
              <a:rPr lang="en-US" altLang="en-US" sz="2400" dirty="0" smtClean="0"/>
              <a:t>, ~5-10yrs, sporadic &amp; endemic forms</a:t>
            </a:r>
          </a:p>
          <a:p>
            <a:pPr eaLnBrk="1" hangingPunct="1">
              <a:spcBef>
                <a:spcPts val="1400"/>
              </a:spcBef>
              <a:buFont typeface="Arial" charset="0"/>
              <a:buChar char="•"/>
              <a:defRPr/>
            </a:pPr>
            <a:r>
              <a:rPr lang="en-US" altLang="en-US" sz="2400" dirty="0" smtClean="0"/>
              <a:t>Immunophenotype      CD10,19,20,22, sIg+ (&gt;90% IgM)</a:t>
            </a:r>
          </a:p>
          <a:p>
            <a:pPr eaLnBrk="1" hangingPunct="1">
              <a:spcBef>
                <a:spcPct val="0"/>
              </a:spcBef>
              <a:buFont typeface="Wingdings" pitchFamily="2" charset="2"/>
              <a:buNone/>
              <a:defRPr/>
            </a:pPr>
            <a:r>
              <a:rPr lang="en-US" altLang="en-US" sz="2400" dirty="0"/>
              <a:t>	</a:t>
            </a:r>
            <a:r>
              <a:rPr lang="en-US" altLang="en-US" sz="2400" dirty="0" smtClean="0"/>
              <a:t>			      low BCL-2 (anti-apoptotic)</a:t>
            </a:r>
          </a:p>
          <a:p>
            <a:pPr eaLnBrk="1" hangingPunct="1">
              <a:spcBef>
                <a:spcPts val="1400"/>
              </a:spcBef>
              <a:buFont typeface="Arial" charset="0"/>
              <a:buChar char="•"/>
              <a:defRPr/>
            </a:pPr>
            <a:r>
              <a:rPr lang="en-US" altLang="en-US" sz="2400" dirty="0" smtClean="0"/>
              <a:t>Highly Proliferative        99% cells Ki-67+</a:t>
            </a:r>
          </a:p>
          <a:p>
            <a:pPr eaLnBrk="1" hangingPunct="1">
              <a:spcBef>
                <a:spcPts val="1400"/>
              </a:spcBef>
              <a:buFont typeface="Arial" charset="0"/>
              <a:buChar char="•"/>
              <a:defRPr/>
            </a:pPr>
            <a:r>
              <a:rPr lang="en-US" altLang="en-US" sz="2400" dirty="0" smtClean="0"/>
              <a:t>Translocations	      ~80%  </a:t>
            </a:r>
            <a:r>
              <a:rPr lang="en-US" altLang="en-US" sz="2400" dirty="0" err="1" smtClean="0"/>
              <a:t>IgH-cMYC</a:t>
            </a:r>
            <a:r>
              <a:rPr lang="en-US" altLang="en-US" sz="2400" dirty="0" smtClean="0"/>
              <a:t> 	t(8;14)(q24;q32)</a:t>
            </a:r>
          </a:p>
          <a:p>
            <a:pPr eaLnBrk="1" hangingPunct="1">
              <a:spcBef>
                <a:spcPct val="0"/>
              </a:spcBef>
              <a:buFont typeface="Arial" charset="0"/>
              <a:buNone/>
              <a:defRPr/>
            </a:pPr>
            <a:r>
              <a:rPr lang="en-US" altLang="en-US" sz="2400" dirty="0" smtClean="0"/>
              <a:t>		 		        15%  </a:t>
            </a:r>
            <a:r>
              <a:rPr lang="en-US" altLang="en-US" sz="2400" dirty="0" err="1" smtClean="0"/>
              <a:t>Ig</a:t>
            </a:r>
            <a:r>
              <a:rPr lang="en-US" altLang="en-US" sz="2400" dirty="0" err="1" smtClean="0">
                <a:latin typeface="Symbol" pitchFamily="18" charset="2"/>
              </a:rPr>
              <a:t>k</a:t>
            </a:r>
            <a:r>
              <a:rPr lang="en-US" altLang="en-US" sz="2400" dirty="0" err="1" smtClean="0"/>
              <a:t>-cMYC</a:t>
            </a:r>
            <a:r>
              <a:rPr lang="en-US" altLang="en-US" sz="2400" dirty="0" smtClean="0"/>
              <a:t> 	t(2,8)(p11;q24)</a:t>
            </a:r>
          </a:p>
          <a:p>
            <a:pPr eaLnBrk="1" hangingPunct="1">
              <a:spcBef>
                <a:spcPct val="0"/>
              </a:spcBef>
              <a:buFont typeface="Arial" charset="0"/>
              <a:buNone/>
              <a:defRPr/>
            </a:pPr>
            <a:r>
              <a:rPr lang="en-US" altLang="en-US" sz="2400" dirty="0" smtClean="0"/>
              <a:t>		 		          5%  </a:t>
            </a:r>
            <a:r>
              <a:rPr lang="en-US" altLang="en-US" sz="2400" dirty="0" err="1" smtClean="0"/>
              <a:t>Ig</a:t>
            </a:r>
            <a:r>
              <a:rPr lang="en-US" altLang="en-US" sz="2400" dirty="0" err="1" smtClean="0">
                <a:latin typeface="Symbol" pitchFamily="18" charset="2"/>
              </a:rPr>
              <a:t>l</a:t>
            </a:r>
            <a:r>
              <a:rPr lang="en-US" altLang="en-US" sz="2400" dirty="0" err="1" smtClean="0"/>
              <a:t>-cMYC</a:t>
            </a:r>
            <a:r>
              <a:rPr lang="en-US" altLang="en-US" sz="2400" dirty="0" smtClean="0"/>
              <a:t> 	t(8;22)(q24;q11) </a:t>
            </a:r>
          </a:p>
          <a:p>
            <a:pPr eaLnBrk="1" hangingPunct="1">
              <a:spcBef>
                <a:spcPts val="1400"/>
              </a:spcBef>
              <a:buFont typeface="Arial" charset="0"/>
              <a:buChar char="•"/>
              <a:defRPr/>
            </a:pPr>
            <a:r>
              <a:rPr lang="en-US" altLang="en-US" sz="2400" dirty="0" smtClean="0"/>
              <a:t>Other changes	       occur in &gt;50% (-13q, +1q, -6q)</a:t>
            </a:r>
          </a:p>
          <a:p>
            <a:pPr eaLnBrk="1" hangingPunct="1">
              <a:spcBef>
                <a:spcPts val="1400"/>
              </a:spcBef>
              <a:buFont typeface="Arial" charset="0"/>
              <a:buChar char="•"/>
              <a:defRPr/>
            </a:pPr>
            <a:r>
              <a:rPr lang="en-US" altLang="en-US" sz="2400" dirty="0" smtClean="0"/>
              <a:t>First human tumor:	       associated with a virus (EBV)</a:t>
            </a:r>
          </a:p>
          <a:p>
            <a:pPr marL="0" indent="0" eaLnBrk="1" hangingPunct="1">
              <a:spcBef>
                <a:spcPts val="0"/>
              </a:spcBef>
              <a:buFont typeface="Arial" charset="0"/>
              <a:buNone/>
              <a:defRPr/>
            </a:pPr>
            <a:r>
              <a:rPr lang="en-US" altLang="en-US" sz="2400" dirty="0"/>
              <a:t>	</a:t>
            </a:r>
            <a:r>
              <a:rPr lang="en-US" altLang="en-US" sz="2400" dirty="0" smtClean="0"/>
              <a:t>		       with recurrent translocations</a:t>
            </a:r>
          </a:p>
          <a:p>
            <a:pPr marL="0" indent="0" eaLnBrk="1" hangingPunct="1">
              <a:spcBef>
                <a:spcPts val="0"/>
              </a:spcBef>
              <a:buFont typeface="Arial" charset="0"/>
              <a:buNone/>
              <a:defRPr/>
            </a:pPr>
            <a:r>
              <a:rPr lang="en-US" altLang="en-US" sz="2400" dirty="0"/>
              <a:t>	</a:t>
            </a:r>
            <a:r>
              <a:rPr lang="en-US" altLang="en-US" sz="2400" dirty="0" smtClean="0"/>
              <a:t>		       associated with HIV</a:t>
            </a:r>
          </a:p>
          <a:p>
            <a:pPr marL="0" indent="0" eaLnBrk="1" hangingPunct="1">
              <a:spcBef>
                <a:spcPts val="1200"/>
              </a:spcBef>
              <a:buFont typeface="Arial" charset="0"/>
              <a:buNone/>
              <a:defRPr/>
            </a:pPr>
            <a:endParaRPr lang="en-US" altLang="en-US" sz="2400" dirty="0"/>
          </a:p>
          <a:p>
            <a:pPr eaLnBrk="1" hangingPunct="1">
              <a:spcBef>
                <a:spcPts val="1200"/>
              </a:spcBef>
              <a:buFont typeface="Arial" charset="0"/>
              <a:buChar char="•"/>
              <a:defRPr/>
            </a:pPr>
            <a:endParaRPr lang="en-US" altLang="en-US" sz="2400" dirty="0" smtClean="0"/>
          </a:p>
        </p:txBody>
      </p:sp>
      <p:sp>
        <p:nvSpPr>
          <p:cNvPr id="70660" name="Rectangle 8"/>
          <p:cNvSpPr>
            <a:spLocks noChangeArrowheads="1"/>
          </p:cNvSpPr>
          <p:nvPr/>
        </p:nvSpPr>
        <p:spPr bwMode="auto">
          <a:xfrm>
            <a:off x="76200" y="6172200"/>
            <a:ext cx="8991600" cy="984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ts val="1200"/>
              </a:spcBef>
              <a:buClr>
                <a:srgbClr val="9E001E"/>
              </a:buClr>
              <a:buFont typeface="Wingdings" panose="05000000000000000000" pitchFamily="2" charset="2"/>
              <a:buNone/>
            </a:pPr>
            <a:r>
              <a:rPr lang="en-US" altLang="en-US" sz="2400" i="1"/>
              <a:t>Burkitt leukemia should be treated like lymphoma (not ALL)</a:t>
            </a:r>
          </a:p>
          <a:p>
            <a:pPr algn="ctr" eaLnBrk="1" hangingPunct="1">
              <a:spcBef>
                <a:spcPts val="1200"/>
              </a:spcBef>
              <a:buClr>
                <a:srgbClr val="9E001E"/>
              </a:buClr>
              <a:buFont typeface="Wingdings" panose="05000000000000000000" pitchFamily="2" charset="2"/>
              <a:buNone/>
            </a:pPr>
            <a:endParaRPr lang="en-US" altLang="en-US" sz="2400" i="1"/>
          </a:p>
        </p:txBody>
      </p:sp>
      <p:sp>
        <p:nvSpPr>
          <p:cNvPr id="70661" name="Line 6"/>
          <p:cNvSpPr>
            <a:spLocks noChangeShapeType="1"/>
          </p:cNvSpPr>
          <p:nvPr/>
        </p:nvSpPr>
        <p:spPr bwMode="auto">
          <a:xfrm>
            <a:off x="0" y="1066800"/>
            <a:ext cx="9144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2" name="Line 6"/>
          <p:cNvSpPr>
            <a:spLocks noChangeShapeType="1"/>
          </p:cNvSpPr>
          <p:nvPr/>
        </p:nvSpPr>
        <p:spPr bwMode="auto">
          <a:xfrm>
            <a:off x="0" y="6172200"/>
            <a:ext cx="9144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66</a:t>
            </a:fld>
            <a:endParaRPr lang="en-US" altLang="en-US"/>
          </a:p>
        </p:txBody>
      </p:sp>
    </p:spTree>
    <p:extLst>
      <p:ext uri="{BB962C8B-B14F-4D97-AF65-F5344CB8AC3E}">
        <p14:creationId xmlns:p14="http://schemas.microsoft.com/office/powerpoint/2010/main" val="28358073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txBox="1">
            <a:spLocks/>
          </p:cNvSpPr>
          <p:nvPr/>
        </p:nvSpPr>
        <p:spPr bwMode="auto">
          <a:xfrm>
            <a:off x="0" y="1295400"/>
            <a:ext cx="9144000" cy="5486400"/>
          </a:xfrm>
          <a:prstGeom prst="rect">
            <a:avLst/>
          </a:prstGeom>
          <a:solidFill>
            <a:schemeClr val="bg1"/>
          </a:solidFill>
          <a:ln>
            <a:noFill/>
          </a:ln>
          <a:extLst/>
        </p:spPr>
        <p:txBody>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20000"/>
              </a:spcBef>
              <a:buClr>
                <a:srgbClr val="9E001E"/>
              </a:buClr>
              <a:defRPr/>
            </a:pPr>
            <a:r>
              <a:rPr lang="en-US" altLang="en-US" sz="2400" dirty="0">
                <a:latin typeface="+mn-lt"/>
              </a:rPr>
              <a:t>				</a:t>
            </a:r>
            <a:r>
              <a:rPr lang="en-US" altLang="en-US" sz="2400" u="sng" dirty="0">
                <a:latin typeface="+mn-lt"/>
              </a:rPr>
              <a:t>Sporadic</a:t>
            </a:r>
            <a:r>
              <a:rPr lang="en-US" altLang="en-US" sz="2400" dirty="0">
                <a:latin typeface="+mn-lt"/>
              </a:rPr>
              <a:t>		</a:t>
            </a:r>
            <a:r>
              <a:rPr lang="en-US" altLang="en-US" sz="2400" u="sng" dirty="0" smtClean="0">
                <a:latin typeface="+mn-lt"/>
              </a:rPr>
              <a:t>Endemic (“malaria belt”)</a:t>
            </a:r>
            <a:endParaRPr lang="en-US" altLang="en-US" sz="2400" u="sng" dirty="0">
              <a:latin typeface="+mn-lt"/>
            </a:endParaRPr>
          </a:p>
          <a:p>
            <a:pPr eaLnBrk="1" hangingPunct="1">
              <a:spcBef>
                <a:spcPts val="0"/>
              </a:spcBef>
              <a:buFont typeface="Arial" panose="020B0604020202020204" pitchFamily="34" charset="0"/>
              <a:buChar char="•"/>
              <a:defRPr/>
            </a:pPr>
            <a:r>
              <a:rPr lang="en-US" altLang="en-US" sz="2400" dirty="0"/>
              <a:t>Geography		North America, 	Equatorial Africa, Brazil</a:t>
            </a:r>
          </a:p>
          <a:p>
            <a:pPr eaLnBrk="1" hangingPunct="1">
              <a:buClr>
                <a:srgbClr val="9E001E"/>
              </a:buClr>
              <a:defRPr/>
            </a:pPr>
            <a:r>
              <a:rPr lang="en-US" altLang="en-US" sz="2400" dirty="0"/>
              <a:t>				Europe			Turkey, New Guinea	</a:t>
            </a:r>
          </a:p>
          <a:p>
            <a:pPr eaLnBrk="1" hangingPunct="1">
              <a:spcBef>
                <a:spcPts val="1800"/>
              </a:spcBef>
              <a:buFont typeface="Arial" panose="020B0604020202020204" pitchFamily="34" charset="0"/>
              <a:buChar char="•"/>
              <a:defRPr/>
            </a:pPr>
            <a:r>
              <a:rPr lang="en-US" altLang="en-US" sz="2400" dirty="0" smtClean="0">
                <a:latin typeface="+mn-lt"/>
              </a:rPr>
              <a:t>Incidence</a:t>
            </a:r>
            <a:r>
              <a:rPr lang="en-US" altLang="en-US" sz="2400" dirty="0">
                <a:latin typeface="+mn-lt"/>
              </a:rPr>
              <a:t>		0.2/100,000		10/100,000</a:t>
            </a:r>
          </a:p>
          <a:p>
            <a:pPr eaLnBrk="1" hangingPunct="1">
              <a:spcBef>
                <a:spcPts val="1800"/>
              </a:spcBef>
              <a:buFont typeface="Arial" panose="020B0604020202020204" pitchFamily="34" charset="0"/>
              <a:buChar char="•"/>
              <a:defRPr/>
            </a:pPr>
            <a:r>
              <a:rPr lang="en-US" altLang="en-US" sz="2400" dirty="0" smtClean="0">
                <a:latin typeface="+mn-lt"/>
              </a:rPr>
              <a:t>Age			6-12y			4-7y</a:t>
            </a:r>
          </a:p>
          <a:p>
            <a:pPr eaLnBrk="1" hangingPunct="1">
              <a:spcBef>
                <a:spcPts val="1800"/>
              </a:spcBef>
              <a:buFont typeface="Arial" panose="020B0604020202020204" pitchFamily="34" charset="0"/>
              <a:buChar char="•"/>
              <a:defRPr/>
            </a:pPr>
            <a:r>
              <a:rPr lang="en-US" altLang="en-US" sz="2400" dirty="0"/>
              <a:t>EBV 			15%			95%</a:t>
            </a:r>
          </a:p>
          <a:p>
            <a:pPr eaLnBrk="1" hangingPunct="1">
              <a:spcBef>
                <a:spcPts val="1800"/>
              </a:spcBef>
              <a:buFont typeface="Arial" panose="020B0604020202020204" pitchFamily="34" charset="0"/>
              <a:buChar char="•"/>
              <a:defRPr/>
            </a:pPr>
            <a:r>
              <a:rPr lang="en-US" altLang="en-US" sz="2400" dirty="0" smtClean="0">
                <a:latin typeface="+mn-lt"/>
              </a:rPr>
              <a:t>Location</a:t>
            </a:r>
            <a:r>
              <a:rPr lang="en-US" altLang="en-US" sz="2400" dirty="0">
                <a:latin typeface="+mn-lt"/>
              </a:rPr>
              <a:t>		</a:t>
            </a:r>
            <a:r>
              <a:rPr lang="en-US" altLang="en-US" sz="2400" dirty="0" smtClean="0">
                <a:latin typeface="+mn-lt"/>
              </a:rPr>
              <a:t>Abdomen, LN	</a:t>
            </a:r>
            <a:r>
              <a:rPr lang="en-US" altLang="en-US" sz="2400" dirty="0">
                <a:latin typeface="+mn-lt"/>
              </a:rPr>
              <a:t>	</a:t>
            </a:r>
            <a:r>
              <a:rPr lang="en-US" altLang="en-US" sz="2400" dirty="0" smtClean="0">
                <a:latin typeface="+mn-lt"/>
              </a:rPr>
              <a:t>Jaw, orbit, mesentery, </a:t>
            </a:r>
            <a:r>
              <a:rPr lang="en-US" altLang="en-US" sz="2400" dirty="0">
                <a:latin typeface="+mn-lt"/>
              </a:rPr>
              <a:t>			</a:t>
            </a:r>
            <a:r>
              <a:rPr lang="en-US" altLang="en-US" sz="2400" dirty="0" smtClean="0">
                <a:latin typeface="+mn-lt"/>
              </a:rPr>
              <a:t>Marrow</a:t>
            </a:r>
            <a:r>
              <a:rPr lang="en-US" altLang="en-US" sz="2400" dirty="0">
                <a:latin typeface="+mn-lt"/>
              </a:rPr>
              <a:t>, </a:t>
            </a:r>
            <a:r>
              <a:rPr lang="en-US" altLang="en-US" sz="2400" dirty="0" smtClean="0">
                <a:latin typeface="+mn-lt"/>
              </a:rPr>
              <a:t>CNS, CSF</a:t>
            </a:r>
            <a:r>
              <a:rPr lang="en-US" altLang="en-US" sz="2400" dirty="0">
                <a:latin typeface="+mn-lt"/>
              </a:rPr>
              <a:t>	</a:t>
            </a:r>
            <a:r>
              <a:rPr lang="en-US" altLang="en-US" sz="2400" dirty="0"/>
              <a:t>CNS in </a:t>
            </a:r>
            <a:r>
              <a:rPr lang="en-US" altLang="en-US" sz="2400" dirty="0" smtClean="0"/>
              <a:t>1/3</a:t>
            </a:r>
            <a:endParaRPr lang="en-US" altLang="en-US" sz="2400" dirty="0">
              <a:latin typeface="+mn-lt"/>
            </a:endParaRPr>
          </a:p>
          <a:p>
            <a:pPr eaLnBrk="1" hangingPunct="1">
              <a:spcBef>
                <a:spcPts val="1800"/>
              </a:spcBef>
              <a:buFont typeface="Arial" panose="020B0604020202020204" pitchFamily="34" charset="0"/>
              <a:buChar char="•"/>
              <a:defRPr/>
            </a:pPr>
            <a:r>
              <a:rPr lang="en-US" altLang="en-US" sz="2400" dirty="0"/>
              <a:t>Ch8 break		</a:t>
            </a:r>
            <a:r>
              <a:rPr lang="en-US" altLang="en-US" sz="2400" dirty="0" smtClean="0"/>
              <a:t>near / within </a:t>
            </a:r>
            <a:r>
              <a:rPr lang="en-US" altLang="en-US" sz="2400" dirty="0" err="1"/>
              <a:t>cMYC</a:t>
            </a:r>
            <a:r>
              <a:rPr lang="en-US" altLang="en-US" sz="2400" dirty="0"/>
              <a:t>	</a:t>
            </a:r>
            <a:r>
              <a:rPr lang="en-US" altLang="en-US" sz="2400" dirty="0" smtClean="0"/>
              <a:t>upstream </a:t>
            </a:r>
            <a:r>
              <a:rPr lang="en-US" altLang="en-US" sz="2400" dirty="0"/>
              <a:t>of </a:t>
            </a:r>
            <a:r>
              <a:rPr lang="en-US" altLang="en-US" sz="2400" dirty="0" err="1"/>
              <a:t>cMYC</a:t>
            </a:r>
            <a:endParaRPr lang="en-US" altLang="en-US" sz="2400" i="1" dirty="0">
              <a:latin typeface="+mn-lt"/>
            </a:endParaRPr>
          </a:p>
          <a:p>
            <a:pPr eaLnBrk="1" hangingPunct="1">
              <a:spcBef>
                <a:spcPts val="1200"/>
              </a:spcBef>
              <a:buClr>
                <a:srgbClr val="9E001E"/>
              </a:buClr>
              <a:buFont typeface="Wingdings" pitchFamily="2" charset="2"/>
              <a:buNone/>
              <a:defRPr/>
            </a:pPr>
            <a:r>
              <a:rPr lang="en-US" altLang="en-US" sz="2400" i="1" dirty="0" smtClean="0">
                <a:latin typeface="+mn-lt"/>
              </a:rPr>
              <a:t>		 	        	</a:t>
            </a:r>
          </a:p>
          <a:p>
            <a:pPr eaLnBrk="1" hangingPunct="1">
              <a:spcBef>
                <a:spcPts val="600"/>
              </a:spcBef>
              <a:buClr>
                <a:srgbClr val="9E001E"/>
              </a:buClr>
              <a:buFont typeface="Wingdings" pitchFamily="2" charset="2"/>
              <a:buNone/>
              <a:defRPr/>
            </a:pPr>
            <a:r>
              <a:rPr lang="en-US" altLang="en-US" sz="2400" i="1" dirty="0" smtClean="0">
                <a:latin typeface="+mn-lt"/>
              </a:rPr>
              <a:t>Burkitt:  type 1 latency &amp; expresses EBNA-1 protein &amp; EBER-1 &amp; 2 RNA</a:t>
            </a:r>
            <a:endParaRPr lang="en-US" altLang="en-US" sz="2400" i="1" dirty="0">
              <a:latin typeface="+mn-lt"/>
            </a:endParaRPr>
          </a:p>
        </p:txBody>
      </p:sp>
      <p:sp>
        <p:nvSpPr>
          <p:cNvPr id="53251" name="Title 1"/>
          <p:cNvSpPr>
            <a:spLocks noGrp="1"/>
          </p:cNvSpPr>
          <p:nvPr>
            <p:ph type="title"/>
          </p:nvPr>
        </p:nvSpPr>
        <p:spPr>
          <a:xfrm>
            <a:off x="76200" y="0"/>
            <a:ext cx="9067800" cy="884238"/>
          </a:xfrm>
        </p:spPr>
        <p:txBody>
          <a:bodyPr anchor="t"/>
          <a:lstStyle/>
          <a:p>
            <a:pPr eaLnBrk="1" hangingPunct="1">
              <a:defRPr/>
            </a:pPr>
            <a:r>
              <a:rPr lang="en-US" altLang="en-US" sz="3600" dirty="0">
                <a:latin typeface="+mn-lt"/>
              </a:rPr>
              <a:t>Differences between Sporadic and </a:t>
            </a:r>
            <a:br>
              <a:rPr lang="en-US" altLang="en-US" sz="3600" dirty="0">
                <a:latin typeface="+mn-lt"/>
              </a:rPr>
            </a:br>
            <a:r>
              <a:rPr lang="en-US" altLang="en-US" sz="3600" dirty="0">
                <a:latin typeface="+mn-lt"/>
              </a:rPr>
              <a:t>Endemic Burkitt Lymphoma </a:t>
            </a:r>
          </a:p>
        </p:txBody>
      </p:sp>
      <p:sp>
        <p:nvSpPr>
          <p:cNvPr id="53252" name="Line 6"/>
          <p:cNvSpPr>
            <a:spLocks noChangeShapeType="1"/>
          </p:cNvSpPr>
          <p:nvPr/>
        </p:nvSpPr>
        <p:spPr bwMode="auto">
          <a:xfrm>
            <a:off x="0" y="1219200"/>
            <a:ext cx="9144000" cy="0"/>
          </a:xfrm>
          <a:prstGeom prst="line">
            <a:avLst/>
          </a:prstGeom>
          <a:noFill/>
          <a:ln w="19050">
            <a:solidFill>
              <a:schemeClr val="tx1"/>
            </a:solidFill>
            <a:round/>
            <a:headEnd/>
            <a:tailEnd/>
          </a:ln>
          <a:extLst/>
        </p:spPr>
        <p:txBody>
          <a:bodyPr/>
          <a:lstStyle/>
          <a:p>
            <a:pPr eaLnBrk="1" hangingPunct="1">
              <a:defRPr/>
            </a:pPr>
            <a:endParaRPr lang="en-US">
              <a:latin typeface="+mn-lt"/>
            </a:endParaRPr>
          </a:p>
        </p:txBody>
      </p:sp>
      <p:sp>
        <p:nvSpPr>
          <p:cNvPr id="5" name="Line 6"/>
          <p:cNvSpPr>
            <a:spLocks noChangeShapeType="1"/>
          </p:cNvSpPr>
          <p:nvPr/>
        </p:nvSpPr>
        <p:spPr bwMode="auto">
          <a:xfrm>
            <a:off x="0" y="6096000"/>
            <a:ext cx="9144000" cy="0"/>
          </a:xfrm>
          <a:prstGeom prst="line">
            <a:avLst/>
          </a:prstGeom>
          <a:noFill/>
          <a:ln w="19050">
            <a:solidFill>
              <a:schemeClr val="tx1"/>
            </a:solidFill>
            <a:round/>
            <a:headEnd/>
            <a:tailEnd/>
          </a:ln>
          <a:extLst/>
        </p:spPr>
        <p:txBody>
          <a:bodyPr/>
          <a:lstStyle/>
          <a:p>
            <a:pPr eaLnBrk="1" hangingPunct="1">
              <a:defRPr/>
            </a:pPr>
            <a:endParaRPr lang="en-US">
              <a:latin typeface="+mn-lt"/>
            </a:endParaRPr>
          </a:p>
        </p:txBody>
      </p:sp>
    </p:spTree>
    <p:extLst>
      <p:ext uri="{BB962C8B-B14F-4D97-AF65-F5344CB8AC3E}">
        <p14:creationId xmlns:p14="http://schemas.microsoft.com/office/powerpoint/2010/main" val="9390833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1"/>
          <p:cNvSpPr>
            <a:spLocks noChangeArrowheads="1"/>
          </p:cNvSpPr>
          <p:nvPr/>
        </p:nvSpPr>
        <p:spPr bwMode="auto">
          <a:xfrm>
            <a:off x="4427538" y="1524000"/>
            <a:ext cx="4716462" cy="381000"/>
          </a:xfrm>
          <a:prstGeom prst="rect">
            <a:avLst/>
          </a:prstGeom>
          <a:noFill/>
          <a:ln>
            <a:noFill/>
          </a:ln>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2800">
                <a:latin typeface="+mn-lt"/>
              </a:rPr>
              <a:t>Lymphoblastic Lymphoma</a:t>
            </a:r>
          </a:p>
        </p:txBody>
      </p:sp>
      <p:sp>
        <p:nvSpPr>
          <p:cNvPr id="33" name="Rectangle 13"/>
          <p:cNvSpPr>
            <a:spLocks noChangeArrowheads="1"/>
          </p:cNvSpPr>
          <p:nvPr/>
        </p:nvSpPr>
        <p:spPr bwMode="auto">
          <a:xfrm>
            <a:off x="0" y="1524000"/>
            <a:ext cx="4724400" cy="381000"/>
          </a:xfrm>
          <a:prstGeom prst="rect">
            <a:avLst/>
          </a:prstGeom>
          <a:noFill/>
          <a:ln>
            <a:noFill/>
          </a:ln>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2800" dirty="0">
                <a:latin typeface="+mn-lt"/>
              </a:rPr>
              <a:t>Burkitt Lymphoma</a:t>
            </a:r>
          </a:p>
        </p:txBody>
      </p:sp>
      <p:sp>
        <p:nvSpPr>
          <p:cNvPr id="15" name="Content Placeholder 2"/>
          <p:cNvSpPr txBox="1">
            <a:spLocks/>
          </p:cNvSpPr>
          <p:nvPr/>
        </p:nvSpPr>
        <p:spPr bwMode="auto">
          <a:xfrm>
            <a:off x="0" y="5153025"/>
            <a:ext cx="9144000" cy="1476375"/>
          </a:xfrm>
          <a:prstGeom prst="rect">
            <a:avLst/>
          </a:prstGeom>
          <a:noFill/>
          <a:ln>
            <a:noFill/>
          </a:ln>
          <a:extLst/>
        </p:spPr>
        <p:txBody>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20000"/>
              </a:spcBef>
              <a:buFont typeface="Arial" panose="020B0604020202020204" pitchFamily="34" charset="0"/>
              <a:buChar char="•"/>
              <a:defRPr/>
            </a:pPr>
            <a:r>
              <a:rPr lang="en-US" altLang="en-US" sz="2400" dirty="0">
                <a:latin typeface="+mn-lt"/>
              </a:rPr>
              <a:t>Reactive macrophages engulf apoptotic debris from rapidly dividing cells – any NHL can have “starry sky” appearance</a:t>
            </a:r>
          </a:p>
          <a:p>
            <a:pPr eaLnBrk="1" hangingPunct="1">
              <a:spcBef>
                <a:spcPct val="20000"/>
              </a:spcBef>
              <a:buFont typeface="Arial" panose="020B0604020202020204" pitchFamily="34" charset="0"/>
              <a:buChar char="•"/>
              <a:defRPr/>
            </a:pPr>
            <a:r>
              <a:rPr lang="en-US" altLang="en-US" sz="2400" dirty="0">
                <a:latin typeface="+mn-lt"/>
              </a:rPr>
              <a:t>Also:  C-MYC and B cell markers can occur in DLBCL</a:t>
            </a:r>
          </a:p>
        </p:txBody>
      </p:sp>
      <p:sp>
        <p:nvSpPr>
          <p:cNvPr id="54281" name="Title 1"/>
          <p:cNvSpPr txBox="1">
            <a:spLocks/>
          </p:cNvSpPr>
          <p:nvPr/>
        </p:nvSpPr>
        <p:spPr bwMode="auto">
          <a:xfrm>
            <a:off x="0" y="30163"/>
            <a:ext cx="9144000" cy="655637"/>
          </a:xfrm>
          <a:prstGeom prst="rect">
            <a:avLst/>
          </a:prstGeom>
          <a:no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ts val="1200"/>
              </a:spcBef>
              <a:buClr>
                <a:srgbClr val="9E001E"/>
              </a:buClr>
              <a:buFont typeface="Wingdings" pitchFamily="2" charset="2"/>
              <a:buNone/>
              <a:defRPr/>
            </a:pPr>
            <a:r>
              <a:rPr lang="en-US" altLang="en-US" sz="3200" dirty="0">
                <a:latin typeface="+mn-lt"/>
              </a:rPr>
              <a:t>Diagnosis of NHL is challenging because histology, </a:t>
            </a:r>
            <a:r>
              <a:rPr lang="en-US" altLang="en-US" sz="3200" dirty="0" err="1">
                <a:latin typeface="+mn-lt"/>
              </a:rPr>
              <a:t>immunophenotpye</a:t>
            </a:r>
            <a:r>
              <a:rPr lang="en-US" altLang="en-US" sz="3200" dirty="0">
                <a:latin typeface="+mn-lt"/>
              </a:rPr>
              <a:t> and </a:t>
            </a:r>
            <a:r>
              <a:rPr lang="en-US" altLang="en-US" sz="3200" dirty="0" err="1">
                <a:latin typeface="+mn-lt"/>
              </a:rPr>
              <a:t>cytogenetics</a:t>
            </a:r>
            <a:r>
              <a:rPr lang="en-US" altLang="en-US" sz="3200" dirty="0">
                <a:latin typeface="+mn-lt"/>
              </a:rPr>
              <a:t> can overlap</a:t>
            </a:r>
            <a:endParaRPr lang="en-US" altLang="en-US" sz="6000" dirty="0">
              <a:latin typeface="+mn-lt"/>
            </a:endParaRPr>
          </a:p>
        </p:txBody>
      </p:sp>
      <p:pic>
        <p:nvPicPr>
          <p:cNvPr id="72710" name="Picture 13" descr="SC13-70, 20x.jpg"/>
          <p:cNvPicPr>
            <a:picLocks noChangeAspect="1"/>
          </p:cNvPicPr>
          <p:nvPr/>
        </p:nvPicPr>
        <p:blipFill>
          <a:blip r:embed="rId3" cstate="print">
            <a:extLst>
              <a:ext uri="{28A0092B-C50C-407E-A947-70E740481C1C}">
                <a14:useLocalDpi xmlns:a14="http://schemas.microsoft.com/office/drawing/2010/main" val="0"/>
              </a:ext>
            </a:extLst>
          </a:blip>
          <a:srcRect l="3174" t="29712" r="29865" b="10307"/>
          <a:stretch>
            <a:fillRect/>
          </a:stretch>
        </p:blipFill>
        <p:spPr bwMode="auto">
          <a:xfrm>
            <a:off x="85725" y="1981200"/>
            <a:ext cx="440055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5" descr="BM16-199, 20x.jpg"/>
          <p:cNvPicPr>
            <a:picLocks noChangeAspect="1"/>
          </p:cNvPicPr>
          <p:nvPr/>
        </p:nvPicPr>
        <p:blipFill>
          <a:blip r:embed="rId4" cstate="print">
            <a:extLst>
              <a:ext uri="{28A0092B-C50C-407E-A947-70E740481C1C}">
                <a14:useLocalDpi xmlns:a14="http://schemas.microsoft.com/office/drawing/2010/main" val="0"/>
              </a:ext>
            </a:extLst>
          </a:blip>
          <a:srcRect t="24487" r="25101" b="8784"/>
          <a:stretch>
            <a:fillRect/>
          </a:stretch>
        </p:blipFill>
        <p:spPr bwMode="auto">
          <a:xfrm>
            <a:off x="4581525" y="1990725"/>
            <a:ext cx="4408488"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68</a:t>
            </a:fld>
            <a:endParaRPr lang="en-US" altLang="en-US"/>
          </a:p>
        </p:txBody>
      </p:sp>
    </p:spTree>
    <p:extLst>
      <p:ext uri="{BB962C8B-B14F-4D97-AF65-F5344CB8AC3E}">
        <p14:creationId xmlns:p14="http://schemas.microsoft.com/office/powerpoint/2010/main" val="1596841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6" descr="su13-5713 60 x.jpg"/>
          <p:cNvPicPr>
            <a:picLocks noChangeAspect="1"/>
          </p:cNvPicPr>
          <p:nvPr/>
        </p:nvPicPr>
        <p:blipFill>
          <a:blip r:embed="rId3">
            <a:extLst>
              <a:ext uri="{28A0092B-C50C-407E-A947-70E740481C1C}">
                <a14:useLocalDpi xmlns:a14="http://schemas.microsoft.com/office/drawing/2010/main" val="0"/>
              </a:ext>
            </a:extLst>
          </a:blip>
          <a:srcRect l="1640" t="-43" b="14018"/>
          <a:stretch>
            <a:fillRect/>
          </a:stretch>
        </p:blipFill>
        <p:spPr bwMode="auto">
          <a:xfrm>
            <a:off x="0" y="509588"/>
            <a:ext cx="9144000" cy="598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0" y="0"/>
            <a:ext cx="9144000" cy="609600"/>
          </a:xfrm>
          <a:prstGeom prst="rect">
            <a:avLst/>
          </a:prstGeom>
          <a:solidFill>
            <a:schemeClr val="bg1"/>
          </a:solidFill>
          <a:ln>
            <a:miter lim="800000"/>
            <a:headEnd/>
            <a:tailEnd/>
          </a:ln>
        </p:spPr>
        <p:txBody>
          <a:bodyPr/>
          <a:lstStyle/>
          <a:p>
            <a:pPr algn="ctr" eaLnBrk="1" hangingPunct="1">
              <a:defRPr/>
            </a:pPr>
            <a:r>
              <a:rPr lang="en-US" sz="3600" dirty="0">
                <a:latin typeface="+mn-lt"/>
                <a:ea typeface="+mj-ea"/>
                <a:cs typeface="+mj-cs"/>
              </a:rPr>
              <a:t>Diffuse Large B cell Lymphoma</a:t>
            </a:r>
          </a:p>
        </p:txBody>
      </p:sp>
      <p:sp>
        <p:nvSpPr>
          <p:cNvPr id="55301" name="Rectangle 12"/>
          <p:cNvSpPr>
            <a:spLocks noChangeArrowheads="1"/>
          </p:cNvSpPr>
          <p:nvPr/>
        </p:nvSpPr>
        <p:spPr bwMode="auto">
          <a:xfrm>
            <a:off x="0" y="6334125"/>
            <a:ext cx="9144000" cy="523875"/>
          </a:xfrm>
          <a:prstGeom prst="rect">
            <a:avLst/>
          </a:prstGeom>
          <a:solidFill>
            <a:schemeClr val="bg1"/>
          </a:solid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dirty="0">
                <a:latin typeface="+mn-lt"/>
              </a:rPr>
              <a:t>Large cells, abundant cytoplasm (multiple histologic subtypes exist)</a:t>
            </a:r>
            <a:endParaRPr lang="en-US" altLang="en-US" sz="2800" dirty="0">
              <a:latin typeface="+mn-lt"/>
            </a:endParaRP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69</a:t>
            </a:fld>
            <a:endParaRPr lang="en-US" altLang="en-US"/>
          </a:p>
        </p:txBody>
      </p:sp>
    </p:spTree>
    <p:extLst>
      <p:ext uri="{BB962C8B-B14F-4D97-AF65-F5344CB8AC3E}">
        <p14:creationId xmlns:p14="http://schemas.microsoft.com/office/powerpoint/2010/main" val="1276917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a:t>Pediatric Lymphoma: Subtypes Simplified</a:t>
            </a:r>
          </a:p>
        </p:txBody>
      </p:sp>
      <p:graphicFrame>
        <p:nvGraphicFramePr>
          <p:cNvPr id="5" name="Table 4"/>
          <p:cNvGraphicFramePr>
            <a:graphicFrameLocks noGrp="1"/>
          </p:cNvGraphicFramePr>
          <p:nvPr/>
        </p:nvGraphicFramePr>
        <p:xfrm>
          <a:off x="152400" y="1752600"/>
          <a:ext cx="8743950" cy="3190875"/>
        </p:xfrm>
        <a:graphic>
          <a:graphicData uri="http://schemas.openxmlformats.org/drawingml/2006/table">
            <a:tbl>
              <a:tblPr firstRow="1" bandRow="1">
                <a:tableStyleId>{85BE263C-DBD7-4A20-BB59-AAB30ACAA65A}</a:tableStyleId>
              </a:tblPr>
              <a:tblGrid>
                <a:gridCol w="1782748">
                  <a:extLst>
                    <a:ext uri="{9D8B030D-6E8A-4147-A177-3AD203B41FA5}"/>
                  </a:extLst>
                </a:gridCol>
                <a:gridCol w="2998802">
                  <a:extLst>
                    <a:ext uri="{9D8B030D-6E8A-4147-A177-3AD203B41FA5}"/>
                  </a:extLst>
                </a:gridCol>
                <a:gridCol w="3962400">
                  <a:extLst>
                    <a:ext uri="{9D8B030D-6E8A-4147-A177-3AD203B41FA5}"/>
                  </a:extLst>
                </a:gridCol>
              </a:tblGrid>
              <a:tr h="518295">
                <a:tc>
                  <a:txBody>
                    <a:bodyPr/>
                    <a:lstStyle/>
                    <a:p>
                      <a:pPr algn="ctr"/>
                      <a:endParaRPr lang="en-US" sz="2800" dirty="0">
                        <a:latin typeface="Arial Narrow" pitchFamily="34" charset="0"/>
                      </a:endParaRPr>
                    </a:p>
                  </a:txBody>
                  <a:tcPr marT="45732" marB="45732" anchor="ctr">
                    <a:lnL>
                      <a:noFill/>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Arial Narrow" pitchFamily="34" charset="0"/>
                        </a:rPr>
                        <a:t>T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B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extLst>
                  <a:ext uri="{0D108BD9-81ED-4DB2-BD59-A6C34878D82A}"/>
                </a:extLst>
              </a:tr>
              <a:tr h="873988">
                <a:tc>
                  <a:txBody>
                    <a:bodyPr/>
                    <a:lstStyle/>
                    <a:p>
                      <a:pPr algn="ctr"/>
                      <a:r>
                        <a:rPr lang="en-US" sz="2800" b="1" dirty="0">
                          <a:solidFill>
                            <a:schemeClr val="bg1"/>
                          </a:solidFill>
                          <a:latin typeface="Arial Narrow" pitchFamily="34" charset="0"/>
                        </a:rPr>
                        <a:t>Immature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T-lymphoblastic</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B-lymphoblastic</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r h="1798592">
                <a:tc>
                  <a:txBody>
                    <a:bodyPr/>
                    <a:lstStyle/>
                    <a:p>
                      <a:pPr algn="ctr"/>
                      <a:r>
                        <a:rPr lang="en-US" sz="2800" b="1" dirty="0">
                          <a:solidFill>
                            <a:schemeClr val="bg1"/>
                          </a:solidFill>
                          <a:latin typeface="Arial Narrow" pitchFamily="34" charset="0"/>
                        </a:rPr>
                        <a:t>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7</a:t>
            </a:fld>
            <a:endParaRPr lang="en-US" altLang="en-US"/>
          </a:p>
        </p:txBody>
      </p:sp>
    </p:spTree>
    <p:extLst>
      <p:ext uri="{BB962C8B-B14F-4D97-AF65-F5344CB8AC3E}">
        <p14:creationId xmlns:p14="http://schemas.microsoft.com/office/powerpoint/2010/main" val="35992616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304800" y="0"/>
            <a:ext cx="8686800" cy="1112838"/>
          </a:xfrm>
        </p:spPr>
        <p:txBody>
          <a:bodyPr anchor="t"/>
          <a:lstStyle/>
          <a:p>
            <a:pPr eaLnBrk="1" hangingPunct="1"/>
            <a:r>
              <a:rPr lang="en-US" altLang="en-US" sz="3400" smtClean="0"/>
              <a:t>Diffuse Large B cell Lymphoma:  aggressive germinal / post-GC mature B cell lymphoma</a:t>
            </a:r>
          </a:p>
        </p:txBody>
      </p:sp>
      <p:sp>
        <p:nvSpPr>
          <p:cNvPr id="59395" name="Content Placeholder 2"/>
          <p:cNvSpPr>
            <a:spLocks noGrp="1"/>
          </p:cNvSpPr>
          <p:nvPr>
            <p:ph idx="1"/>
          </p:nvPr>
        </p:nvSpPr>
        <p:spPr>
          <a:xfrm>
            <a:off x="0" y="1219200"/>
            <a:ext cx="9067800" cy="5638800"/>
          </a:xfrm>
          <a:solidFill>
            <a:schemeClr val="bg1"/>
          </a:solidFill>
        </p:spPr>
        <p:txBody>
          <a:bodyPr/>
          <a:lstStyle/>
          <a:p>
            <a:pPr eaLnBrk="1" hangingPunct="1">
              <a:spcBef>
                <a:spcPts val="1200"/>
              </a:spcBef>
              <a:buFont typeface="Arial" charset="0"/>
              <a:buChar char="•"/>
              <a:defRPr/>
            </a:pPr>
            <a:r>
              <a:rPr lang="en-US" altLang="en-US" sz="2200" dirty="0" smtClean="0"/>
              <a:t>DLBCL Phenotype	sIg+, usually light chain restricted</a:t>
            </a:r>
          </a:p>
          <a:p>
            <a:pPr marL="0" indent="0" eaLnBrk="1" hangingPunct="1">
              <a:spcBef>
                <a:spcPts val="0"/>
              </a:spcBef>
              <a:buFont typeface="Arial" charset="0"/>
              <a:buNone/>
              <a:defRPr/>
            </a:pPr>
            <a:r>
              <a:rPr lang="en-US" altLang="en-US" sz="2200" dirty="0" smtClean="0"/>
              <a:t>			B markers: CD19, 20, 22, 79a, PAX-5, </a:t>
            </a:r>
          </a:p>
          <a:p>
            <a:pPr marL="0" indent="0" eaLnBrk="1" hangingPunct="1">
              <a:spcBef>
                <a:spcPts val="0"/>
              </a:spcBef>
              <a:buFont typeface="Arial" charset="0"/>
              <a:buNone/>
              <a:defRPr/>
            </a:pPr>
            <a:r>
              <a:rPr lang="en-US" altLang="en-US" sz="2200" dirty="0"/>
              <a:t>	</a:t>
            </a:r>
            <a:r>
              <a:rPr lang="en-US" altLang="en-US" sz="2200" dirty="0" smtClean="0"/>
              <a:t>		occasional CD30+ (nonspecific activation)</a:t>
            </a:r>
          </a:p>
          <a:p>
            <a:pPr eaLnBrk="1" hangingPunct="1">
              <a:spcBef>
                <a:spcPts val="900"/>
              </a:spcBef>
              <a:buFont typeface="Arial" charset="0"/>
              <a:buChar char="•"/>
              <a:defRPr/>
            </a:pPr>
            <a:r>
              <a:rPr lang="en-US" altLang="en-US" sz="2200" dirty="0" smtClean="0"/>
              <a:t>Cytogenetics		 ~2/3 express BCL-6, 1/3 express </a:t>
            </a:r>
            <a:r>
              <a:rPr lang="en-US" altLang="en-US" sz="2200" dirty="0" err="1" smtClean="0"/>
              <a:t>cMYC</a:t>
            </a:r>
            <a:r>
              <a:rPr lang="en-US" altLang="en-US" sz="2200" dirty="0" smtClean="0"/>
              <a:t>  (not specific)</a:t>
            </a:r>
          </a:p>
          <a:p>
            <a:pPr eaLnBrk="1" hangingPunct="1">
              <a:spcBef>
                <a:spcPts val="900"/>
              </a:spcBef>
              <a:buFont typeface="Arial" charset="0"/>
              <a:buChar char="•"/>
              <a:defRPr/>
            </a:pPr>
            <a:r>
              <a:rPr lang="en-US" altLang="en-US" sz="2200" dirty="0" smtClean="0"/>
              <a:t>Proliferative  	&lt;90% cells Ki-67+, low BCL-2 (anti-apoptotic)</a:t>
            </a:r>
          </a:p>
          <a:p>
            <a:pPr eaLnBrk="1" hangingPunct="1">
              <a:spcBef>
                <a:spcPts val="900"/>
              </a:spcBef>
              <a:buFont typeface="Arial" charset="0"/>
              <a:buChar char="•"/>
              <a:defRPr/>
            </a:pPr>
            <a:r>
              <a:rPr lang="en-US" altLang="en-US" sz="2200" dirty="0" smtClean="0"/>
              <a:t>Subsets		~90% “Germinal center B cell-like” (GCL DLBCL) 				~10% “Activated B cell like” (ABC DLBCL) t(14;18)</a:t>
            </a:r>
          </a:p>
          <a:p>
            <a:pPr eaLnBrk="1" hangingPunct="1">
              <a:spcBef>
                <a:spcPct val="0"/>
              </a:spcBef>
              <a:buFont typeface="Wingdings" pitchFamily="2" charset="2"/>
              <a:buNone/>
              <a:defRPr/>
            </a:pPr>
            <a:endParaRPr lang="en-US" altLang="en-US" sz="1400" dirty="0" smtClean="0"/>
          </a:p>
          <a:p>
            <a:pPr eaLnBrk="1" hangingPunct="1">
              <a:spcBef>
                <a:spcPts val="600"/>
              </a:spcBef>
              <a:buFont typeface="Arial" charset="0"/>
              <a:buChar char="•"/>
              <a:defRPr/>
            </a:pPr>
            <a:r>
              <a:rPr lang="en-US" altLang="en-US" sz="2200" dirty="0" smtClean="0">
                <a:solidFill>
                  <a:srgbClr val="000000"/>
                </a:solidFill>
              </a:rPr>
              <a:t>PMBCL	Primary Mediastinal B cell lymphoma </a:t>
            </a:r>
          </a:p>
          <a:p>
            <a:pPr marL="0" indent="0" eaLnBrk="1" hangingPunct="1">
              <a:spcBef>
                <a:spcPts val="0"/>
              </a:spcBef>
              <a:buFont typeface="Arial" charset="0"/>
              <a:buNone/>
              <a:defRPr/>
            </a:pPr>
            <a:r>
              <a:rPr lang="en-US" altLang="en-US" sz="2200" dirty="0">
                <a:solidFill>
                  <a:srgbClr val="000000"/>
                </a:solidFill>
              </a:rPr>
              <a:t>	</a:t>
            </a:r>
            <a:r>
              <a:rPr lang="en-US" altLang="en-US" sz="2200" dirty="0" smtClean="0">
                <a:solidFill>
                  <a:srgbClr val="000000"/>
                </a:solidFill>
              </a:rPr>
              <a:t>	20% of DLBCL, 1% NHL</a:t>
            </a:r>
          </a:p>
          <a:p>
            <a:pPr eaLnBrk="1" hangingPunct="1">
              <a:spcBef>
                <a:spcPct val="0"/>
              </a:spcBef>
              <a:buFont typeface="Arial" charset="0"/>
              <a:buNone/>
              <a:defRPr/>
            </a:pPr>
            <a:r>
              <a:rPr lang="en-US" altLang="en-US" sz="2200" dirty="0" smtClean="0">
                <a:solidFill>
                  <a:srgbClr val="000000"/>
                </a:solidFill>
              </a:rPr>
              <a:t>			negative for surface Ig</a:t>
            </a:r>
          </a:p>
          <a:p>
            <a:pPr eaLnBrk="1" hangingPunct="1">
              <a:spcBef>
                <a:spcPct val="0"/>
              </a:spcBef>
              <a:buFont typeface="Arial" charset="0"/>
              <a:buNone/>
              <a:defRPr/>
            </a:pPr>
            <a:r>
              <a:rPr lang="en-US" altLang="en-US" sz="2200" dirty="0">
                <a:solidFill>
                  <a:srgbClr val="000000"/>
                </a:solidFill>
              </a:rPr>
              <a:t>	</a:t>
            </a:r>
            <a:r>
              <a:rPr lang="en-US" altLang="en-US" sz="2200" dirty="0" smtClean="0">
                <a:solidFill>
                  <a:srgbClr val="000000"/>
                </a:solidFill>
              </a:rPr>
              <a:t>		</a:t>
            </a:r>
            <a:r>
              <a:rPr lang="en-US" altLang="en-US" sz="2200" dirty="0" smtClean="0"/>
              <a:t>B markers: CD19, 20, 22, 79a, PAX-5, frequent CD30</a:t>
            </a:r>
          </a:p>
          <a:p>
            <a:pPr eaLnBrk="1" hangingPunct="1">
              <a:spcBef>
                <a:spcPct val="0"/>
              </a:spcBef>
              <a:buFont typeface="Arial" charset="0"/>
              <a:buNone/>
              <a:defRPr/>
            </a:pPr>
            <a:r>
              <a:rPr lang="en-US" altLang="en-US" sz="2200" dirty="0">
                <a:solidFill>
                  <a:srgbClr val="000000"/>
                </a:solidFill>
              </a:rPr>
              <a:t>	</a:t>
            </a:r>
            <a:r>
              <a:rPr lang="en-US" altLang="en-US" sz="2200" dirty="0" smtClean="0">
                <a:solidFill>
                  <a:srgbClr val="000000"/>
                </a:solidFill>
              </a:rPr>
              <a:t>		Gains in 9p </a:t>
            </a:r>
            <a:r>
              <a:rPr lang="en-US" altLang="en-US" sz="2200" dirty="0" smtClean="0">
                <a:solidFill>
                  <a:srgbClr val="000000"/>
                </a:solidFill>
                <a:sym typeface="Wingdings" panose="05000000000000000000" pitchFamily="2" charset="2"/>
              </a:rPr>
              <a:t> amplification of c-</a:t>
            </a:r>
            <a:r>
              <a:rPr lang="en-US" altLang="en-US" sz="2200" dirty="0" err="1" smtClean="0">
                <a:solidFill>
                  <a:srgbClr val="000000"/>
                </a:solidFill>
                <a:sym typeface="Wingdings" panose="05000000000000000000" pitchFamily="2" charset="2"/>
              </a:rPr>
              <a:t>Rel</a:t>
            </a:r>
            <a:r>
              <a:rPr lang="en-US" altLang="en-US" sz="2200" dirty="0" smtClean="0">
                <a:solidFill>
                  <a:srgbClr val="000000"/>
                </a:solidFill>
                <a:sym typeface="Wingdings" panose="05000000000000000000" pitchFamily="2" charset="2"/>
              </a:rPr>
              <a:t> gene</a:t>
            </a:r>
          </a:p>
          <a:p>
            <a:pPr eaLnBrk="1" hangingPunct="1">
              <a:spcBef>
                <a:spcPct val="0"/>
              </a:spcBef>
              <a:buFont typeface="Arial" charset="0"/>
              <a:buNone/>
              <a:defRPr/>
            </a:pPr>
            <a:r>
              <a:rPr lang="en-US" altLang="en-US" sz="2200" dirty="0">
                <a:solidFill>
                  <a:srgbClr val="000000"/>
                </a:solidFill>
                <a:sym typeface="Wingdings" panose="05000000000000000000" pitchFamily="2" charset="2"/>
              </a:rPr>
              <a:t>	</a:t>
            </a:r>
            <a:r>
              <a:rPr lang="en-US" altLang="en-US" sz="2200" dirty="0" smtClean="0">
                <a:solidFill>
                  <a:srgbClr val="000000"/>
                </a:solidFill>
                <a:sym typeface="Wingdings" panose="05000000000000000000" pitchFamily="2" charset="2"/>
              </a:rPr>
              <a:t>		</a:t>
            </a:r>
            <a:r>
              <a:rPr lang="en-US" altLang="en-US" sz="2200" dirty="0" smtClean="0">
                <a:solidFill>
                  <a:srgbClr val="000000"/>
                </a:solidFill>
              </a:rPr>
              <a:t>Gene profile overlaps with cHL</a:t>
            </a:r>
          </a:p>
          <a:p>
            <a:pPr eaLnBrk="1" hangingPunct="1">
              <a:spcBef>
                <a:spcPct val="0"/>
              </a:spcBef>
              <a:buFont typeface="Wingdings" pitchFamily="2" charset="2"/>
              <a:buNone/>
              <a:defRPr/>
            </a:pPr>
            <a:r>
              <a:rPr lang="en-US" altLang="en-US" sz="2200" dirty="0" smtClean="0">
                <a:solidFill>
                  <a:srgbClr val="000000"/>
                </a:solidFill>
              </a:rPr>
              <a:t>			Worse prognosis in pediatrics (vs DLBCL)</a:t>
            </a:r>
          </a:p>
          <a:p>
            <a:pPr eaLnBrk="1" hangingPunct="1">
              <a:spcBef>
                <a:spcPct val="0"/>
              </a:spcBef>
              <a:buFont typeface="Wingdings" pitchFamily="2" charset="2"/>
              <a:buNone/>
              <a:defRPr/>
            </a:pPr>
            <a:r>
              <a:rPr lang="en-US" altLang="en-US" sz="2200" dirty="0">
                <a:solidFill>
                  <a:srgbClr val="000000"/>
                </a:solidFill>
              </a:rPr>
              <a:t> </a:t>
            </a:r>
            <a:endParaRPr lang="en-US" altLang="en-US" sz="2200" dirty="0" smtClean="0">
              <a:solidFill>
                <a:srgbClr val="000000"/>
              </a:solidFill>
            </a:endParaRPr>
          </a:p>
          <a:p>
            <a:pPr eaLnBrk="1" hangingPunct="1">
              <a:spcBef>
                <a:spcPts val="1200"/>
              </a:spcBef>
              <a:buFont typeface="Arial" charset="0"/>
              <a:buChar char="•"/>
              <a:defRPr/>
            </a:pPr>
            <a:endParaRPr lang="en-US" altLang="en-US" sz="2000" dirty="0" smtClean="0"/>
          </a:p>
        </p:txBody>
      </p:sp>
      <p:sp>
        <p:nvSpPr>
          <p:cNvPr id="74756" name="Line 6"/>
          <p:cNvSpPr>
            <a:spLocks noChangeShapeType="1"/>
          </p:cNvSpPr>
          <p:nvPr/>
        </p:nvSpPr>
        <p:spPr bwMode="auto">
          <a:xfrm>
            <a:off x="0" y="4114800"/>
            <a:ext cx="8534400" cy="0"/>
          </a:xfrm>
          <a:prstGeom prst="line">
            <a:avLst/>
          </a:prstGeom>
          <a:noFill/>
          <a:ln w="1905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6"/>
          <p:cNvSpPr>
            <a:spLocks noChangeShapeType="1"/>
          </p:cNvSpPr>
          <p:nvPr/>
        </p:nvSpPr>
        <p:spPr bwMode="auto">
          <a:xfrm>
            <a:off x="0" y="11430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7" name="Line 6"/>
          <p:cNvSpPr>
            <a:spLocks noChangeShapeType="1"/>
          </p:cNvSpPr>
          <p:nvPr/>
        </p:nvSpPr>
        <p:spPr bwMode="auto">
          <a:xfrm>
            <a:off x="0" y="41148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70</a:t>
            </a:fld>
            <a:endParaRPr lang="en-US" altLang="en-US"/>
          </a:p>
        </p:txBody>
      </p:sp>
    </p:spTree>
    <p:extLst>
      <p:ext uri="{BB962C8B-B14F-4D97-AF65-F5344CB8AC3E}">
        <p14:creationId xmlns:p14="http://schemas.microsoft.com/office/powerpoint/2010/main" val="13534286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6" descr="http://ashimagebank.hematologylibrary.org/content/vol2004/issue1118/images/large/EB1F3EAC_9C58_4C53_8F24_A2AE6A26B48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696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itle 1"/>
          <p:cNvSpPr txBox="1">
            <a:spLocks/>
          </p:cNvSpPr>
          <p:nvPr/>
        </p:nvSpPr>
        <p:spPr bwMode="auto">
          <a:xfrm>
            <a:off x="0" y="76200"/>
            <a:ext cx="9144000" cy="655638"/>
          </a:xfrm>
          <a:prstGeom prst="rect">
            <a:avLst/>
          </a:prstGeom>
          <a:no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4000" dirty="0">
                <a:latin typeface="+mn-lt"/>
              </a:rPr>
              <a:t>Lymphoblastic Leukemia/Lymphoma</a:t>
            </a:r>
          </a:p>
        </p:txBody>
      </p:sp>
      <p:sp>
        <p:nvSpPr>
          <p:cNvPr id="7" name="Content Placeholder 2"/>
          <p:cNvSpPr txBox="1">
            <a:spLocks/>
          </p:cNvSpPr>
          <p:nvPr/>
        </p:nvSpPr>
        <p:spPr bwMode="auto">
          <a:xfrm>
            <a:off x="5029200" y="1219200"/>
            <a:ext cx="3276600" cy="533400"/>
          </a:xfrm>
          <a:prstGeom prst="rect">
            <a:avLst/>
          </a:prstGeom>
          <a:noFill/>
          <a:ln>
            <a:noFill/>
          </a:ln>
          <a:extLst/>
        </p:spPr>
        <p:txBody>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marL="0" algn="ctr" eaLnBrk="1" hangingPunct="1">
              <a:spcBef>
                <a:spcPct val="20000"/>
              </a:spcBef>
              <a:buClr>
                <a:srgbClr val="9E001E"/>
              </a:buClr>
              <a:defRPr/>
            </a:pPr>
            <a:r>
              <a:rPr lang="en-US" altLang="en-US" dirty="0" smtClean="0">
                <a:latin typeface="+mn-lt"/>
              </a:rPr>
              <a:t>Lymph node architecture  completely effaced</a:t>
            </a:r>
            <a:endParaRPr lang="en-US" altLang="en-US" dirty="0">
              <a:latin typeface="+mn-lt"/>
            </a:endParaRPr>
          </a:p>
        </p:txBody>
      </p:sp>
      <p:sp>
        <p:nvSpPr>
          <p:cNvPr id="6" name="Text Box 3"/>
          <p:cNvSpPr txBox="1">
            <a:spLocks noChangeArrowheads="1"/>
          </p:cNvSpPr>
          <p:nvPr/>
        </p:nvSpPr>
        <p:spPr bwMode="auto">
          <a:xfrm>
            <a:off x="141514" y="6292624"/>
            <a:ext cx="6781800" cy="3583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9pPr>
          </a:lstStyle>
          <a:p>
            <a:pPr eaLnBrk="1" hangingPunct="1">
              <a:lnSpc>
                <a:spcPct val="97000"/>
              </a:lnSpc>
              <a:spcBef>
                <a:spcPct val="0"/>
              </a:spcBef>
              <a:buClr>
                <a:srgbClr val="000000"/>
              </a:buClr>
              <a:buSzPct val="45000"/>
              <a:buFontTx/>
              <a:buNone/>
            </a:pPr>
            <a:r>
              <a:rPr lang="en-GB" altLang="en-US" sz="1200" dirty="0" smtClean="0">
                <a:solidFill>
                  <a:schemeClr val="bg1">
                    <a:lumMod val="50000"/>
                  </a:schemeClr>
                </a:solidFill>
              </a:rPr>
              <a:t>Republished with permission of The American Society of Hematology, from ASH Image Bank, Kadin</a:t>
            </a:r>
            <a:r>
              <a:rPr lang="en-GB" altLang="en-US" sz="1200" dirty="0">
                <a:solidFill>
                  <a:schemeClr val="bg1">
                    <a:lumMod val="50000"/>
                  </a:schemeClr>
                </a:solidFill>
              </a:rPr>
              <a:t>, </a:t>
            </a:r>
            <a:r>
              <a:rPr lang="en-GB" altLang="en-US" sz="1200" dirty="0" smtClean="0">
                <a:solidFill>
                  <a:schemeClr val="bg1">
                    <a:lumMod val="50000"/>
                  </a:schemeClr>
                </a:solidFill>
              </a:rPr>
              <a:t>M.2004:101244</a:t>
            </a:r>
            <a:r>
              <a:rPr lang="en-US" altLang="en-US" sz="1200" dirty="0" smtClean="0">
                <a:solidFill>
                  <a:schemeClr val="bg1">
                    <a:lumMod val="50000"/>
                  </a:schemeClr>
                </a:solidFill>
              </a:rPr>
              <a:t> </a:t>
            </a:r>
            <a:r>
              <a:rPr lang="en-GB" altLang="en-US" sz="1200" dirty="0" smtClean="0">
                <a:solidFill>
                  <a:schemeClr val="bg1">
                    <a:lumMod val="50000"/>
                  </a:schemeClr>
                </a:solidFill>
              </a:rPr>
              <a:t>Copyright </a:t>
            </a:r>
            <a:r>
              <a:rPr lang="en-GB" altLang="en-US" sz="1200" dirty="0">
                <a:solidFill>
                  <a:schemeClr val="bg1">
                    <a:lumMod val="50000"/>
                  </a:schemeClr>
                </a:solidFill>
              </a:rPr>
              <a:t>©</a:t>
            </a:r>
            <a:r>
              <a:rPr lang="en-GB" altLang="en-US" sz="1200" dirty="0" smtClean="0">
                <a:solidFill>
                  <a:schemeClr val="bg1">
                    <a:lumMod val="50000"/>
                  </a:schemeClr>
                </a:solidFill>
              </a:rPr>
              <a:t>2004; permission conveyed through Copyright Clearance </a:t>
            </a:r>
            <a:r>
              <a:rPr lang="en-GB" altLang="en-US" sz="1200" dirty="0" err="1" smtClean="0">
                <a:solidFill>
                  <a:schemeClr val="bg1">
                    <a:lumMod val="50000"/>
                  </a:schemeClr>
                </a:solidFill>
              </a:rPr>
              <a:t>Center</a:t>
            </a:r>
            <a:r>
              <a:rPr lang="en-GB" altLang="en-US" sz="1200" dirty="0" smtClean="0">
                <a:solidFill>
                  <a:schemeClr val="bg1">
                    <a:lumMod val="50000"/>
                  </a:schemeClr>
                </a:solidFill>
              </a:rPr>
              <a:t>, Inc.  </a:t>
            </a:r>
            <a:endParaRPr lang="en-GB" altLang="en-US" sz="1200" dirty="0">
              <a:solidFill>
                <a:schemeClr val="bg1">
                  <a:lumMod val="50000"/>
                </a:schemeClr>
              </a:solidFill>
            </a:endParaRPr>
          </a:p>
        </p:txBody>
      </p:sp>
    </p:spTree>
    <p:extLst>
      <p:ext uri="{BB962C8B-B14F-4D97-AF65-F5344CB8AC3E}">
        <p14:creationId xmlns:p14="http://schemas.microsoft.com/office/powerpoint/2010/main" val="26885070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2" descr="BM16-199, 20x.jpg"/>
          <p:cNvPicPr>
            <a:picLocks noChangeAspect="1"/>
          </p:cNvPicPr>
          <p:nvPr/>
        </p:nvPicPr>
        <p:blipFill>
          <a:blip r:embed="rId3">
            <a:extLst>
              <a:ext uri="{28A0092B-C50C-407E-A947-70E740481C1C}">
                <a14:useLocalDpi xmlns:a14="http://schemas.microsoft.com/office/drawing/2010/main" val="0"/>
              </a:ext>
            </a:extLst>
          </a:blip>
          <a:srcRect t="24487" r="25101"/>
          <a:stretch>
            <a:fillRect/>
          </a:stretch>
        </p:blipFill>
        <p:spPr bwMode="auto">
          <a:xfrm>
            <a:off x="0" y="-46038"/>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itle 1"/>
          <p:cNvSpPr txBox="1">
            <a:spLocks/>
          </p:cNvSpPr>
          <p:nvPr/>
        </p:nvSpPr>
        <p:spPr bwMode="auto">
          <a:xfrm>
            <a:off x="0" y="-46038"/>
            <a:ext cx="9144000" cy="655638"/>
          </a:xfrm>
          <a:prstGeom prst="rect">
            <a:avLst/>
          </a:prstGeom>
          <a:solidFill>
            <a:schemeClr val="bg1"/>
          </a:solid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4000" dirty="0">
                <a:latin typeface="+mn-lt"/>
              </a:rPr>
              <a:t>Lymphoblastic Leukemia/Lymphoma</a:t>
            </a:r>
          </a:p>
        </p:txBody>
      </p:sp>
      <p:sp>
        <p:nvSpPr>
          <p:cNvPr id="76804" name="Title 1"/>
          <p:cNvSpPr txBox="1">
            <a:spLocks/>
          </p:cNvSpPr>
          <p:nvPr/>
        </p:nvSpPr>
        <p:spPr bwMode="auto">
          <a:xfrm>
            <a:off x="0" y="6202363"/>
            <a:ext cx="9144000" cy="655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t>Lymph node architecture is effaced by small to medium sized cells with open chromatin, minute nucleoli. Lymphoblasts of LL &amp; ALL are cytologically identical</a:t>
            </a:r>
          </a:p>
          <a:p>
            <a:pPr algn="ctr" eaLnBrk="1" hangingPunct="1">
              <a:spcBef>
                <a:spcPct val="0"/>
              </a:spcBef>
              <a:buFontTx/>
              <a:buNone/>
            </a:pPr>
            <a:endParaRPr lang="en-US" altLang="en-US" sz="2000"/>
          </a:p>
          <a:p>
            <a:pPr algn="ctr" eaLnBrk="1" hangingPunct="1">
              <a:spcBef>
                <a:spcPct val="0"/>
              </a:spcBef>
              <a:buFontTx/>
              <a:buNone/>
            </a:pPr>
            <a:endParaRPr lang="en-US" altLang="en-US" sz="2000"/>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72</a:t>
            </a:fld>
            <a:endParaRPr lang="en-US" altLang="en-US"/>
          </a:p>
        </p:txBody>
      </p:sp>
    </p:spTree>
    <p:extLst>
      <p:ext uri="{BB962C8B-B14F-4D97-AF65-F5344CB8AC3E}">
        <p14:creationId xmlns:p14="http://schemas.microsoft.com/office/powerpoint/2010/main" val="30742201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BM16-199, tdt 20x.jpg"/>
          <p:cNvPicPr>
            <a:picLocks noChangeAspect="1"/>
          </p:cNvPicPr>
          <p:nvPr/>
        </p:nvPicPr>
        <p:blipFill>
          <a:blip r:embed="rId3">
            <a:extLst>
              <a:ext uri="{28A0092B-C50C-407E-A947-70E740481C1C}">
                <a14:useLocalDpi xmlns:a14="http://schemas.microsoft.com/office/drawing/2010/main" val="0"/>
              </a:ext>
            </a:extLst>
          </a:blip>
          <a:srcRect t="-114" r="21568" b="2145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itle 1"/>
          <p:cNvSpPr txBox="1">
            <a:spLocks/>
          </p:cNvSpPr>
          <p:nvPr/>
        </p:nvSpPr>
        <p:spPr bwMode="auto">
          <a:xfrm>
            <a:off x="0" y="-46038"/>
            <a:ext cx="9144000" cy="655638"/>
          </a:xfrm>
          <a:prstGeom prst="rect">
            <a:avLst/>
          </a:prstGeom>
          <a:solidFill>
            <a:schemeClr val="bg1"/>
          </a:solid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4000" dirty="0">
                <a:latin typeface="+mn-lt"/>
              </a:rPr>
              <a:t>Lymphoblastic Leukemia/Lymphoma</a:t>
            </a:r>
          </a:p>
        </p:txBody>
      </p:sp>
      <p:sp>
        <p:nvSpPr>
          <p:cNvPr id="77828" name="Title 1"/>
          <p:cNvSpPr txBox="1">
            <a:spLocks/>
          </p:cNvSpPr>
          <p:nvPr/>
        </p:nvSpPr>
        <p:spPr bwMode="auto">
          <a:xfrm>
            <a:off x="0" y="640080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i="1"/>
              <a:t>Sheets of TdT+ immature lymphoblasts</a:t>
            </a:r>
          </a:p>
          <a:p>
            <a:pPr algn="ctr" eaLnBrk="1" hangingPunct="1">
              <a:spcBef>
                <a:spcPct val="0"/>
              </a:spcBef>
              <a:buFontTx/>
              <a:buNone/>
            </a:pPr>
            <a:endParaRPr lang="en-US" altLang="en-US" sz="2000"/>
          </a:p>
          <a:p>
            <a:pPr algn="ctr" eaLnBrk="1" hangingPunct="1">
              <a:spcBef>
                <a:spcPct val="0"/>
              </a:spcBef>
              <a:buFontTx/>
              <a:buNone/>
            </a:pPr>
            <a:endParaRPr lang="en-US" altLang="en-US" sz="2000"/>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73</a:t>
            </a:fld>
            <a:endParaRPr lang="en-US" altLang="en-US"/>
          </a:p>
        </p:txBody>
      </p:sp>
    </p:spTree>
    <p:extLst>
      <p:ext uri="{BB962C8B-B14F-4D97-AF65-F5344CB8AC3E}">
        <p14:creationId xmlns:p14="http://schemas.microsoft.com/office/powerpoint/2010/main" val="21422933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0" y="0"/>
            <a:ext cx="9067800" cy="808038"/>
          </a:xfrm>
        </p:spPr>
        <p:txBody>
          <a:bodyPr anchor="t"/>
          <a:lstStyle/>
          <a:p>
            <a:pPr eaLnBrk="1" hangingPunct="1">
              <a:defRPr/>
            </a:pPr>
            <a:r>
              <a:rPr lang="en-US" altLang="en-US" sz="3600" dirty="0">
                <a:latin typeface="+mn-lt"/>
              </a:rPr>
              <a:t>Lymphoblastic Leukemia/Lymphoma are a spectrum of malignant lymphoid precursors</a:t>
            </a:r>
          </a:p>
        </p:txBody>
      </p:sp>
      <p:sp>
        <p:nvSpPr>
          <p:cNvPr id="78851" name="Content Placeholder 2"/>
          <p:cNvSpPr>
            <a:spLocks noGrp="1"/>
          </p:cNvSpPr>
          <p:nvPr>
            <p:ph idx="1"/>
          </p:nvPr>
        </p:nvSpPr>
        <p:spPr>
          <a:xfrm>
            <a:off x="152400" y="1371600"/>
            <a:ext cx="8534400" cy="685800"/>
          </a:xfrm>
        </p:spPr>
        <p:txBody>
          <a:bodyPr/>
          <a:lstStyle/>
          <a:p>
            <a:pPr eaLnBrk="1" hangingPunct="1"/>
            <a:r>
              <a:rPr lang="en-US" altLang="en-US" sz="2000" smtClean="0"/>
              <a:t>Lymphoblastic lymphoma:  &lt;25% blasts in marrow (ALL has &gt;25% blasts)</a:t>
            </a:r>
          </a:p>
          <a:p>
            <a:pPr eaLnBrk="1" hangingPunct="1">
              <a:buFont typeface="Wingdings" panose="05000000000000000000" pitchFamily="2" charset="2"/>
              <a:buNone/>
            </a:pPr>
            <a:endParaRPr lang="en-US" altLang="en-US" sz="2000" smtClean="0"/>
          </a:p>
          <a:p>
            <a:pPr lvl="1" eaLnBrk="1" hangingPunct="1">
              <a:buFont typeface="Arial" panose="020B0604020202020204" pitchFamily="34" charset="0"/>
              <a:buChar char="•"/>
            </a:pPr>
            <a:endParaRPr lang="en-US" altLang="en-US" sz="2000" smtClean="0"/>
          </a:p>
          <a:p>
            <a:pPr lvl="4" eaLnBrk="1" hangingPunct="1"/>
            <a:endParaRPr lang="en-US" altLang="en-US" smtClean="0"/>
          </a:p>
        </p:txBody>
      </p:sp>
      <p:sp>
        <p:nvSpPr>
          <p:cNvPr id="58372" name="Content Placeholder 2"/>
          <p:cNvSpPr txBox="1">
            <a:spLocks/>
          </p:cNvSpPr>
          <p:nvPr/>
        </p:nvSpPr>
        <p:spPr bwMode="auto">
          <a:xfrm>
            <a:off x="228600" y="4982095"/>
            <a:ext cx="8839200" cy="838200"/>
          </a:xfrm>
          <a:prstGeom prst="rect">
            <a:avLst/>
          </a:prstGeom>
          <a:noFill/>
          <a:ln>
            <a:noFill/>
          </a:ln>
          <a:extLst/>
        </p:spPr>
        <p:txBody>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200"/>
              </a:spcBef>
              <a:buFont typeface="Arial" panose="020B0604020202020204" pitchFamily="34" charset="0"/>
              <a:buChar char="•"/>
              <a:defRPr/>
            </a:pPr>
            <a:r>
              <a:rPr lang="en-US" altLang="en-US" dirty="0" smtClean="0">
                <a:latin typeface="+mn-lt"/>
              </a:rPr>
              <a:t>Translocations </a:t>
            </a:r>
            <a:r>
              <a:rPr lang="en-US" altLang="en-US" dirty="0">
                <a:latin typeface="+mn-lt"/>
              </a:rPr>
              <a:t>involve TCR gene promoter/enhancer regions onto transcription factors.  </a:t>
            </a:r>
          </a:p>
          <a:p>
            <a:pPr eaLnBrk="1" hangingPunct="1">
              <a:spcBef>
                <a:spcPts val="1200"/>
              </a:spcBef>
              <a:buFont typeface="Arial" panose="020B0604020202020204" pitchFamily="34" charset="0"/>
              <a:buChar char="•"/>
              <a:defRPr/>
            </a:pPr>
            <a:r>
              <a:rPr lang="en-US" altLang="en-US" dirty="0">
                <a:latin typeface="+mn-lt"/>
              </a:rPr>
              <a:t>Look for TCR</a:t>
            </a:r>
            <a:r>
              <a:rPr lang="en-US" altLang="en-US" dirty="0">
                <a:latin typeface="Symbol" panose="05050102010706020507" pitchFamily="18" charset="2"/>
              </a:rPr>
              <a:t>ad</a:t>
            </a:r>
            <a:r>
              <a:rPr lang="en-US" altLang="en-US" dirty="0">
                <a:latin typeface="+mn-lt"/>
              </a:rPr>
              <a:t> (14q11), TCR</a:t>
            </a:r>
            <a:r>
              <a:rPr lang="en-US" altLang="en-US" dirty="0">
                <a:latin typeface="Symbol" panose="05050102010706020507" pitchFamily="18" charset="2"/>
              </a:rPr>
              <a:t>b</a:t>
            </a:r>
            <a:r>
              <a:rPr lang="en-US" altLang="en-US" dirty="0">
                <a:latin typeface="+mn-lt"/>
              </a:rPr>
              <a:t> (7q32-36), </a:t>
            </a:r>
            <a:r>
              <a:rPr lang="en-US" altLang="en-US" dirty="0" err="1">
                <a:latin typeface="+mn-lt"/>
              </a:rPr>
              <a:t>TCR</a:t>
            </a:r>
            <a:r>
              <a:rPr lang="en-US" altLang="en-US" dirty="0" err="1">
                <a:latin typeface="Symbol" panose="05050102010706020507" pitchFamily="18" charset="2"/>
              </a:rPr>
              <a:t>g</a:t>
            </a:r>
            <a:r>
              <a:rPr lang="en-US" altLang="en-US" dirty="0">
                <a:latin typeface="+mn-lt"/>
              </a:rPr>
              <a:t> (7p15), and TF genes TAL1, HOX11, </a:t>
            </a:r>
            <a:r>
              <a:rPr lang="en-US" altLang="en-US" dirty="0" smtClean="0">
                <a:latin typeface="+mn-lt"/>
              </a:rPr>
              <a:t>LYL1</a:t>
            </a:r>
          </a:p>
          <a:p>
            <a:pPr eaLnBrk="1" hangingPunct="1">
              <a:spcBef>
                <a:spcPts val="1200"/>
              </a:spcBef>
              <a:buClr>
                <a:srgbClr val="9E001E"/>
              </a:buClr>
              <a:buFont typeface="Wingdings" pitchFamily="2" charset="2"/>
              <a:buChar char="§"/>
              <a:defRPr/>
            </a:pPr>
            <a:endParaRPr lang="en-US" altLang="en-US" dirty="0">
              <a:latin typeface="+mn-lt"/>
            </a:endParaRPr>
          </a:p>
          <a:p>
            <a:pPr eaLnBrk="1" hangingPunct="1">
              <a:spcBef>
                <a:spcPts val="1200"/>
              </a:spcBef>
              <a:buFont typeface="Arial" panose="020B0604020202020204" pitchFamily="34" charset="0"/>
              <a:buChar char="•"/>
              <a:defRPr/>
            </a:pPr>
            <a:r>
              <a:rPr lang="en-US" altLang="en-US" dirty="0" smtClean="0">
                <a:latin typeface="+mn-lt"/>
              </a:rPr>
              <a:t>2017:  NOTCH WT with PTEN or LOH6q do worse (&lt;50% EFS)</a:t>
            </a:r>
            <a:endParaRPr lang="en-US" altLang="en-US" dirty="0">
              <a:latin typeface="+mn-lt"/>
            </a:endParaRPr>
          </a:p>
        </p:txBody>
      </p:sp>
      <p:sp>
        <p:nvSpPr>
          <p:cNvPr id="58375" name="Content Placeholder 2"/>
          <p:cNvSpPr txBox="1">
            <a:spLocks/>
          </p:cNvSpPr>
          <p:nvPr/>
        </p:nvSpPr>
        <p:spPr bwMode="auto">
          <a:xfrm>
            <a:off x="228600" y="1828800"/>
            <a:ext cx="8839200" cy="2819400"/>
          </a:xfrm>
          <a:prstGeom prst="rect">
            <a:avLst/>
          </a:prstGeom>
          <a:noFill/>
          <a:ln>
            <a:noFill/>
          </a:ln>
          <a:extLst/>
        </p:spPr>
        <p:txBody>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20000"/>
              </a:spcBef>
              <a:buClr>
                <a:srgbClr val="9E001E"/>
              </a:buClr>
              <a:defRPr/>
            </a:pPr>
            <a:r>
              <a:rPr lang="en-US" altLang="en-US" dirty="0">
                <a:latin typeface="+mn-lt"/>
              </a:rPr>
              <a:t>				</a:t>
            </a:r>
            <a:r>
              <a:rPr lang="en-US" altLang="en-US" b="1" u="sng" dirty="0">
                <a:latin typeface="+mn-lt"/>
              </a:rPr>
              <a:t>T lineage LL</a:t>
            </a:r>
            <a:r>
              <a:rPr lang="en-US" altLang="en-US" dirty="0">
                <a:latin typeface="+mn-lt"/>
              </a:rPr>
              <a:t>		</a:t>
            </a:r>
            <a:r>
              <a:rPr lang="en-US" altLang="en-US" b="1" u="sng" dirty="0">
                <a:latin typeface="+mn-lt"/>
              </a:rPr>
              <a:t>B lineage LL</a:t>
            </a:r>
          </a:p>
          <a:p>
            <a:pPr eaLnBrk="1" hangingPunct="1">
              <a:spcBef>
                <a:spcPct val="20000"/>
              </a:spcBef>
              <a:buFont typeface="Arial" panose="020B0604020202020204" pitchFamily="34" charset="0"/>
              <a:buChar char="•"/>
              <a:defRPr/>
            </a:pPr>
            <a:r>
              <a:rPr lang="en-US" altLang="en-US" dirty="0">
                <a:latin typeface="+mn-lt"/>
              </a:rPr>
              <a:t>Frequency		75% of LL			</a:t>
            </a:r>
            <a:r>
              <a:rPr lang="en-US" altLang="en-US" dirty="0" smtClean="0">
                <a:latin typeface="+mn-lt"/>
              </a:rPr>
              <a:t>25% </a:t>
            </a:r>
            <a:r>
              <a:rPr lang="en-US" altLang="en-US" dirty="0">
                <a:latin typeface="+mn-lt"/>
              </a:rPr>
              <a:t>of LL</a:t>
            </a:r>
          </a:p>
          <a:p>
            <a:pPr eaLnBrk="1" hangingPunct="1">
              <a:spcBef>
                <a:spcPts val="1200"/>
              </a:spcBef>
              <a:buFont typeface="Arial" panose="020B0604020202020204" pitchFamily="34" charset="0"/>
              <a:buChar char="•"/>
              <a:defRPr/>
            </a:pPr>
            <a:r>
              <a:rPr lang="en-US" altLang="en-US" dirty="0">
                <a:latin typeface="+mn-lt"/>
              </a:rPr>
              <a:t>Stage			</a:t>
            </a:r>
            <a:r>
              <a:rPr lang="en-US" altLang="en-US" dirty="0" smtClean="0">
                <a:latin typeface="+mn-lt"/>
              </a:rPr>
              <a:t>&gt;90</a:t>
            </a:r>
            <a:r>
              <a:rPr lang="en-US" altLang="en-US" dirty="0">
                <a:latin typeface="+mn-lt"/>
              </a:rPr>
              <a:t>% are stage III-IV	</a:t>
            </a:r>
            <a:r>
              <a:rPr lang="en-US" altLang="en-US" dirty="0" smtClean="0">
                <a:latin typeface="+mn-lt"/>
              </a:rPr>
              <a:t>10</a:t>
            </a:r>
            <a:r>
              <a:rPr lang="en-US" altLang="en-US" dirty="0">
                <a:latin typeface="+mn-lt"/>
              </a:rPr>
              <a:t>% are stage III-IV</a:t>
            </a:r>
          </a:p>
          <a:p>
            <a:pPr eaLnBrk="1" hangingPunct="1">
              <a:spcBef>
                <a:spcPts val="1200"/>
              </a:spcBef>
              <a:buFont typeface="Arial" panose="020B0604020202020204" pitchFamily="34" charset="0"/>
              <a:buChar char="•"/>
              <a:defRPr/>
            </a:pPr>
            <a:r>
              <a:rPr lang="en-US" altLang="en-US" dirty="0">
                <a:latin typeface="+mn-lt"/>
              </a:rPr>
              <a:t>Site			</a:t>
            </a:r>
            <a:r>
              <a:rPr lang="en-US" altLang="en-US" dirty="0" smtClean="0">
                <a:latin typeface="+mn-lt"/>
              </a:rPr>
              <a:t>Mediastinum (75%)</a:t>
            </a:r>
            <a:r>
              <a:rPr lang="en-US" altLang="en-US" dirty="0">
                <a:latin typeface="+mn-lt"/>
              </a:rPr>
              <a:t>		Isolated nodes</a:t>
            </a:r>
          </a:p>
          <a:p>
            <a:pPr eaLnBrk="1" hangingPunct="1">
              <a:buClr>
                <a:srgbClr val="9E001E"/>
              </a:buClr>
              <a:defRPr/>
            </a:pPr>
            <a:r>
              <a:rPr lang="en-US" altLang="en-US" dirty="0">
                <a:latin typeface="+mn-lt"/>
              </a:rPr>
              <a:t>				</a:t>
            </a:r>
            <a:r>
              <a:rPr lang="en-US" altLang="en-US" dirty="0" smtClean="0">
                <a:latin typeface="+mn-lt"/>
              </a:rPr>
              <a:t>Marrow           (25%)</a:t>
            </a:r>
            <a:r>
              <a:rPr lang="en-US" altLang="en-US" dirty="0">
                <a:latin typeface="+mn-lt"/>
              </a:rPr>
              <a:t>	</a:t>
            </a:r>
            <a:r>
              <a:rPr lang="en-US" altLang="en-US" dirty="0" smtClean="0">
                <a:latin typeface="+mn-lt"/>
              </a:rPr>
              <a:t>Bone</a:t>
            </a:r>
            <a:r>
              <a:rPr lang="en-US" altLang="en-US" dirty="0">
                <a:latin typeface="+mn-lt"/>
              </a:rPr>
              <a:t>, </a:t>
            </a:r>
            <a:r>
              <a:rPr lang="en-US" altLang="en-US" dirty="0" smtClean="0">
                <a:latin typeface="+mn-lt"/>
              </a:rPr>
              <a:t>skin</a:t>
            </a:r>
          </a:p>
          <a:p>
            <a:pPr eaLnBrk="1" hangingPunct="1">
              <a:buClr>
                <a:srgbClr val="9E001E"/>
              </a:buClr>
              <a:defRPr/>
            </a:pPr>
            <a:r>
              <a:rPr lang="en-US" altLang="en-US" dirty="0" smtClean="0">
                <a:latin typeface="+mn-lt"/>
              </a:rPr>
              <a:t>				CNS rare          (&lt;5%)</a:t>
            </a:r>
            <a:endParaRPr lang="en-US" altLang="en-US" dirty="0">
              <a:latin typeface="+mn-lt"/>
            </a:endParaRPr>
          </a:p>
          <a:p>
            <a:pPr eaLnBrk="1" hangingPunct="1">
              <a:spcBef>
                <a:spcPts val="1200"/>
              </a:spcBef>
              <a:buFont typeface="Arial" panose="020B0604020202020204" pitchFamily="34" charset="0"/>
              <a:buChar char="•"/>
              <a:defRPr/>
            </a:pPr>
            <a:r>
              <a:rPr lang="en-US" altLang="en-US" dirty="0">
                <a:latin typeface="+mn-lt"/>
              </a:rPr>
              <a:t>Antigens 		TdT, </a:t>
            </a:r>
            <a:r>
              <a:rPr lang="en-US" altLang="en-US" dirty="0" smtClean="0">
                <a:latin typeface="+mn-lt"/>
              </a:rPr>
              <a:t>CD1a,2,3,5,7 </a:t>
            </a:r>
            <a:r>
              <a:rPr lang="en-US" altLang="en-US" u="sng" dirty="0">
                <a:latin typeface="+mn-lt"/>
              </a:rPr>
              <a:t>+</a:t>
            </a:r>
            <a:r>
              <a:rPr lang="en-US" altLang="en-US" dirty="0">
                <a:latin typeface="+mn-lt"/>
              </a:rPr>
              <a:t>4,8	TdT, </a:t>
            </a:r>
            <a:r>
              <a:rPr lang="en-US" altLang="en-US" dirty="0" smtClean="0">
                <a:latin typeface="+mn-lt"/>
              </a:rPr>
              <a:t>CD10,19,22,79a, </a:t>
            </a:r>
            <a:r>
              <a:rPr lang="en-US" altLang="en-US" dirty="0">
                <a:latin typeface="+mn-lt"/>
              </a:rPr>
              <a:t>HLA-DR</a:t>
            </a:r>
          </a:p>
          <a:p>
            <a:pPr eaLnBrk="1" hangingPunct="1">
              <a:spcBef>
                <a:spcPts val="1200"/>
              </a:spcBef>
              <a:buFont typeface="Arial" panose="020B0604020202020204" pitchFamily="34" charset="0"/>
              <a:buChar char="•"/>
              <a:defRPr/>
            </a:pPr>
            <a:r>
              <a:rPr lang="en-US" altLang="en-US" dirty="0">
                <a:latin typeface="+mn-lt"/>
              </a:rPr>
              <a:t>Translocations		TCR + Transcription factors 	 less characterized</a:t>
            </a:r>
          </a:p>
        </p:txBody>
      </p:sp>
      <p:sp>
        <p:nvSpPr>
          <p:cNvPr id="58376" name="Line 6"/>
          <p:cNvSpPr>
            <a:spLocks noChangeShapeType="1"/>
          </p:cNvSpPr>
          <p:nvPr/>
        </p:nvSpPr>
        <p:spPr bwMode="auto">
          <a:xfrm>
            <a:off x="0" y="4953000"/>
            <a:ext cx="8534400" cy="0"/>
          </a:xfrm>
          <a:prstGeom prst="line">
            <a:avLst/>
          </a:prstGeom>
          <a:noFill/>
          <a:ln w="19050">
            <a:solidFill>
              <a:schemeClr val="tx1"/>
            </a:solidFill>
            <a:round/>
            <a:headEnd/>
            <a:tailEnd/>
          </a:ln>
          <a:extLst/>
        </p:spPr>
        <p:txBody>
          <a:bodyPr/>
          <a:lstStyle/>
          <a:p>
            <a:pPr eaLnBrk="1" hangingPunct="1">
              <a:defRPr/>
            </a:pPr>
            <a:endParaRPr lang="en-US">
              <a:latin typeface="+mn-lt"/>
            </a:endParaRPr>
          </a:p>
        </p:txBody>
      </p:sp>
      <p:sp>
        <p:nvSpPr>
          <p:cNvPr id="8" name="Line 6"/>
          <p:cNvSpPr>
            <a:spLocks noChangeShapeType="1"/>
          </p:cNvSpPr>
          <p:nvPr/>
        </p:nvSpPr>
        <p:spPr bwMode="auto">
          <a:xfrm>
            <a:off x="0" y="12954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74</a:t>
            </a:fld>
            <a:endParaRPr lang="en-US" altLang="en-US"/>
          </a:p>
        </p:txBody>
      </p:sp>
    </p:spTree>
    <p:extLst>
      <p:ext uri="{BB962C8B-B14F-4D97-AF65-F5344CB8AC3E}">
        <p14:creationId xmlns:p14="http://schemas.microsoft.com/office/powerpoint/2010/main" val="2446553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9875" name="Picture 1"/>
          <p:cNvPicPr>
            <a:picLocks noChangeAspect="1" noChangeArrowheads="1"/>
          </p:cNvPicPr>
          <p:nvPr/>
        </p:nvPicPr>
        <p:blipFill>
          <a:blip r:embed="rId3">
            <a:extLst>
              <a:ext uri="{28A0092B-C50C-407E-A947-70E740481C1C}">
                <a14:useLocalDpi xmlns:a14="http://schemas.microsoft.com/office/drawing/2010/main" val="0"/>
              </a:ext>
            </a:extLst>
          </a:blip>
          <a:srcRect b="13831"/>
          <a:stretch>
            <a:fillRect/>
          </a:stretch>
        </p:blipFill>
        <p:spPr bwMode="auto">
          <a:xfrm>
            <a:off x="0" y="533400"/>
            <a:ext cx="9067800" cy="595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2"/>
          <p:cNvSpPr txBox="1">
            <a:spLocks noChangeArrowheads="1"/>
          </p:cNvSpPr>
          <p:nvPr/>
        </p:nvSpPr>
        <p:spPr bwMode="auto">
          <a:xfrm>
            <a:off x="0" y="-76200"/>
            <a:ext cx="9144000" cy="838200"/>
          </a:xfrm>
          <a:prstGeom prst="rect">
            <a:avLst/>
          </a:prstGeom>
          <a:no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3500" dirty="0">
                <a:latin typeface="+mn-lt"/>
              </a:rPr>
              <a:t>Anaplastic Large Cell Lymphoma</a:t>
            </a:r>
          </a:p>
        </p:txBody>
      </p:sp>
      <p:sp>
        <p:nvSpPr>
          <p:cNvPr id="59397" name="Rectangle 12"/>
          <p:cNvSpPr>
            <a:spLocks noChangeArrowheads="1"/>
          </p:cNvSpPr>
          <p:nvPr/>
        </p:nvSpPr>
        <p:spPr bwMode="auto">
          <a:xfrm>
            <a:off x="0" y="6477000"/>
            <a:ext cx="8686800" cy="338138"/>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1600" dirty="0">
                <a:solidFill>
                  <a:srgbClr val="000000"/>
                </a:solidFill>
                <a:latin typeface="+mn-lt"/>
              </a:rPr>
              <a:t>Large, pleomorphic cells.  Nucleus may be horseshoe like “hallmark” or may be multinucleated</a:t>
            </a:r>
            <a:endParaRPr lang="en-US" altLang="en-US" sz="2400" dirty="0">
              <a:latin typeface="+mn-lt"/>
            </a:endParaRP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75</a:t>
            </a:fld>
            <a:endParaRPr lang="en-US" altLang="en-US"/>
          </a:p>
        </p:txBody>
      </p:sp>
    </p:spTree>
    <p:extLst>
      <p:ext uri="{BB962C8B-B14F-4D97-AF65-F5344CB8AC3E}">
        <p14:creationId xmlns:p14="http://schemas.microsoft.com/office/powerpoint/2010/main" val="26597779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6" descr="SU13-3791 60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2"/>
          <p:cNvSpPr txBox="1">
            <a:spLocks noChangeArrowheads="1"/>
          </p:cNvSpPr>
          <p:nvPr/>
        </p:nvSpPr>
        <p:spPr bwMode="auto">
          <a:xfrm>
            <a:off x="0" y="0"/>
            <a:ext cx="9144000" cy="609600"/>
          </a:xfrm>
          <a:prstGeom prst="rect">
            <a:avLst/>
          </a:prstGeom>
          <a:solidFill>
            <a:schemeClr val="bg1"/>
          </a:solid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3500" dirty="0">
                <a:latin typeface="+mn-lt"/>
              </a:rPr>
              <a:t>Anaplastic Large Cell Lymphoma</a:t>
            </a:r>
          </a:p>
        </p:txBody>
      </p:sp>
      <p:sp>
        <p:nvSpPr>
          <p:cNvPr id="59397" name="Rectangle 12"/>
          <p:cNvSpPr>
            <a:spLocks noChangeArrowheads="1"/>
          </p:cNvSpPr>
          <p:nvPr/>
        </p:nvSpPr>
        <p:spPr bwMode="auto">
          <a:xfrm>
            <a:off x="0" y="6519863"/>
            <a:ext cx="9144000" cy="338137"/>
          </a:xfrm>
          <a:prstGeom prst="rect">
            <a:avLst/>
          </a:prstGeom>
          <a:solidFill>
            <a:schemeClr val="bg1"/>
          </a:solid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1600" dirty="0">
                <a:solidFill>
                  <a:srgbClr val="000000"/>
                </a:solidFill>
                <a:latin typeface="+mn-lt"/>
              </a:rPr>
              <a:t>Large, pleomorphic </a:t>
            </a:r>
            <a:r>
              <a:rPr lang="en-US" altLang="en-US" sz="1600" dirty="0" err="1" smtClean="0">
                <a:solidFill>
                  <a:srgbClr val="000000"/>
                </a:solidFill>
                <a:latin typeface="+mn-lt"/>
              </a:rPr>
              <a:t>hallmakr</a:t>
            </a:r>
            <a:r>
              <a:rPr lang="en-US" altLang="en-US" sz="1600" dirty="0" smtClean="0">
                <a:solidFill>
                  <a:srgbClr val="000000"/>
                </a:solidFill>
                <a:latin typeface="+mn-lt"/>
              </a:rPr>
              <a:t> cells with horseshoe </a:t>
            </a:r>
            <a:r>
              <a:rPr lang="en-US" altLang="en-US" sz="1600" dirty="0">
                <a:solidFill>
                  <a:srgbClr val="000000"/>
                </a:solidFill>
                <a:latin typeface="+mn-lt"/>
              </a:rPr>
              <a:t>like </a:t>
            </a:r>
            <a:r>
              <a:rPr lang="en-US" altLang="en-US" sz="1600" dirty="0" smtClean="0">
                <a:solidFill>
                  <a:srgbClr val="000000"/>
                </a:solidFill>
                <a:latin typeface="+mn-lt"/>
              </a:rPr>
              <a:t>nucleus and perinuclear </a:t>
            </a:r>
            <a:r>
              <a:rPr lang="en-US" altLang="en-US" sz="1600" dirty="0" err="1" smtClean="0">
                <a:solidFill>
                  <a:srgbClr val="000000"/>
                </a:solidFill>
                <a:latin typeface="+mn-lt"/>
              </a:rPr>
              <a:t>hof</a:t>
            </a:r>
            <a:r>
              <a:rPr lang="en-US" altLang="en-US" sz="1600" dirty="0" smtClean="0">
                <a:solidFill>
                  <a:srgbClr val="000000"/>
                </a:solidFill>
                <a:latin typeface="+mn-lt"/>
              </a:rPr>
              <a:t> (</a:t>
            </a:r>
            <a:r>
              <a:rPr lang="en-US" altLang="en-US" sz="1600" smtClean="0">
                <a:solidFill>
                  <a:srgbClr val="000000"/>
                </a:solidFill>
                <a:latin typeface="+mn-lt"/>
              </a:rPr>
              <a:t>clearing)</a:t>
            </a:r>
            <a:endParaRPr lang="en-US" altLang="en-US" sz="2400" dirty="0">
              <a:latin typeface="+mn-lt"/>
            </a:endParaRP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76</a:t>
            </a:fld>
            <a:endParaRPr lang="en-US" altLang="en-US"/>
          </a:p>
        </p:txBody>
      </p:sp>
    </p:spTree>
    <p:extLst>
      <p:ext uri="{BB962C8B-B14F-4D97-AF65-F5344CB8AC3E}">
        <p14:creationId xmlns:p14="http://schemas.microsoft.com/office/powerpoint/2010/main" val="42637931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228600" y="0"/>
            <a:ext cx="8534400" cy="808038"/>
          </a:xfrm>
        </p:spPr>
        <p:txBody>
          <a:bodyPr anchor="t"/>
          <a:lstStyle/>
          <a:p>
            <a:pPr eaLnBrk="1" hangingPunct="1"/>
            <a:r>
              <a:rPr lang="en-US" altLang="en-US" sz="4000" smtClean="0"/>
              <a:t>Anaplastic Large Cell Lymphoma</a:t>
            </a:r>
          </a:p>
        </p:txBody>
      </p:sp>
      <p:sp>
        <p:nvSpPr>
          <p:cNvPr id="81923" name="Content Placeholder 2"/>
          <p:cNvSpPr>
            <a:spLocks noGrp="1"/>
          </p:cNvSpPr>
          <p:nvPr>
            <p:ph idx="1"/>
          </p:nvPr>
        </p:nvSpPr>
        <p:spPr>
          <a:xfrm>
            <a:off x="0" y="1219200"/>
            <a:ext cx="8915400" cy="4602163"/>
          </a:xfrm>
        </p:spPr>
        <p:txBody>
          <a:bodyPr/>
          <a:lstStyle/>
          <a:p>
            <a:pPr eaLnBrk="1" hangingPunct="1">
              <a:spcBef>
                <a:spcPts val="1200"/>
              </a:spcBef>
            </a:pPr>
            <a:r>
              <a:rPr lang="en-US" altLang="en-US" sz="2400" smtClean="0"/>
              <a:t>Phenotype:		CD15-, </a:t>
            </a:r>
            <a:r>
              <a:rPr lang="en-US" altLang="en-US" sz="2400" b="1" smtClean="0"/>
              <a:t>CD30+</a:t>
            </a:r>
            <a:r>
              <a:rPr lang="en-US" altLang="en-US" sz="2400" smtClean="0"/>
              <a:t>,</a:t>
            </a:r>
            <a:r>
              <a:rPr lang="en-US" altLang="en-US" sz="2400" b="1" smtClean="0"/>
              <a:t> </a:t>
            </a:r>
            <a:r>
              <a:rPr lang="en-US" altLang="en-US" sz="2400" smtClean="0"/>
              <a:t>CD45+</a:t>
            </a:r>
          </a:p>
          <a:p>
            <a:pPr eaLnBrk="1" hangingPunct="1">
              <a:spcBef>
                <a:spcPct val="0"/>
              </a:spcBef>
              <a:buFont typeface="Wingdings" panose="05000000000000000000" pitchFamily="2" charset="2"/>
              <a:buNone/>
            </a:pPr>
            <a:r>
              <a:rPr lang="en-US" altLang="en-US" sz="2400" smtClean="0"/>
              <a:t>				T cell markers in 60% (CD3, CD43, CD45RO)</a:t>
            </a:r>
          </a:p>
          <a:p>
            <a:pPr eaLnBrk="1" hangingPunct="1">
              <a:spcBef>
                <a:spcPct val="0"/>
              </a:spcBef>
              <a:buFont typeface="Wingdings" panose="05000000000000000000" pitchFamily="2" charset="2"/>
              <a:buNone/>
            </a:pPr>
            <a:r>
              <a:rPr lang="en-US" altLang="en-US" sz="2400" smtClean="0"/>
              <a:t>				TCR genes rearranged</a:t>
            </a:r>
          </a:p>
          <a:p>
            <a:pPr eaLnBrk="1" hangingPunct="1">
              <a:spcBef>
                <a:spcPct val="0"/>
              </a:spcBef>
              <a:buFont typeface="Wingdings" panose="05000000000000000000" pitchFamily="2" charset="2"/>
              <a:buNone/>
            </a:pPr>
            <a:endParaRPr lang="en-US" altLang="en-US" sz="2400" smtClean="0"/>
          </a:p>
          <a:p>
            <a:pPr eaLnBrk="1" hangingPunct="1">
              <a:spcBef>
                <a:spcPts val="1200"/>
              </a:spcBef>
            </a:pPr>
            <a:r>
              <a:rPr lang="en-US" altLang="en-US" sz="2400" smtClean="0"/>
              <a:t>Translocations	Overexpression of ALK kinase</a:t>
            </a:r>
          </a:p>
          <a:p>
            <a:pPr eaLnBrk="1" hangingPunct="1">
              <a:spcBef>
                <a:spcPct val="0"/>
              </a:spcBef>
              <a:buFont typeface="Wingdings" panose="05000000000000000000" pitchFamily="2" charset="2"/>
              <a:buNone/>
            </a:pPr>
            <a:r>
              <a:rPr lang="en-US" altLang="en-US" sz="2400" smtClean="0"/>
              <a:t>				~75% have t(2;5)(p23:35) </a:t>
            </a:r>
            <a:r>
              <a:rPr lang="en-US" altLang="en-US" sz="2400" smtClean="0">
                <a:sym typeface="Symbol" panose="05050102010706020507" pitchFamily="18" charset="2"/>
              </a:rPr>
              <a:t> </a:t>
            </a:r>
            <a:r>
              <a:rPr lang="en-US" altLang="en-US" sz="2400" smtClean="0"/>
              <a:t>NPM-ALK fusion</a:t>
            </a:r>
          </a:p>
          <a:p>
            <a:pPr eaLnBrk="1" hangingPunct="1">
              <a:spcBef>
                <a:spcPct val="0"/>
              </a:spcBef>
              <a:buFont typeface="Wingdings" panose="05000000000000000000" pitchFamily="2" charset="2"/>
              <a:buNone/>
            </a:pPr>
            <a:r>
              <a:rPr lang="en-US" altLang="en-US" sz="2400" smtClean="0"/>
              <a:t>				  NPM:  nucleophosmin gene</a:t>
            </a:r>
          </a:p>
          <a:p>
            <a:pPr eaLnBrk="1" hangingPunct="1">
              <a:spcBef>
                <a:spcPct val="0"/>
              </a:spcBef>
              <a:buFont typeface="Wingdings" panose="05000000000000000000" pitchFamily="2" charset="2"/>
              <a:buNone/>
            </a:pPr>
            <a:r>
              <a:rPr lang="en-US" altLang="en-US" sz="2400" smtClean="0"/>
              <a:t>				  ALK:   insulin receptor tyrosine kinase </a:t>
            </a:r>
          </a:p>
          <a:p>
            <a:pPr eaLnBrk="1" hangingPunct="1">
              <a:spcBef>
                <a:spcPts val="1200"/>
              </a:spcBef>
            </a:pPr>
            <a:r>
              <a:rPr lang="en-US" altLang="en-US" sz="2400" smtClean="0"/>
              <a:t>Pathway		</a:t>
            </a:r>
            <a:r>
              <a:rPr lang="en-US" altLang="en-US" sz="2400" b="1" smtClean="0"/>
              <a:t>NPM-ALK</a:t>
            </a:r>
            <a:r>
              <a:rPr lang="en-US" altLang="en-US" sz="2400" smtClean="0"/>
              <a:t> </a:t>
            </a:r>
            <a:r>
              <a:rPr lang="en-US" altLang="en-US" sz="2400" smtClean="0">
                <a:sym typeface="Symbol" panose="05050102010706020507" pitchFamily="18" charset="2"/>
              </a:rPr>
              <a:t> PI-3K, AKT </a:t>
            </a:r>
            <a:endParaRPr lang="en-US" altLang="en-US" sz="2400" smtClean="0"/>
          </a:p>
          <a:p>
            <a:pPr eaLnBrk="1" hangingPunct="1">
              <a:spcBef>
                <a:spcPts val="1200"/>
              </a:spcBef>
            </a:pPr>
            <a:endParaRPr lang="en-US" altLang="en-US" sz="2400" smtClean="0">
              <a:solidFill>
                <a:srgbClr val="000000"/>
              </a:solidFill>
            </a:endParaRPr>
          </a:p>
          <a:p>
            <a:pPr eaLnBrk="1" hangingPunct="1">
              <a:spcBef>
                <a:spcPts val="1200"/>
              </a:spcBef>
            </a:pPr>
            <a:r>
              <a:rPr lang="en-US" altLang="en-US" sz="2400" smtClean="0">
                <a:solidFill>
                  <a:srgbClr val="000000"/>
                </a:solidFill>
              </a:rPr>
              <a:t>cALCL		Cutaneous ALCL (CD30+, ALK negative)</a:t>
            </a:r>
          </a:p>
          <a:p>
            <a:pPr eaLnBrk="1" hangingPunct="1">
              <a:spcBef>
                <a:spcPct val="0"/>
              </a:spcBef>
              <a:buFont typeface="Wingdings" panose="05000000000000000000" pitchFamily="2" charset="2"/>
              <a:buNone/>
            </a:pPr>
            <a:r>
              <a:rPr lang="en-US" altLang="en-US" sz="2400" smtClean="0">
                <a:solidFill>
                  <a:srgbClr val="000000"/>
                </a:solidFill>
              </a:rPr>
              <a:t>				Separate entity</a:t>
            </a:r>
          </a:p>
          <a:p>
            <a:pPr eaLnBrk="1" hangingPunct="1">
              <a:spcBef>
                <a:spcPts val="1200"/>
              </a:spcBef>
            </a:pPr>
            <a:endParaRPr lang="en-US" altLang="en-US" sz="2400" smtClean="0"/>
          </a:p>
        </p:txBody>
      </p:sp>
      <p:sp>
        <p:nvSpPr>
          <p:cNvPr id="81924" name="Line 6"/>
          <p:cNvSpPr>
            <a:spLocks noChangeShapeType="1"/>
          </p:cNvSpPr>
          <p:nvPr/>
        </p:nvSpPr>
        <p:spPr bwMode="auto">
          <a:xfrm>
            <a:off x="0" y="5486400"/>
            <a:ext cx="853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6"/>
          <p:cNvSpPr>
            <a:spLocks noChangeShapeType="1"/>
          </p:cNvSpPr>
          <p:nvPr/>
        </p:nvSpPr>
        <p:spPr bwMode="auto">
          <a:xfrm>
            <a:off x="0" y="9144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77</a:t>
            </a:fld>
            <a:endParaRPr lang="en-US" altLang="en-US"/>
          </a:p>
        </p:txBody>
      </p:sp>
    </p:spTree>
    <p:extLst>
      <p:ext uri="{BB962C8B-B14F-4D97-AF65-F5344CB8AC3E}">
        <p14:creationId xmlns:p14="http://schemas.microsoft.com/office/powerpoint/2010/main" val="13697984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Rectangle 7"/>
          <p:cNvSpPr>
            <a:spLocks noChangeArrowheads="1"/>
          </p:cNvSpPr>
          <p:nvPr/>
        </p:nvSpPr>
        <p:spPr bwMode="auto">
          <a:xfrm>
            <a:off x="0" y="5791200"/>
            <a:ext cx="9067800" cy="1016000"/>
          </a:xfrm>
          <a:prstGeom prst="rect">
            <a:avLst/>
          </a:prstGeom>
          <a:solidFill>
            <a:schemeClr val="bg1"/>
          </a:solidFill>
          <a:ln>
            <a:noFill/>
          </a:ln>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2000" i="1" dirty="0">
                <a:latin typeface="+mn-lt"/>
              </a:rPr>
              <a:t>Although excisional biopsy is best, this can be dangerous in some patients, </a:t>
            </a:r>
          </a:p>
          <a:p>
            <a:pPr algn="ctr" eaLnBrk="1" hangingPunct="1">
              <a:defRPr/>
            </a:pPr>
            <a:r>
              <a:rPr lang="en-US" altLang="en-US" sz="2000" i="1" dirty="0">
                <a:latin typeface="+mn-lt"/>
              </a:rPr>
              <a:t>and the diagnosis can also be made from pleural or </a:t>
            </a:r>
            <a:r>
              <a:rPr lang="en-US" altLang="en-US" sz="2000" i="1" dirty="0" err="1">
                <a:latin typeface="+mn-lt"/>
              </a:rPr>
              <a:t>ascitic</a:t>
            </a:r>
            <a:r>
              <a:rPr lang="en-US" altLang="en-US" sz="2000" i="1" dirty="0">
                <a:latin typeface="+mn-lt"/>
              </a:rPr>
              <a:t> </a:t>
            </a:r>
            <a:r>
              <a:rPr lang="en-US" altLang="en-US" sz="2000" i="1" dirty="0" smtClean="0">
                <a:latin typeface="+mn-lt"/>
              </a:rPr>
              <a:t>fluid</a:t>
            </a:r>
          </a:p>
          <a:p>
            <a:pPr algn="ctr" eaLnBrk="1" hangingPunct="1">
              <a:defRPr/>
            </a:pPr>
            <a:endParaRPr lang="en-US" altLang="en-US" sz="2000" i="1" dirty="0">
              <a:latin typeface="+mn-lt"/>
            </a:endParaRPr>
          </a:p>
        </p:txBody>
      </p:sp>
      <p:sp>
        <p:nvSpPr>
          <p:cNvPr id="61442" name="Rectangle 2"/>
          <p:cNvSpPr>
            <a:spLocks noGrp="1" noChangeArrowheads="1"/>
          </p:cNvSpPr>
          <p:nvPr>
            <p:ph type="title" idx="4294967295"/>
          </p:nvPr>
        </p:nvSpPr>
        <p:spPr>
          <a:xfrm>
            <a:off x="0" y="0"/>
            <a:ext cx="9144000" cy="609600"/>
          </a:xfrm>
        </p:spPr>
        <p:txBody>
          <a:bodyPr/>
          <a:lstStyle/>
          <a:p>
            <a:pPr eaLnBrk="1" hangingPunct="1">
              <a:defRPr/>
            </a:pPr>
            <a:r>
              <a:rPr lang="en-US" altLang="en-US" sz="4000" dirty="0">
                <a:latin typeface="+mn-lt"/>
              </a:rPr>
              <a:t>Clinical presentation of pediatric NHL</a:t>
            </a:r>
          </a:p>
        </p:txBody>
      </p:sp>
      <p:sp>
        <p:nvSpPr>
          <p:cNvPr id="64515" name="Rectangle 3"/>
          <p:cNvSpPr>
            <a:spLocks noGrp="1" noChangeArrowheads="1"/>
          </p:cNvSpPr>
          <p:nvPr>
            <p:ph type="body" idx="4294967295"/>
          </p:nvPr>
        </p:nvSpPr>
        <p:spPr>
          <a:xfrm>
            <a:off x="0" y="838200"/>
            <a:ext cx="9144000" cy="4800600"/>
          </a:xfrm>
        </p:spPr>
        <p:txBody>
          <a:bodyPr/>
          <a:lstStyle/>
          <a:p>
            <a:pPr eaLnBrk="1" hangingPunct="1">
              <a:defRPr/>
            </a:pPr>
            <a:r>
              <a:rPr lang="en-US" altLang="en-US" sz="2000" dirty="0" smtClean="0"/>
              <a:t>Endemic Burkitt	Jaw swelling, abdominal / orbital swelling, </a:t>
            </a:r>
          </a:p>
          <a:p>
            <a:pPr eaLnBrk="1" hangingPunct="1">
              <a:spcBef>
                <a:spcPct val="0"/>
              </a:spcBef>
              <a:buClr>
                <a:srgbClr val="9E001E"/>
              </a:buClr>
              <a:buFont typeface="Wingdings" pitchFamily="2" charset="2"/>
              <a:buNone/>
              <a:defRPr/>
            </a:pPr>
            <a:r>
              <a:rPr lang="en-US" altLang="en-US" sz="2000" dirty="0" smtClean="0"/>
              <a:t>				</a:t>
            </a:r>
            <a:r>
              <a:rPr lang="en-US" altLang="en-US" sz="2000" dirty="0" err="1" smtClean="0"/>
              <a:t>Paraspinal</a:t>
            </a:r>
            <a:r>
              <a:rPr lang="en-US" altLang="en-US" sz="2000" dirty="0" smtClean="0"/>
              <a:t> mass, CNS, marrow, intussusception</a:t>
            </a:r>
          </a:p>
          <a:p>
            <a:pPr eaLnBrk="1" hangingPunct="1">
              <a:spcBef>
                <a:spcPct val="80000"/>
              </a:spcBef>
              <a:defRPr/>
            </a:pPr>
            <a:r>
              <a:rPr lang="en-US" altLang="en-US" sz="2000" dirty="0" smtClean="0"/>
              <a:t>Sporadic Burkitt	Rapidly expanding </a:t>
            </a:r>
            <a:r>
              <a:rPr lang="en-US" altLang="en-US" sz="2000" dirty="0" err="1" smtClean="0"/>
              <a:t>abd</a:t>
            </a:r>
            <a:r>
              <a:rPr lang="en-US" altLang="en-US" sz="2000" dirty="0" smtClean="0"/>
              <a:t> mass / spontaneous tumor lysis</a:t>
            </a:r>
          </a:p>
          <a:p>
            <a:pPr eaLnBrk="1" hangingPunct="1">
              <a:spcBef>
                <a:spcPct val="0"/>
              </a:spcBef>
              <a:buClr>
                <a:srgbClr val="9E001E"/>
              </a:buClr>
              <a:buFont typeface="Wingdings" pitchFamily="2" charset="2"/>
              <a:buNone/>
              <a:defRPr/>
            </a:pPr>
            <a:r>
              <a:rPr lang="en-US" altLang="en-US" sz="2000" dirty="0" smtClean="0"/>
              <a:t>				Marrow, CNS, Non-specific GI symptoms, intussusception</a:t>
            </a:r>
          </a:p>
          <a:p>
            <a:pPr eaLnBrk="1" hangingPunct="1">
              <a:spcBef>
                <a:spcPct val="80000"/>
              </a:spcBef>
              <a:defRPr/>
            </a:pPr>
            <a:r>
              <a:rPr lang="en-US" altLang="en-US" sz="2000" dirty="0" smtClean="0"/>
              <a:t>DLBCL		More diverse (LN, liver, spleen, marrow, mediastinum)</a:t>
            </a:r>
          </a:p>
          <a:p>
            <a:pPr eaLnBrk="1" hangingPunct="1">
              <a:spcBef>
                <a:spcPct val="0"/>
              </a:spcBef>
              <a:buClr>
                <a:srgbClr val="9E001E"/>
              </a:buClr>
              <a:buFont typeface="Wingdings" pitchFamily="2" charset="2"/>
              <a:buNone/>
              <a:defRPr/>
            </a:pPr>
            <a:r>
              <a:rPr lang="en-US" altLang="en-US" sz="2000" dirty="0" smtClean="0"/>
              <a:t>				Extranodal abdominal (bowel, mesentery, retroperitoneum)</a:t>
            </a:r>
          </a:p>
          <a:p>
            <a:pPr eaLnBrk="1" hangingPunct="1">
              <a:spcBef>
                <a:spcPct val="0"/>
              </a:spcBef>
              <a:buClr>
                <a:srgbClr val="9E001E"/>
              </a:buClr>
              <a:buFont typeface="Wingdings" pitchFamily="2" charset="2"/>
              <a:buNone/>
              <a:defRPr/>
            </a:pPr>
            <a:r>
              <a:rPr lang="en-US" altLang="en-US" sz="2000" dirty="0"/>
              <a:t>	</a:t>
            </a:r>
            <a:r>
              <a:rPr lang="en-US" altLang="en-US" sz="2000" dirty="0" smtClean="0"/>
              <a:t>			Often advanced stage</a:t>
            </a:r>
          </a:p>
          <a:p>
            <a:pPr eaLnBrk="1" hangingPunct="1">
              <a:spcBef>
                <a:spcPct val="80000"/>
              </a:spcBef>
              <a:defRPr/>
            </a:pPr>
            <a:r>
              <a:rPr lang="en-US" altLang="en-US" sz="2000" dirty="0" smtClean="0"/>
              <a:t>Lymphoblastic:	Mediastinal mass, pleural / pericardial effusions</a:t>
            </a:r>
          </a:p>
          <a:p>
            <a:pPr eaLnBrk="1" hangingPunct="1">
              <a:spcBef>
                <a:spcPct val="0"/>
              </a:spcBef>
              <a:buClr>
                <a:srgbClr val="9E001E"/>
              </a:buClr>
              <a:buFont typeface="Wingdings" pitchFamily="2" charset="2"/>
              <a:buNone/>
              <a:defRPr/>
            </a:pPr>
            <a:r>
              <a:rPr lang="en-US" altLang="en-US" sz="2000" dirty="0" smtClean="0"/>
              <a:t>				Pain, dysphagia, dyspnea</a:t>
            </a:r>
          </a:p>
          <a:p>
            <a:pPr eaLnBrk="1" hangingPunct="1">
              <a:spcBef>
                <a:spcPct val="80000"/>
              </a:spcBef>
              <a:defRPr/>
            </a:pPr>
            <a:r>
              <a:rPr lang="en-US" altLang="en-US" sz="2000" dirty="0" smtClean="0"/>
              <a:t>ALCL			Slowly progressive, systemic symptoms, 					organs and skin, nodal, extranodal</a:t>
            </a:r>
          </a:p>
          <a:p>
            <a:pPr marL="0" indent="0" eaLnBrk="1" hangingPunct="1">
              <a:spcBef>
                <a:spcPts val="0"/>
              </a:spcBef>
              <a:buClr>
                <a:srgbClr val="9E001E"/>
              </a:buClr>
              <a:buFont typeface="Arial" charset="0"/>
              <a:buNone/>
              <a:defRPr/>
            </a:pPr>
            <a:r>
              <a:rPr lang="en-US" altLang="en-US" sz="2000" dirty="0" smtClean="0">
                <a:solidFill>
                  <a:prstClr val="black"/>
                </a:solidFill>
              </a:rPr>
              <a:t>			Advanced disease in 2/3, but CNS and marrow are rare</a:t>
            </a:r>
            <a:endParaRPr lang="en-US" altLang="en-US" sz="2000" dirty="0">
              <a:solidFill>
                <a:prstClr val="black"/>
              </a:solidFill>
            </a:endParaRPr>
          </a:p>
          <a:p>
            <a:pPr eaLnBrk="1" hangingPunct="1">
              <a:spcBef>
                <a:spcPct val="80000"/>
              </a:spcBef>
              <a:buClr>
                <a:srgbClr val="9E001E"/>
              </a:buClr>
              <a:buFont typeface="Wingdings" pitchFamily="2" charset="2"/>
              <a:buChar char="§"/>
              <a:defRPr/>
            </a:pPr>
            <a:endParaRPr lang="en-US" altLang="en-US" sz="800" dirty="0" smtClean="0"/>
          </a:p>
          <a:p>
            <a:pPr eaLnBrk="1" hangingPunct="1">
              <a:spcBef>
                <a:spcPct val="80000"/>
              </a:spcBef>
              <a:buClr>
                <a:srgbClr val="9E001E"/>
              </a:buClr>
              <a:buFont typeface="Wingdings" pitchFamily="2" charset="2"/>
              <a:buChar char="§"/>
              <a:defRPr/>
            </a:pPr>
            <a:endParaRPr lang="en-US" altLang="en-US" sz="2000" dirty="0" smtClean="0"/>
          </a:p>
        </p:txBody>
      </p:sp>
      <p:sp>
        <p:nvSpPr>
          <p:cNvPr id="61445" name="Rectangle 5"/>
          <p:cNvSpPr>
            <a:spLocks noChangeArrowheads="1"/>
          </p:cNvSpPr>
          <p:nvPr/>
        </p:nvSpPr>
        <p:spPr bwMode="auto">
          <a:xfrm>
            <a:off x="0" y="6488113"/>
            <a:ext cx="6242050" cy="369887"/>
          </a:xfrm>
          <a:prstGeom prst="rect">
            <a:avLst/>
          </a:prstGeom>
          <a:noFill/>
          <a:ln>
            <a:noFill/>
          </a:ln>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altLang="en-US" dirty="0">
                <a:latin typeface="+mn-lt"/>
              </a:rPr>
              <a:t>*</a:t>
            </a:r>
            <a:r>
              <a:rPr lang="en-US" altLang="en-US" dirty="0" err="1">
                <a:latin typeface="+mn-lt"/>
              </a:rPr>
              <a:t>Intussuseption</a:t>
            </a:r>
            <a:r>
              <a:rPr lang="en-US" altLang="en-US" dirty="0">
                <a:latin typeface="+mn-lt"/>
              </a:rPr>
              <a:t> is almost exclusively abdominal Burkitt or DLBCL</a:t>
            </a:r>
          </a:p>
        </p:txBody>
      </p:sp>
      <p:sp>
        <p:nvSpPr>
          <p:cNvPr id="61447" name="Line 6"/>
          <p:cNvSpPr>
            <a:spLocks noChangeShapeType="1"/>
          </p:cNvSpPr>
          <p:nvPr/>
        </p:nvSpPr>
        <p:spPr bwMode="auto">
          <a:xfrm>
            <a:off x="0" y="6477000"/>
            <a:ext cx="8534400" cy="0"/>
          </a:xfrm>
          <a:prstGeom prst="line">
            <a:avLst/>
          </a:prstGeom>
          <a:noFill/>
          <a:ln w="19050">
            <a:solidFill>
              <a:schemeClr val="tx1"/>
            </a:solidFill>
            <a:round/>
            <a:headEnd/>
            <a:tailEnd/>
          </a:ln>
          <a:extLst/>
        </p:spPr>
        <p:txBody>
          <a:bodyPr/>
          <a:lstStyle/>
          <a:p>
            <a:pPr eaLnBrk="1" hangingPunct="1">
              <a:defRPr/>
            </a:pPr>
            <a:endParaRPr lang="en-US">
              <a:latin typeface="+mn-lt"/>
            </a:endParaRPr>
          </a:p>
        </p:txBody>
      </p:sp>
      <p:sp>
        <p:nvSpPr>
          <p:cNvPr id="9" name="Line 6"/>
          <p:cNvSpPr>
            <a:spLocks noChangeShapeType="1"/>
          </p:cNvSpPr>
          <p:nvPr/>
        </p:nvSpPr>
        <p:spPr bwMode="auto">
          <a:xfrm>
            <a:off x="0" y="5791200"/>
            <a:ext cx="8534400" cy="0"/>
          </a:xfrm>
          <a:prstGeom prst="line">
            <a:avLst/>
          </a:prstGeom>
          <a:noFill/>
          <a:ln w="19050">
            <a:solidFill>
              <a:schemeClr val="tx1"/>
            </a:solidFill>
            <a:round/>
            <a:headEnd/>
            <a:tailEnd/>
          </a:ln>
          <a:extLst/>
        </p:spPr>
        <p:txBody>
          <a:bodyPr/>
          <a:lstStyle/>
          <a:p>
            <a:pPr eaLnBrk="1" hangingPunct="1">
              <a:defRPr/>
            </a:pPr>
            <a:endParaRPr lang="en-US">
              <a:latin typeface="+mn-lt"/>
            </a:endParaRPr>
          </a:p>
        </p:txBody>
      </p:sp>
      <p:sp>
        <p:nvSpPr>
          <p:cNvPr id="10" name="Line 6"/>
          <p:cNvSpPr>
            <a:spLocks noChangeShapeType="1"/>
          </p:cNvSpPr>
          <p:nvPr/>
        </p:nvSpPr>
        <p:spPr bwMode="auto">
          <a:xfrm>
            <a:off x="0" y="7620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Tree>
    <p:extLst>
      <p:ext uri="{BB962C8B-B14F-4D97-AF65-F5344CB8AC3E}">
        <p14:creationId xmlns:p14="http://schemas.microsoft.com/office/powerpoint/2010/main" val="10517430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0" y="0"/>
            <a:ext cx="9144000" cy="762000"/>
          </a:xfrm>
        </p:spPr>
        <p:txBody>
          <a:bodyPr/>
          <a:lstStyle/>
          <a:p>
            <a:pPr eaLnBrk="1" hangingPunct="1">
              <a:defRPr/>
            </a:pPr>
            <a:r>
              <a:rPr lang="en-US" altLang="en-US" sz="4000" dirty="0">
                <a:latin typeface="+mn-lt"/>
              </a:rPr>
              <a:t>Emergency presentations of NHL</a:t>
            </a:r>
          </a:p>
        </p:txBody>
      </p:sp>
      <p:sp>
        <p:nvSpPr>
          <p:cNvPr id="83971" name="Rectangle 4"/>
          <p:cNvSpPr>
            <a:spLocks noGrp="1" noChangeArrowheads="1"/>
          </p:cNvSpPr>
          <p:nvPr>
            <p:ph type="body" idx="4294967295"/>
          </p:nvPr>
        </p:nvSpPr>
        <p:spPr>
          <a:xfrm>
            <a:off x="0" y="762000"/>
            <a:ext cx="9220200" cy="5105400"/>
          </a:xfrm>
        </p:spPr>
        <p:txBody>
          <a:bodyPr/>
          <a:lstStyle/>
          <a:p>
            <a:pPr eaLnBrk="1" hangingPunct="1"/>
            <a:r>
              <a:rPr lang="en-US" altLang="en-US" sz="2400" dirty="0" smtClean="0"/>
              <a:t>A  	Airway 	  Compression - superior mediastinal syndrome</a:t>
            </a:r>
          </a:p>
          <a:p>
            <a:pPr eaLnBrk="1" hangingPunct="1">
              <a:spcBef>
                <a:spcPts val="1400"/>
              </a:spcBef>
            </a:pPr>
            <a:r>
              <a:rPr lang="en-US" altLang="en-US" sz="2400" dirty="0" smtClean="0"/>
              <a:t>B  	Breathing  	  Pulmonary effusions</a:t>
            </a:r>
          </a:p>
          <a:p>
            <a:pPr eaLnBrk="1" hangingPunct="1">
              <a:spcBef>
                <a:spcPts val="1400"/>
              </a:spcBef>
            </a:pPr>
            <a:r>
              <a:rPr lang="en-US" altLang="en-US" sz="2400" dirty="0" smtClean="0"/>
              <a:t>C  	Circulation	  SVC syndrome, tamponade, arrhythmia</a:t>
            </a:r>
          </a:p>
          <a:p>
            <a:pPr eaLnBrk="1" hangingPunct="1">
              <a:spcBef>
                <a:spcPts val="1400"/>
              </a:spcBef>
            </a:pPr>
            <a:r>
              <a:rPr lang="en-US" altLang="en-US" sz="2400" dirty="0" smtClean="0"/>
              <a:t>D  	Disability  	  </a:t>
            </a:r>
            <a:r>
              <a:rPr lang="en-US" altLang="en-US" sz="2400" dirty="0" err="1" smtClean="0"/>
              <a:t>Paraspinal</a:t>
            </a:r>
            <a:r>
              <a:rPr lang="en-US" altLang="en-US" sz="2400" dirty="0" smtClean="0"/>
              <a:t> / epidural </a:t>
            </a:r>
            <a:r>
              <a:rPr lang="en-US" altLang="en-US" sz="2400" dirty="0" smtClean="0">
                <a:sym typeface="Symbol" panose="05050102010706020507" pitchFamily="18" charset="2"/>
              </a:rPr>
              <a:t></a:t>
            </a:r>
            <a:r>
              <a:rPr lang="en-US" altLang="en-US" sz="2400" dirty="0" smtClean="0"/>
              <a:t> pain, paralysis</a:t>
            </a:r>
          </a:p>
          <a:p>
            <a:pPr eaLnBrk="1" hangingPunct="1">
              <a:spcBef>
                <a:spcPts val="1400"/>
              </a:spcBef>
            </a:pPr>
            <a:r>
              <a:rPr lang="en-US" altLang="en-US" sz="2400" dirty="0" smtClean="0"/>
              <a:t>E   	Electrolytes  	  Tumor lysis syndrome (</a:t>
            </a:r>
            <a:r>
              <a:rPr lang="en-US" altLang="en-US" sz="2400" dirty="0" smtClean="0">
                <a:sym typeface="Symbol" panose="05050102010706020507" pitchFamily="18" charset="2"/>
              </a:rPr>
              <a:t></a:t>
            </a:r>
            <a:r>
              <a:rPr lang="en-US" altLang="en-US" sz="2400" dirty="0" smtClean="0"/>
              <a:t>K, </a:t>
            </a:r>
            <a:r>
              <a:rPr lang="en-US" altLang="en-US" sz="2400" dirty="0" smtClean="0">
                <a:sym typeface="Symbol" panose="05050102010706020507" pitchFamily="18" charset="2"/>
              </a:rPr>
              <a:t></a:t>
            </a:r>
            <a:r>
              <a:rPr lang="en-US" altLang="en-US" sz="2400" dirty="0" smtClean="0"/>
              <a:t>uric acid, </a:t>
            </a:r>
            <a:r>
              <a:rPr lang="en-US" altLang="en-US" sz="2400" dirty="0" smtClean="0">
                <a:sym typeface="Symbol" panose="05050102010706020507" pitchFamily="18" charset="2"/>
              </a:rPr>
              <a:t></a:t>
            </a:r>
            <a:r>
              <a:rPr lang="en-US" altLang="en-US" sz="2400" dirty="0" smtClean="0"/>
              <a:t>PO4 </a:t>
            </a:r>
            <a:r>
              <a:rPr lang="en-US" altLang="en-US" sz="2400" dirty="0" smtClean="0">
                <a:sym typeface="Symbol" panose="05050102010706020507" pitchFamily="18" charset="2"/>
              </a:rPr>
              <a:t></a:t>
            </a:r>
            <a:r>
              <a:rPr lang="en-US" altLang="en-US" sz="2400" dirty="0" smtClean="0"/>
              <a:t>Ca)</a:t>
            </a:r>
          </a:p>
          <a:p>
            <a:pPr eaLnBrk="1" hangingPunct="1">
              <a:spcBef>
                <a:spcPct val="0"/>
              </a:spcBef>
              <a:buClr>
                <a:srgbClr val="993300"/>
              </a:buClr>
              <a:buFont typeface="Arial" panose="020B0604020202020204" pitchFamily="34" charset="0"/>
              <a:buNone/>
            </a:pPr>
            <a:r>
              <a:rPr lang="en-US" altLang="en-US" sz="2400" dirty="0" smtClean="0"/>
              <a:t>				  </a:t>
            </a:r>
            <a:r>
              <a:rPr lang="en-US" altLang="en-US" sz="2400" i="1" dirty="0" smtClean="0"/>
              <a:t>(spontaneous TLS in </a:t>
            </a:r>
            <a:r>
              <a:rPr lang="en-US" altLang="en-US" sz="2400" i="1" dirty="0" err="1" smtClean="0"/>
              <a:t>Burkitt</a:t>
            </a:r>
            <a:r>
              <a:rPr lang="en-US" altLang="en-US" sz="2400" i="1" dirty="0" smtClean="0"/>
              <a:t>, treat empirically)</a:t>
            </a:r>
          </a:p>
          <a:p>
            <a:pPr eaLnBrk="1" hangingPunct="1">
              <a:spcBef>
                <a:spcPts val="1400"/>
              </a:spcBef>
            </a:pPr>
            <a:r>
              <a:rPr lang="en-US" altLang="en-US" sz="2400" dirty="0" smtClean="0"/>
              <a:t>F	Failing organ 	  Kidneys (ureter compression, </a:t>
            </a:r>
            <a:r>
              <a:rPr lang="en-US" altLang="en-US" sz="2400" dirty="0" smtClean="0">
                <a:sym typeface="Symbol" panose="05050102010706020507" pitchFamily="18" charset="2"/>
              </a:rPr>
              <a:t></a:t>
            </a:r>
            <a:r>
              <a:rPr lang="en-US" altLang="en-US" sz="2400" dirty="0" smtClean="0"/>
              <a:t>uric acid)</a:t>
            </a:r>
          </a:p>
          <a:p>
            <a:pPr eaLnBrk="1" hangingPunct="1">
              <a:spcBef>
                <a:spcPts val="1400"/>
              </a:spcBef>
            </a:pPr>
            <a:r>
              <a:rPr lang="en-US" altLang="en-US" sz="2400" dirty="0" smtClean="0"/>
              <a:t>G	GI  		  Obstruction, intussusception, bleeding, 				  perforation, jaundice, pancreatitis</a:t>
            </a:r>
          </a:p>
          <a:p>
            <a:pPr eaLnBrk="1" hangingPunct="1">
              <a:spcBef>
                <a:spcPts val="1400"/>
              </a:spcBef>
            </a:pPr>
            <a:r>
              <a:rPr lang="en-US" altLang="en-US" sz="2400" dirty="0" smtClean="0"/>
              <a:t>H   	Hematologic 	  </a:t>
            </a:r>
            <a:r>
              <a:rPr lang="en-US" altLang="en-US" sz="2400" dirty="0" err="1" smtClean="0"/>
              <a:t>Cytopenias</a:t>
            </a:r>
            <a:r>
              <a:rPr lang="en-US" altLang="en-US" sz="2400" dirty="0" smtClean="0"/>
              <a:t> from marrow infiltration</a:t>
            </a:r>
          </a:p>
        </p:txBody>
      </p:sp>
      <p:sp>
        <p:nvSpPr>
          <p:cNvPr id="5" name="Line 6"/>
          <p:cNvSpPr>
            <a:spLocks noChangeShapeType="1"/>
          </p:cNvSpPr>
          <p:nvPr/>
        </p:nvSpPr>
        <p:spPr bwMode="auto">
          <a:xfrm>
            <a:off x="0" y="59436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6" name="Line 6"/>
          <p:cNvSpPr>
            <a:spLocks noChangeShapeType="1"/>
          </p:cNvSpPr>
          <p:nvPr/>
        </p:nvSpPr>
        <p:spPr bwMode="auto">
          <a:xfrm>
            <a:off x="0" y="7620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83974" name="Rectangle 1"/>
          <p:cNvSpPr>
            <a:spLocks noChangeArrowheads="1"/>
          </p:cNvSpPr>
          <p:nvPr/>
        </p:nvSpPr>
        <p:spPr bwMode="auto">
          <a:xfrm>
            <a:off x="0" y="6019800"/>
            <a:ext cx="64944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dirty="0"/>
              <a:t>Treatment involves treating the underlying cause.  </a:t>
            </a:r>
          </a:p>
          <a:p>
            <a:pPr algn="ctr">
              <a:spcBef>
                <a:spcPct val="0"/>
              </a:spcBef>
              <a:buFontTx/>
              <a:buNone/>
            </a:pPr>
            <a:r>
              <a:rPr lang="en-US" altLang="en-US" sz="2400" i="1" dirty="0"/>
              <a:t>(steroids, chemotherapy, radiation)  </a:t>
            </a: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79</a:t>
            </a:fld>
            <a:endParaRPr lang="en-US" altLang="en-US"/>
          </a:p>
        </p:txBody>
      </p:sp>
    </p:spTree>
    <p:extLst>
      <p:ext uri="{BB962C8B-B14F-4D97-AF65-F5344CB8AC3E}">
        <p14:creationId xmlns:p14="http://schemas.microsoft.com/office/powerpoint/2010/main" val="1915914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a:t>Pediatric Lymphoma: Subtypes Simplified</a:t>
            </a:r>
          </a:p>
        </p:txBody>
      </p:sp>
      <p:graphicFrame>
        <p:nvGraphicFramePr>
          <p:cNvPr id="5" name="Table 4"/>
          <p:cNvGraphicFramePr>
            <a:graphicFrameLocks noGrp="1"/>
          </p:cNvGraphicFramePr>
          <p:nvPr/>
        </p:nvGraphicFramePr>
        <p:xfrm>
          <a:off x="152400" y="1752600"/>
          <a:ext cx="8743950" cy="3190875"/>
        </p:xfrm>
        <a:graphic>
          <a:graphicData uri="http://schemas.openxmlformats.org/drawingml/2006/table">
            <a:tbl>
              <a:tblPr firstRow="1" bandRow="1">
                <a:tableStyleId>{85BE263C-DBD7-4A20-BB59-AAB30ACAA65A}</a:tableStyleId>
              </a:tblPr>
              <a:tblGrid>
                <a:gridCol w="1782748">
                  <a:extLst>
                    <a:ext uri="{9D8B030D-6E8A-4147-A177-3AD203B41FA5}"/>
                  </a:extLst>
                </a:gridCol>
                <a:gridCol w="2998802">
                  <a:extLst>
                    <a:ext uri="{9D8B030D-6E8A-4147-A177-3AD203B41FA5}"/>
                  </a:extLst>
                </a:gridCol>
                <a:gridCol w="3962400">
                  <a:extLst>
                    <a:ext uri="{9D8B030D-6E8A-4147-A177-3AD203B41FA5}"/>
                  </a:extLst>
                </a:gridCol>
              </a:tblGrid>
              <a:tr h="518295">
                <a:tc>
                  <a:txBody>
                    <a:bodyPr/>
                    <a:lstStyle/>
                    <a:p>
                      <a:pPr algn="ctr"/>
                      <a:endParaRPr lang="en-US" sz="2800" dirty="0">
                        <a:latin typeface="Arial Narrow" pitchFamily="34" charset="0"/>
                      </a:endParaRPr>
                    </a:p>
                  </a:txBody>
                  <a:tcPr marT="45732" marB="45732" anchor="ctr">
                    <a:lnL>
                      <a:noFill/>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Arial Narrow" pitchFamily="34" charset="0"/>
                        </a:rPr>
                        <a:t>T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B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extLst>
                  <a:ext uri="{0D108BD9-81ED-4DB2-BD59-A6C34878D82A}"/>
                </a:extLst>
              </a:tr>
              <a:tr h="873988">
                <a:tc>
                  <a:txBody>
                    <a:bodyPr/>
                    <a:lstStyle/>
                    <a:p>
                      <a:pPr algn="ctr"/>
                      <a:r>
                        <a:rPr lang="en-US" sz="2800" b="1" dirty="0">
                          <a:solidFill>
                            <a:schemeClr val="bg1"/>
                          </a:solidFill>
                          <a:latin typeface="Arial Narrow" pitchFamily="34" charset="0"/>
                        </a:rPr>
                        <a:t>Immature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T-lymphoblastic</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B-lymphoblastic</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r h="1798592">
                <a:tc>
                  <a:txBody>
                    <a:bodyPr/>
                    <a:lstStyle/>
                    <a:p>
                      <a:pPr algn="ctr"/>
                      <a:r>
                        <a:rPr lang="en-US" sz="2800" b="1" dirty="0">
                          <a:solidFill>
                            <a:schemeClr val="bg1"/>
                          </a:solidFill>
                          <a:latin typeface="Arial Narrow" pitchFamily="34" charset="0"/>
                        </a:rPr>
                        <a:t>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Anaplastic Large Cell</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smtClean="0">
                        <a:latin typeface="Arial Narrow"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8</a:t>
            </a:fld>
            <a:endParaRPr lang="en-US" altLang="en-US"/>
          </a:p>
        </p:txBody>
      </p:sp>
    </p:spTree>
    <p:extLst>
      <p:ext uri="{BB962C8B-B14F-4D97-AF65-F5344CB8AC3E}">
        <p14:creationId xmlns:p14="http://schemas.microsoft.com/office/powerpoint/2010/main" val="37900259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1"/>
          <p:cNvGrpSpPr>
            <a:grpSpLocks/>
          </p:cNvGrpSpPr>
          <p:nvPr/>
        </p:nvGrpSpPr>
        <p:grpSpPr bwMode="auto">
          <a:xfrm>
            <a:off x="0" y="1295400"/>
            <a:ext cx="9067800" cy="3989388"/>
            <a:chOff x="0" y="2133600"/>
            <a:chExt cx="8758238" cy="3760788"/>
          </a:xfrm>
        </p:grpSpPr>
        <p:pic>
          <p:nvPicPr>
            <p:cNvPr id="84997" name="Picture 5"/>
            <p:cNvPicPr>
              <a:picLocks noChangeAspect="1" noChangeArrowheads="1"/>
            </p:cNvPicPr>
            <p:nvPr/>
          </p:nvPicPr>
          <p:blipFill>
            <a:blip r:embed="rId3">
              <a:extLst>
                <a:ext uri="{28A0092B-C50C-407E-A947-70E740481C1C}">
                  <a14:useLocalDpi xmlns:a14="http://schemas.microsoft.com/office/drawing/2010/main" val="0"/>
                </a:ext>
              </a:extLst>
            </a:blip>
            <a:srcRect l="3125" t="22935" r="4590" b="11049"/>
            <a:stretch>
              <a:fillRect/>
            </a:stretch>
          </p:blipFill>
          <p:spPr bwMode="auto">
            <a:xfrm>
              <a:off x="0" y="2133600"/>
              <a:ext cx="4481513" cy="376078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4998" name="Picture 6"/>
            <p:cNvPicPr>
              <a:picLocks noChangeAspect="1" noChangeArrowheads="1"/>
            </p:cNvPicPr>
            <p:nvPr/>
          </p:nvPicPr>
          <p:blipFill>
            <a:blip r:embed="rId4">
              <a:extLst>
                <a:ext uri="{28A0092B-C50C-407E-A947-70E740481C1C}">
                  <a14:useLocalDpi xmlns:a14="http://schemas.microsoft.com/office/drawing/2010/main" val="0"/>
                </a:ext>
              </a:extLst>
            </a:blip>
            <a:srcRect t="16479" r="-243" b="10268"/>
            <a:stretch>
              <a:fillRect/>
            </a:stretch>
          </p:blipFill>
          <p:spPr bwMode="auto">
            <a:xfrm>
              <a:off x="4419600" y="2133600"/>
              <a:ext cx="4338638" cy="37576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
        <p:nvSpPr>
          <p:cNvPr id="84995" name="Rectangle 2"/>
          <p:cNvSpPr>
            <a:spLocks noChangeArrowheads="1"/>
          </p:cNvSpPr>
          <p:nvPr/>
        </p:nvSpPr>
        <p:spPr bwMode="auto">
          <a:xfrm>
            <a:off x="76200" y="0"/>
            <a:ext cx="899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latin typeface="Arial Narrow" panose="020B0606020202030204" pitchFamily="34" charset="0"/>
              </a:rPr>
              <a:t>4 year old male with abdominal mass, </a:t>
            </a:r>
          </a:p>
          <a:p>
            <a:pPr algn="ctr" eaLnBrk="1" hangingPunct="1">
              <a:spcBef>
                <a:spcPct val="0"/>
              </a:spcBef>
              <a:buFontTx/>
              <a:buNone/>
            </a:pPr>
            <a:r>
              <a:rPr lang="en-US" altLang="en-US" sz="3600">
                <a:latin typeface="Arial Narrow" panose="020B0606020202030204" pitchFamily="34" charset="0"/>
              </a:rPr>
              <a:t>uric acid of 11, creatinine of 1.1</a:t>
            </a:r>
          </a:p>
        </p:txBody>
      </p:sp>
      <p:sp>
        <p:nvSpPr>
          <p:cNvPr id="5" name="Rectangle 4"/>
          <p:cNvSpPr>
            <a:spLocks noChangeArrowheads="1"/>
          </p:cNvSpPr>
          <p:nvPr/>
        </p:nvSpPr>
        <p:spPr bwMode="auto">
          <a:xfrm>
            <a:off x="76200" y="5410200"/>
            <a:ext cx="868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i="1"/>
              <a:t>Burkitt Lymphoma with spontaneous tumor lysis</a:t>
            </a:r>
          </a:p>
          <a:p>
            <a:pPr algn="ctr" eaLnBrk="1" hangingPunct="1">
              <a:spcBef>
                <a:spcPct val="0"/>
              </a:spcBef>
              <a:buFontTx/>
              <a:buNone/>
            </a:pPr>
            <a:r>
              <a:rPr lang="en-US" altLang="en-US" sz="2800" i="1"/>
              <a:t>(Stage III, FAB/LMB group B)</a:t>
            </a: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80</a:t>
            </a:fld>
            <a:endParaRPr lang="en-US" altLang="en-US"/>
          </a:p>
        </p:txBody>
      </p:sp>
    </p:spTree>
    <p:extLst>
      <p:ext uri="{BB962C8B-B14F-4D97-AF65-F5344CB8AC3E}">
        <p14:creationId xmlns:p14="http://schemas.microsoft.com/office/powerpoint/2010/main" val="2348327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2"/>
          <p:cNvSpPr>
            <a:spLocks noChangeArrowheads="1"/>
          </p:cNvSpPr>
          <p:nvPr/>
        </p:nvSpPr>
        <p:spPr bwMode="auto">
          <a:xfrm>
            <a:off x="0" y="0"/>
            <a:ext cx="9144000" cy="838200"/>
          </a:xfrm>
          <a:prstGeom prst="rect">
            <a:avLst/>
          </a:prstGeom>
          <a:no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4000" dirty="0">
                <a:latin typeface="+mn-lt"/>
              </a:rPr>
              <a:t>13 year old female with fevers, fatigue and symptoms of urinary tract infection</a:t>
            </a:r>
          </a:p>
        </p:txBody>
      </p:sp>
      <p:sp>
        <p:nvSpPr>
          <p:cNvPr id="5" name="Rectangle 4"/>
          <p:cNvSpPr>
            <a:spLocks noChangeArrowheads="1"/>
          </p:cNvSpPr>
          <p:nvPr/>
        </p:nvSpPr>
        <p:spPr bwMode="auto">
          <a:xfrm>
            <a:off x="76200" y="5638800"/>
            <a:ext cx="8686800" cy="954088"/>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2800" i="1" dirty="0">
                <a:latin typeface="+mn-lt"/>
              </a:rPr>
              <a:t>DLBCL diagnosed from pleural </a:t>
            </a:r>
            <a:r>
              <a:rPr lang="en-US" altLang="en-US" sz="2800" i="1" dirty="0" smtClean="0">
                <a:latin typeface="+mn-lt"/>
              </a:rPr>
              <a:t>effusion</a:t>
            </a:r>
          </a:p>
          <a:p>
            <a:pPr algn="ctr" eaLnBrk="1" hangingPunct="1">
              <a:defRPr/>
            </a:pPr>
            <a:r>
              <a:rPr lang="en-US" altLang="en-US" sz="2800" i="1" dirty="0" smtClean="0">
                <a:latin typeface="+mn-lt"/>
              </a:rPr>
              <a:t>(Stage III, FAB/LMB Group B)</a:t>
            </a:r>
            <a:endParaRPr lang="en-US" altLang="en-US" sz="2800" i="1" dirty="0">
              <a:latin typeface="+mn-lt"/>
            </a:endParaRPr>
          </a:p>
        </p:txBody>
      </p:sp>
      <p:grpSp>
        <p:nvGrpSpPr>
          <p:cNvPr id="86020" name="Group 1"/>
          <p:cNvGrpSpPr>
            <a:grpSpLocks/>
          </p:cNvGrpSpPr>
          <p:nvPr/>
        </p:nvGrpSpPr>
        <p:grpSpPr bwMode="auto">
          <a:xfrm>
            <a:off x="0" y="1371600"/>
            <a:ext cx="9144000" cy="4222750"/>
            <a:chOff x="0" y="2057400"/>
            <a:chExt cx="8763000" cy="3917950"/>
          </a:xfrm>
        </p:grpSpPr>
        <p:pic>
          <p:nvPicPr>
            <p:cNvPr id="86021" name="Picture 4"/>
            <p:cNvPicPr>
              <a:picLocks noChangeAspect="1" noChangeArrowheads="1"/>
            </p:cNvPicPr>
            <p:nvPr/>
          </p:nvPicPr>
          <p:blipFill>
            <a:blip r:embed="rId3">
              <a:extLst>
                <a:ext uri="{28A0092B-C50C-407E-A947-70E740481C1C}">
                  <a14:useLocalDpi xmlns:a14="http://schemas.microsoft.com/office/drawing/2010/main" val="0"/>
                </a:ext>
              </a:extLst>
            </a:blip>
            <a:srcRect l="34999" t="47845" r="35001" b="6250"/>
            <a:stretch>
              <a:fillRect/>
            </a:stretch>
          </p:blipFill>
          <p:spPr bwMode="auto">
            <a:xfrm>
              <a:off x="0" y="2057400"/>
              <a:ext cx="32004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86022" name="Picture 6"/>
            <p:cNvPicPr>
              <a:picLocks noChangeAspect="1" noChangeArrowheads="1"/>
            </p:cNvPicPr>
            <p:nvPr/>
          </p:nvPicPr>
          <p:blipFill>
            <a:blip r:embed="rId4">
              <a:extLst>
                <a:ext uri="{28A0092B-C50C-407E-A947-70E740481C1C}">
                  <a14:useLocalDpi xmlns:a14="http://schemas.microsoft.com/office/drawing/2010/main" val="0"/>
                </a:ext>
              </a:extLst>
            </a:blip>
            <a:srcRect l="19032" t="17969" r="16533" b="24219"/>
            <a:stretch>
              <a:fillRect/>
            </a:stretch>
          </p:blipFill>
          <p:spPr bwMode="auto">
            <a:xfrm>
              <a:off x="3309938" y="2060575"/>
              <a:ext cx="5453062"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 name="Line 6"/>
            <p:cNvSpPr>
              <a:spLocks noChangeShapeType="1"/>
            </p:cNvSpPr>
            <p:nvPr/>
          </p:nvSpPr>
          <p:spPr bwMode="auto">
            <a:xfrm>
              <a:off x="0" y="5975350"/>
              <a:ext cx="8763000" cy="0"/>
            </a:xfrm>
            <a:prstGeom prst="line">
              <a:avLst/>
            </a:prstGeom>
            <a:noFill/>
            <a:ln w="25400">
              <a:solidFill>
                <a:srgbClr val="993300"/>
              </a:solidFill>
              <a:round/>
              <a:headEnd/>
              <a:tailEnd/>
            </a:ln>
            <a:extLst/>
          </p:spPr>
          <p:txBody>
            <a:bodyPr/>
            <a:lstStyle/>
            <a:p>
              <a:pPr eaLnBrk="1" hangingPunct="1">
                <a:defRPr/>
              </a:pPr>
              <a:endParaRPr lang="en-US">
                <a:latin typeface="+mn-lt"/>
              </a:endParaRPr>
            </a:p>
          </p:txBody>
        </p:sp>
        <p:sp>
          <p:nvSpPr>
            <p:cNvPr id="64519" name="Line 6"/>
            <p:cNvSpPr>
              <a:spLocks noChangeShapeType="1"/>
            </p:cNvSpPr>
            <p:nvPr/>
          </p:nvSpPr>
          <p:spPr bwMode="auto">
            <a:xfrm>
              <a:off x="0" y="2057400"/>
              <a:ext cx="8763000" cy="0"/>
            </a:xfrm>
            <a:prstGeom prst="line">
              <a:avLst/>
            </a:prstGeom>
            <a:noFill/>
            <a:ln w="25400">
              <a:solidFill>
                <a:srgbClr val="993300"/>
              </a:solidFill>
              <a:round/>
              <a:headEnd/>
              <a:tailEnd/>
            </a:ln>
            <a:extLst/>
          </p:spPr>
          <p:txBody>
            <a:bodyPr/>
            <a:lstStyle/>
            <a:p>
              <a:pPr eaLnBrk="1" hangingPunct="1">
                <a:defRPr/>
              </a:pPr>
              <a:endParaRPr lang="en-US">
                <a:latin typeface="+mn-lt"/>
              </a:endParaRPr>
            </a:p>
          </p:txBody>
        </p:sp>
      </p:gr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81</a:t>
            </a:fld>
            <a:endParaRPr lang="en-US" altLang="en-US"/>
          </a:p>
        </p:txBody>
      </p:sp>
    </p:spTree>
    <p:extLst>
      <p:ext uri="{BB962C8B-B14F-4D97-AF65-F5344CB8AC3E}">
        <p14:creationId xmlns:p14="http://schemas.microsoft.com/office/powerpoint/2010/main" val="2184640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399213"/>
            <a:ext cx="9144000" cy="458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DLBCL of the right axilla and spleen (Stage III, FAB/LMB Group B)</a:t>
            </a:r>
          </a:p>
        </p:txBody>
      </p:sp>
      <p:grpSp>
        <p:nvGrpSpPr>
          <p:cNvPr id="87043" name="Group 1"/>
          <p:cNvGrpSpPr>
            <a:grpSpLocks/>
          </p:cNvGrpSpPr>
          <p:nvPr/>
        </p:nvGrpSpPr>
        <p:grpSpPr bwMode="auto">
          <a:xfrm>
            <a:off x="0" y="1066800"/>
            <a:ext cx="8991600" cy="5334000"/>
            <a:chOff x="476250" y="1752600"/>
            <a:chExt cx="7869238" cy="4802188"/>
          </a:xfrm>
        </p:grpSpPr>
        <p:pic>
          <p:nvPicPr>
            <p:cNvPr id="87045" name="Picture 4"/>
            <p:cNvPicPr>
              <a:picLocks noChangeAspect="1" noChangeArrowheads="1"/>
            </p:cNvPicPr>
            <p:nvPr/>
          </p:nvPicPr>
          <p:blipFill>
            <a:blip r:embed="rId3">
              <a:extLst>
                <a:ext uri="{28A0092B-C50C-407E-A947-70E740481C1C}">
                  <a14:useLocalDpi xmlns:a14="http://schemas.microsoft.com/office/drawing/2010/main" val="0"/>
                </a:ext>
              </a:extLst>
            </a:blip>
            <a:srcRect l="16908" t="20470" r="17569" b="31450"/>
            <a:stretch>
              <a:fillRect/>
            </a:stretch>
          </p:blipFill>
          <p:spPr bwMode="auto">
            <a:xfrm>
              <a:off x="3505200" y="3962400"/>
              <a:ext cx="48402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2"/>
            <p:cNvPicPr>
              <a:picLocks noChangeAspect="1" noChangeArrowheads="1"/>
            </p:cNvPicPr>
            <p:nvPr/>
          </p:nvPicPr>
          <p:blipFill>
            <a:blip r:embed="rId4">
              <a:extLst>
                <a:ext uri="{28A0092B-C50C-407E-A947-70E740481C1C}">
                  <a14:useLocalDpi xmlns:a14="http://schemas.microsoft.com/office/drawing/2010/main" val="0"/>
                </a:ext>
              </a:extLst>
            </a:blip>
            <a:srcRect l="13815" t="27527" r="14917" b="28917"/>
            <a:stretch>
              <a:fillRect/>
            </a:stretch>
          </p:blipFill>
          <p:spPr bwMode="auto">
            <a:xfrm>
              <a:off x="3505200" y="1752600"/>
              <a:ext cx="4840288"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10"/>
            <p:cNvPicPr>
              <a:picLocks noChangeAspect="1" noChangeArrowheads="1"/>
            </p:cNvPicPr>
            <p:nvPr/>
          </p:nvPicPr>
          <p:blipFill>
            <a:blip r:embed="rId5">
              <a:extLst>
                <a:ext uri="{28A0092B-C50C-407E-A947-70E740481C1C}">
                  <a14:useLocalDpi xmlns:a14="http://schemas.microsoft.com/office/drawing/2010/main" val="0"/>
                </a:ext>
              </a:extLst>
            </a:blip>
            <a:srcRect l="72624" t="30351" r="15634" b="42934"/>
            <a:stretch>
              <a:fillRect/>
            </a:stretch>
          </p:blipFill>
          <p:spPr bwMode="auto">
            <a:xfrm>
              <a:off x="476250" y="1763713"/>
              <a:ext cx="2952750"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42" name="Rectangle 2"/>
          <p:cNvSpPr>
            <a:spLocks noChangeArrowheads="1"/>
          </p:cNvSpPr>
          <p:nvPr/>
        </p:nvSpPr>
        <p:spPr bwMode="auto">
          <a:xfrm>
            <a:off x="0" y="0"/>
            <a:ext cx="9144000" cy="1066800"/>
          </a:xfrm>
          <a:prstGeom prst="rect">
            <a:avLst/>
          </a:prstGeom>
          <a:no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3000" dirty="0">
                <a:latin typeface="+mn-lt"/>
              </a:rPr>
              <a:t>13 year old male with 10% weight loss, supraclavicular and axillary lymphadenopathy x 4 months</a:t>
            </a: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82</a:t>
            </a:fld>
            <a:endParaRPr lang="en-US" altLang="en-US"/>
          </a:p>
        </p:txBody>
      </p:sp>
    </p:spTree>
    <p:extLst>
      <p:ext uri="{BB962C8B-B14F-4D97-AF65-F5344CB8AC3E}">
        <p14:creationId xmlns:p14="http://schemas.microsoft.com/office/powerpoint/2010/main" val="3532764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ChangeArrowheads="1"/>
          </p:cNvSpPr>
          <p:nvPr/>
        </p:nvSpPr>
        <p:spPr bwMode="auto">
          <a:xfrm>
            <a:off x="0" y="-76200"/>
            <a:ext cx="9067800" cy="838200"/>
          </a:xfrm>
          <a:prstGeom prst="rect">
            <a:avLst/>
          </a:prstGeom>
          <a:no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2800" dirty="0">
                <a:latin typeface="+mn-lt"/>
              </a:rPr>
              <a:t>14 year old female with fatigue, tachypnea, palpitations. </a:t>
            </a:r>
          </a:p>
          <a:p>
            <a:pPr algn="ctr" eaLnBrk="1" hangingPunct="1">
              <a:defRPr/>
            </a:pPr>
            <a:r>
              <a:rPr lang="en-US" altLang="en-US" sz="2800" dirty="0">
                <a:latin typeface="+mn-lt"/>
              </a:rPr>
              <a:t>(Normal physical examination 5 days prior)</a:t>
            </a:r>
          </a:p>
        </p:txBody>
      </p:sp>
      <p:grpSp>
        <p:nvGrpSpPr>
          <p:cNvPr id="88067" name="Group 1"/>
          <p:cNvGrpSpPr>
            <a:grpSpLocks/>
          </p:cNvGrpSpPr>
          <p:nvPr/>
        </p:nvGrpSpPr>
        <p:grpSpPr bwMode="auto">
          <a:xfrm>
            <a:off x="76200" y="990600"/>
            <a:ext cx="8991600" cy="5029200"/>
            <a:chOff x="0" y="1673225"/>
            <a:chExt cx="8763000" cy="4803775"/>
          </a:xfrm>
        </p:grpSpPr>
        <p:sp>
          <p:nvSpPr>
            <p:cNvPr id="66562" name="Rectangle 4"/>
            <p:cNvSpPr>
              <a:spLocks noChangeArrowheads="1"/>
            </p:cNvSpPr>
            <p:nvPr/>
          </p:nvSpPr>
          <p:spPr bwMode="auto">
            <a:xfrm>
              <a:off x="4480517" y="3474641"/>
              <a:ext cx="184110" cy="366955"/>
            </a:xfrm>
            <a:prstGeom prst="rect">
              <a:avLst/>
            </a:prstGeom>
            <a:noFill/>
            <a:ln>
              <a:noFill/>
            </a:ln>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endParaRPr lang="en-US" altLang="en-US">
                <a:latin typeface="+mn-lt"/>
                <a:hlinkClick r:id="rId3"/>
              </a:endParaRPr>
            </a:p>
          </p:txBody>
        </p:sp>
        <p:sp>
          <p:nvSpPr>
            <p:cNvPr id="2" name="Rectangle 5"/>
            <p:cNvSpPr>
              <a:spLocks noChangeArrowheads="1"/>
            </p:cNvSpPr>
            <p:nvPr/>
          </p:nvSpPr>
          <p:spPr bwMode="auto">
            <a:xfrm>
              <a:off x="4480517" y="3474641"/>
              <a:ext cx="184110" cy="366955"/>
            </a:xfrm>
            <a:prstGeom prst="rect">
              <a:avLst/>
            </a:prstGeom>
            <a:noFill/>
            <a:ln>
              <a:noFill/>
            </a:ln>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endParaRPr lang="en-US" altLang="en-US">
                <a:latin typeface="+mn-lt"/>
                <a:hlinkClick r:id="rId4"/>
              </a:endParaRPr>
            </a:p>
          </p:txBody>
        </p:sp>
        <p:pic>
          <p:nvPicPr>
            <p:cNvPr id="88071" name="Picture 3"/>
            <p:cNvPicPr>
              <a:picLocks noChangeAspect="1" noChangeArrowheads="1"/>
            </p:cNvPicPr>
            <p:nvPr/>
          </p:nvPicPr>
          <p:blipFill>
            <a:blip r:embed="rId5">
              <a:extLst>
                <a:ext uri="{28A0092B-C50C-407E-A947-70E740481C1C}">
                  <a14:useLocalDpi xmlns:a14="http://schemas.microsoft.com/office/drawing/2010/main" val="0"/>
                </a:ext>
              </a:extLst>
            </a:blip>
            <a:srcRect l="28586" t="13707" r="29282" b="17757"/>
            <a:stretch>
              <a:fillRect/>
            </a:stretch>
          </p:blipFill>
          <p:spPr bwMode="auto">
            <a:xfrm>
              <a:off x="4038600" y="1673225"/>
              <a:ext cx="47244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4"/>
            <p:cNvPicPr>
              <a:picLocks noChangeAspect="1" noChangeArrowheads="1"/>
            </p:cNvPicPr>
            <p:nvPr/>
          </p:nvPicPr>
          <p:blipFill>
            <a:blip r:embed="rId6">
              <a:extLst>
                <a:ext uri="{28A0092B-C50C-407E-A947-70E740481C1C}">
                  <a14:useLocalDpi xmlns:a14="http://schemas.microsoft.com/office/drawing/2010/main" val="0"/>
                </a:ext>
              </a:extLst>
            </a:blip>
            <a:srcRect l="31009" t="14476" r="33606" b="17805"/>
            <a:stretch>
              <a:fillRect/>
            </a:stretch>
          </p:blipFill>
          <p:spPr bwMode="auto">
            <a:xfrm>
              <a:off x="0" y="1673225"/>
              <a:ext cx="40163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p:cNvSpPr>
            <a:spLocks noChangeArrowheads="1"/>
          </p:cNvSpPr>
          <p:nvPr/>
        </p:nvSpPr>
        <p:spPr bwMode="auto">
          <a:xfrm>
            <a:off x="76200" y="5834063"/>
            <a:ext cx="8991600" cy="830262"/>
          </a:xfrm>
          <a:prstGeom prst="rect">
            <a:avLst/>
          </a:prstGeom>
          <a:solidFill>
            <a:schemeClr val="bg1"/>
          </a:solid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2400" dirty="0">
                <a:latin typeface="+mn-lt"/>
              </a:rPr>
              <a:t>Anterior mediastinal mass with pleural and pericardial effusions – T cell LL diagnosed from pericardial </a:t>
            </a:r>
            <a:r>
              <a:rPr lang="en-US" altLang="en-US" sz="2400" dirty="0" smtClean="0">
                <a:latin typeface="+mn-lt"/>
              </a:rPr>
              <a:t>fluid (Stage III)</a:t>
            </a:r>
            <a:endParaRPr lang="en-US" altLang="en-US" sz="2400" dirty="0">
              <a:latin typeface="+mn-lt"/>
            </a:endParaRPr>
          </a:p>
        </p:txBody>
      </p:sp>
      <p:sp>
        <p:nvSpPr>
          <p:cNvPr id="3" name="Slide Number Placeholder 2"/>
          <p:cNvSpPr>
            <a:spLocks noGrp="1"/>
          </p:cNvSpPr>
          <p:nvPr>
            <p:ph type="sldNum" sz="quarter" idx="12"/>
          </p:nvPr>
        </p:nvSpPr>
        <p:spPr/>
        <p:txBody>
          <a:bodyPr/>
          <a:lstStyle/>
          <a:p>
            <a:pPr>
              <a:defRPr/>
            </a:pPr>
            <a:fld id="{6D903617-75FB-47A0-869C-D469C852E5C0}" type="slidenum">
              <a:rPr lang="en-US" altLang="en-US" smtClean="0"/>
              <a:pPr>
                <a:defRPr/>
              </a:pPr>
              <a:t>83</a:t>
            </a:fld>
            <a:endParaRPr lang="en-US" altLang="en-US"/>
          </a:p>
        </p:txBody>
      </p:sp>
    </p:spTree>
    <p:extLst>
      <p:ext uri="{BB962C8B-B14F-4D97-AF65-F5344CB8AC3E}">
        <p14:creationId xmlns:p14="http://schemas.microsoft.com/office/powerpoint/2010/main" val="2176338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Rectangle 2"/>
          <p:cNvSpPr>
            <a:spLocks noChangeArrowheads="1"/>
          </p:cNvSpPr>
          <p:nvPr/>
        </p:nvSpPr>
        <p:spPr bwMode="auto">
          <a:xfrm>
            <a:off x="76200" y="76200"/>
            <a:ext cx="8991600" cy="685800"/>
          </a:xfrm>
          <a:prstGeom prst="rect">
            <a:avLst/>
          </a:prstGeom>
          <a:no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3200" dirty="0">
                <a:latin typeface="+mn-lt"/>
              </a:rPr>
              <a:t>12 year old male with neck pain and facial swelling</a:t>
            </a:r>
          </a:p>
        </p:txBody>
      </p:sp>
      <p:grpSp>
        <p:nvGrpSpPr>
          <p:cNvPr id="89091" name="Group 1"/>
          <p:cNvGrpSpPr>
            <a:grpSpLocks/>
          </p:cNvGrpSpPr>
          <p:nvPr/>
        </p:nvGrpSpPr>
        <p:grpSpPr bwMode="auto">
          <a:xfrm>
            <a:off x="0" y="757238"/>
            <a:ext cx="9067800" cy="5105400"/>
            <a:chOff x="0" y="1371600"/>
            <a:chExt cx="8763000" cy="4648200"/>
          </a:xfrm>
        </p:grpSpPr>
        <p:sp>
          <p:nvSpPr>
            <p:cNvPr id="89093" name="Rectangle 4"/>
            <p:cNvSpPr>
              <a:spLocks noChangeArrowheads="1"/>
            </p:cNvSpPr>
            <p:nvPr/>
          </p:nvSpPr>
          <p:spPr bwMode="auto">
            <a:xfrm>
              <a:off x="4479925" y="26368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hlinkClick r:id="rId3"/>
              </a:endParaRPr>
            </a:p>
          </p:txBody>
        </p:sp>
        <p:sp>
          <p:nvSpPr>
            <p:cNvPr id="89094" name="Rectangle 5"/>
            <p:cNvSpPr>
              <a:spLocks noChangeArrowheads="1"/>
            </p:cNvSpPr>
            <p:nvPr/>
          </p:nvSpPr>
          <p:spPr bwMode="auto">
            <a:xfrm>
              <a:off x="4479925" y="26368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hlinkClick r:id="rId3"/>
              </a:endParaRPr>
            </a:p>
          </p:txBody>
        </p:sp>
        <p:pic>
          <p:nvPicPr>
            <p:cNvPr id="89095" name="Picture 6"/>
            <p:cNvPicPr>
              <a:picLocks noChangeAspect="1" noChangeArrowheads="1"/>
            </p:cNvPicPr>
            <p:nvPr/>
          </p:nvPicPr>
          <p:blipFill>
            <a:blip r:embed="rId4">
              <a:extLst>
                <a:ext uri="{28A0092B-C50C-407E-A947-70E740481C1C}">
                  <a14:useLocalDpi xmlns:a14="http://schemas.microsoft.com/office/drawing/2010/main" val="0"/>
                </a:ext>
              </a:extLst>
            </a:blip>
            <a:srcRect l="30476" t="15475" r="27618" b="28572"/>
            <a:stretch>
              <a:fillRect/>
            </a:stretch>
          </p:blipFill>
          <p:spPr bwMode="auto">
            <a:xfrm>
              <a:off x="0" y="1390650"/>
              <a:ext cx="433387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7"/>
            <p:cNvPicPr>
              <a:picLocks noChangeAspect="1" noChangeArrowheads="1"/>
            </p:cNvPicPr>
            <p:nvPr/>
          </p:nvPicPr>
          <p:blipFill>
            <a:blip r:embed="rId5">
              <a:extLst>
                <a:ext uri="{28A0092B-C50C-407E-A947-70E740481C1C}">
                  <a14:useLocalDpi xmlns:a14="http://schemas.microsoft.com/office/drawing/2010/main" val="0"/>
                </a:ext>
              </a:extLst>
            </a:blip>
            <a:srcRect l="27028" t="6758" r="25226" b="30173"/>
            <a:stretch>
              <a:fillRect/>
            </a:stretch>
          </p:blipFill>
          <p:spPr bwMode="auto">
            <a:xfrm>
              <a:off x="4381500" y="1390650"/>
              <a:ext cx="43815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Line 6"/>
            <p:cNvSpPr>
              <a:spLocks noChangeShapeType="1"/>
            </p:cNvSpPr>
            <p:nvPr/>
          </p:nvSpPr>
          <p:spPr bwMode="auto">
            <a:xfrm>
              <a:off x="0" y="6019800"/>
              <a:ext cx="8763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8" name="Line 6"/>
            <p:cNvSpPr>
              <a:spLocks noChangeShapeType="1"/>
            </p:cNvSpPr>
            <p:nvPr/>
          </p:nvSpPr>
          <p:spPr bwMode="auto">
            <a:xfrm>
              <a:off x="0" y="1371600"/>
              <a:ext cx="8763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 name="Rectangle 8"/>
          <p:cNvSpPr>
            <a:spLocks noChangeArrowheads="1"/>
          </p:cNvSpPr>
          <p:nvPr/>
        </p:nvSpPr>
        <p:spPr bwMode="auto">
          <a:xfrm>
            <a:off x="152400" y="5862638"/>
            <a:ext cx="868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i="1"/>
              <a:t>SVC syndrome.  ALK+ ALCL diagnosed from needle biopsy</a:t>
            </a:r>
          </a:p>
          <a:p>
            <a:pPr algn="ctr" eaLnBrk="1" hangingPunct="1">
              <a:spcBef>
                <a:spcPct val="0"/>
              </a:spcBef>
              <a:buFontTx/>
              <a:buNone/>
            </a:pPr>
            <a:r>
              <a:rPr lang="en-US" altLang="en-US" sz="2400" i="1"/>
              <a:t>(Stage III)</a:t>
            </a: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84</a:t>
            </a:fld>
            <a:endParaRPr lang="en-US" altLang="en-US"/>
          </a:p>
        </p:txBody>
      </p:sp>
    </p:spTree>
    <p:extLst>
      <p:ext uri="{BB962C8B-B14F-4D97-AF65-F5344CB8AC3E}">
        <p14:creationId xmlns:p14="http://schemas.microsoft.com/office/powerpoint/2010/main" val="392183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76200" y="76200"/>
            <a:ext cx="8610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Arial Narrow" panose="020B0606020202030204" pitchFamily="34" charset="0"/>
              </a:rPr>
              <a:t>12 year old male with dry cough for 2 months</a:t>
            </a:r>
          </a:p>
        </p:txBody>
      </p:sp>
      <p:sp>
        <p:nvSpPr>
          <p:cNvPr id="10" name="Rectangle 9"/>
          <p:cNvSpPr>
            <a:spLocks noChangeArrowheads="1"/>
          </p:cNvSpPr>
          <p:nvPr/>
        </p:nvSpPr>
        <p:spPr bwMode="auto">
          <a:xfrm>
            <a:off x="152400" y="4724400"/>
            <a:ext cx="8763000" cy="120015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latin typeface="Arial Narrow" panose="020B0606020202030204" pitchFamily="34" charset="0"/>
              </a:rPr>
              <a:t>Superior Mediastinal Syndrome:  Airway compression from paratracheal and mediastinal lymphadenopathy.  Stage III classic Hodgkin lymphoma diagnosed from core needle biopsy of axillary node</a:t>
            </a:r>
          </a:p>
        </p:txBody>
      </p:sp>
      <p:grpSp>
        <p:nvGrpSpPr>
          <p:cNvPr id="90116" name="Group 1"/>
          <p:cNvGrpSpPr>
            <a:grpSpLocks/>
          </p:cNvGrpSpPr>
          <p:nvPr/>
        </p:nvGrpSpPr>
        <p:grpSpPr bwMode="auto">
          <a:xfrm>
            <a:off x="0" y="762000"/>
            <a:ext cx="9144000" cy="3817938"/>
            <a:chOff x="0" y="1676400"/>
            <a:chExt cx="8763000" cy="3513138"/>
          </a:xfrm>
        </p:grpSpPr>
        <p:pic>
          <p:nvPicPr>
            <p:cNvPr id="90117" name="Picture 5"/>
            <p:cNvPicPr>
              <a:picLocks noChangeAspect="1" noChangeArrowheads="1"/>
            </p:cNvPicPr>
            <p:nvPr/>
          </p:nvPicPr>
          <p:blipFill>
            <a:blip r:embed="rId3">
              <a:extLst>
                <a:ext uri="{28A0092B-C50C-407E-A947-70E740481C1C}">
                  <a14:useLocalDpi xmlns:a14="http://schemas.microsoft.com/office/drawing/2010/main" val="0"/>
                </a:ext>
              </a:extLst>
            </a:blip>
            <a:srcRect l="36665" t="34000" r="34761" b="28667"/>
            <a:stretch>
              <a:fillRect/>
            </a:stretch>
          </p:blipFill>
          <p:spPr bwMode="auto">
            <a:xfrm>
              <a:off x="4470400" y="1684338"/>
              <a:ext cx="4292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p:cNvPicPr>
              <a:picLocks noChangeAspect="1" noChangeArrowheads="1"/>
            </p:cNvPicPr>
            <p:nvPr/>
          </p:nvPicPr>
          <p:blipFill>
            <a:blip r:embed="rId4">
              <a:extLst>
                <a:ext uri="{28A0092B-C50C-407E-A947-70E740481C1C}">
                  <a14:useLocalDpi xmlns:a14="http://schemas.microsoft.com/office/drawing/2010/main" val="0"/>
                </a:ext>
              </a:extLst>
            </a:blip>
            <a:srcRect l="38571" t="40381" r="37619" b="29143"/>
            <a:stretch>
              <a:fillRect/>
            </a:stretch>
          </p:blipFill>
          <p:spPr bwMode="auto">
            <a:xfrm>
              <a:off x="47625" y="1684338"/>
              <a:ext cx="4371975"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Line 6"/>
            <p:cNvSpPr>
              <a:spLocks noChangeShapeType="1"/>
            </p:cNvSpPr>
            <p:nvPr/>
          </p:nvSpPr>
          <p:spPr bwMode="auto">
            <a:xfrm>
              <a:off x="0" y="1676400"/>
              <a:ext cx="8763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20" name="Line 6"/>
            <p:cNvSpPr>
              <a:spLocks noChangeShapeType="1"/>
            </p:cNvSpPr>
            <p:nvPr/>
          </p:nvSpPr>
          <p:spPr bwMode="auto">
            <a:xfrm>
              <a:off x="0" y="5189538"/>
              <a:ext cx="8763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85</a:t>
            </a:fld>
            <a:endParaRPr lang="en-US" altLang="en-US"/>
          </a:p>
        </p:txBody>
      </p:sp>
    </p:spTree>
    <p:extLst>
      <p:ext uri="{BB962C8B-B14F-4D97-AF65-F5344CB8AC3E}">
        <p14:creationId xmlns:p14="http://schemas.microsoft.com/office/powerpoint/2010/main" val="4078979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867400"/>
            <a:ext cx="4849813"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1139" name="Rectangle 2"/>
          <p:cNvSpPr>
            <a:spLocks noGrp="1" noChangeArrowheads="1"/>
          </p:cNvSpPr>
          <p:nvPr>
            <p:ph type="title"/>
          </p:nvPr>
        </p:nvSpPr>
        <p:spPr>
          <a:xfrm>
            <a:off x="-76200" y="914400"/>
            <a:ext cx="4008438" cy="798513"/>
          </a:xfrm>
        </p:spPr>
        <p:txBody>
          <a:bodyPr/>
          <a:lstStyle/>
          <a:p>
            <a:r>
              <a:rPr lang="en-US" altLang="en-US" sz="3500" smtClean="0">
                <a:cs typeface="Arial" panose="020B0604020202020204" pitchFamily="34" charset="0"/>
              </a:rPr>
              <a:t>Intubation for Airway Protection?</a:t>
            </a:r>
          </a:p>
        </p:txBody>
      </p:sp>
      <p:pic>
        <p:nvPicPr>
          <p:cNvPr id="91140" name="Picture 2"/>
          <p:cNvPicPr>
            <a:picLocks noChangeAspect="1" noChangeArrowheads="1"/>
          </p:cNvPicPr>
          <p:nvPr/>
        </p:nvPicPr>
        <p:blipFill>
          <a:blip r:embed="rId3">
            <a:extLst>
              <a:ext uri="{28A0092B-C50C-407E-A947-70E740481C1C}">
                <a14:useLocalDpi xmlns:a14="http://schemas.microsoft.com/office/drawing/2010/main" val="0"/>
              </a:ext>
            </a:extLst>
          </a:blip>
          <a:srcRect l="13445" t="32808" r="4922" b="18088"/>
          <a:stretch>
            <a:fillRect/>
          </a:stretch>
        </p:blipFill>
        <p:spPr bwMode="auto">
          <a:xfrm>
            <a:off x="4114800" y="0"/>
            <a:ext cx="4868862"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3"/>
          <p:cNvPicPr>
            <a:picLocks noChangeAspect="1" noChangeArrowheads="1"/>
          </p:cNvPicPr>
          <p:nvPr/>
        </p:nvPicPr>
        <p:blipFill>
          <a:blip r:embed="rId4">
            <a:extLst>
              <a:ext uri="{28A0092B-C50C-407E-A947-70E740481C1C}">
                <a14:useLocalDpi xmlns:a14="http://schemas.microsoft.com/office/drawing/2010/main" val="0"/>
              </a:ext>
            </a:extLst>
          </a:blip>
          <a:srcRect l="13506" t="26289" r="9663" b="18040"/>
          <a:stretch>
            <a:fillRect/>
          </a:stretch>
        </p:blipFill>
        <p:spPr bwMode="auto">
          <a:xfrm>
            <a:off x="4114800" y="3160713"/>
            <a:ext cx="4868862"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
          <p:cNvGrpSpPr>
            <a:grpSpLocks/>
          </p:cNvGrpSpPr>
          <p:nvPr/>
        </p:nvGrpSpPr>
        <p:grpSpPr bwMode="auto">
          <a:xfrm>
            <a:off x="152400" y="1428566"/>
            <a:ext cx="6172200" cy="1419409"/>
            <a:chOff x="342900" y="1428558"/>
            <a:chExt cx="7109749" cy="1420131"/>
          </a:xfrm>
        </p:grpSpPr>
        <p:sp>
          <p:nvSpPr>
            <p:cNvPr id="91146" name="Rectangle 10"/>
            <p:cNvSpPr>
              <a:spLocks noChangeArrowheads="1"/>
            </p:cNvSpPr>
            <p:nvPr/>
          </p:nvSpPr>
          <p:spPr bwMode="auto">
            <a:xfrm>
              <a:off x="342900" y="2325469"/>
              <a:ext cx="3886200" cy="523220"/>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latin typeface="Arial" panose="020B0604020202020204" pitchFamily="34" charset="0"/>
                </a:rPr>
                <a:t>ET tube stops here</a:t>
              </a:r>
            </a:p>
          </p:txBody>
        </p:sp>
        <p:cxnSp>
          <p:nvCxnSpPr>
            <p:cNvPr id="91147" name="Straight Arrow Connector 13"/>
            <p:cNvCxnSpPr>
              <a:cxnSpLocks noChangeShapeType="1"/>
              <a:stCxn id="91146" idx="3"/>
            </p:cNvCxnSpPr>
            <p:nvPr/>
          </p:nvCxnSpPr>
          <p:spPr bwMode="auto">
            <a:xfrm flipV="1">
              <a:off x="4229100" y="1428558"/>
              <a:ext cx="3223549" cy="1158521"/>
            </a:xfrm>
            <a:prstGeom prst="straightConnector1">
              <a:avLst/>
            </a:prstGeom>
            <a:noFill/>
            <a:ln w="50800" algn="ctr">
              <a:solidFill>
                <a:srgbClr val="FF0000"/>
              </a:solidFill>
              <a:round/>
              <a:headEnd/>
              <a:tailEnd type="stealth" w="lg" len="lg"/>
            </a:ln>
            <a:extLst>
              <a:ext uri="{909E8E84-426E-40DD-AFC4-6F175D3DCCD1}">
                <a14:hiddenFill xmlns:a14="http://schemas.microsoft.com/office/drawing/2010/main">
                  <a:noFill/>
                </a14:hiddenFill>
              </a:ext>
            </a:extLst>
          </p:spPr>
        </p:cxnSp>
      </p:grpSp>
      <p:grpSp>
        <p:nvGrpSpPr>
          <p:cNvPr id="3" name="Group 24"/>
          <p:cNvGrpSpPr>
            <a:grpSpLocks/>
          </p:cNvGrpSpPr>
          <p:nvPr/>
        </p:nvGrpSpPr>
        <p:grpSpPr bwMode="auto">
          <a:xfrm>
            <a:off x="165100" y="4913313"/>
            <a:ext cx="6007100" cy="954087"/>
            <a:chOff x="342900" y="4876800"/>
            <a:chExt cx="6629400" cy="954249"/>
          </a:xfrm>
        </p:grpSpPr>
        <p:sp>
          <p:nvSpPr>
            <p:cNvPr id="91144" name="Rectangle 11"/>
            <p:cNvSpPr>
              <a:spLocks noChangeArrowheads="1"/>
            </p:cNvSpPr>
            <p:nvPr/>
          </p:nvSpPr>
          <p:spPr bwMode="auto">
            <a:xfrm>
              <a:off x="342900" y="4876800"/>
              <a:ext cx="3886200" cy="954249"/>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latin typeface="Arial" panose="020B0604020202020204" pitchFamily="34" charset="0"/>
                </a:rPr>
                <a:t>Airway obstruction </a:t>
              </a:r>
            </a:p>
            <a:p>
              <a:pPr algn="ctr" eaLnBrk="1" hangingPunct="1">
                <a:spcBef>
                  <a:spcPct val="0"/>
                </a:spcBef>
                <a:buFontTx/>
                <a:buNone/>
              </a:pPr>
              <a:r>
                <a:rPr lang="en-US" altLang="en-US" sz="2800" u="sng">
                  <a:latin typeface="Arial" panose="020B0604020202020204" pitchFamily="34" charset="0"/>
                </a:rPr>
                <a:t>begins</a:t>
              </a:r>
              <a:r>
                <a:rPr lang="en-US" altLang="en-US" sz="2800">
                  <a:latin typeface="Arial" panose="020B0604020202020204" pitchFamily="34" charset="0"/>
                </a:rPr>
                <a:t> here</a:t>
              </a:r>
            </a:p>
          </p:txBody>
        </p:sp>
        <p:cxnSp>
          <p:nvCxnSpPr>
            <p:cNvPr id="91145" name="Straight Arrow Connector 14"/>
            <p:cNvCxnSpPr>
              <a:cxnSpLocks noChangeShapeType="1"/>
            </p:cNvCxnSpPr>
            <p:nvPr/>
          </p:nvCxnSpPr>
          <p:spPr bwMode="auto">
            <a:xfrm>
              <a:off x="4229100" y="5410200"/>
              <a:ext cx="2743200" cy="1588"/>
            </a:xfrm>
            <a:prstGeom prst="straightConnector1">
              <a:avLst/>
            </a:prstGeom>
            <a:noFill/>
            <a:ln w="50800" algn="ctr">
              <a:solidFill>
                <a:srgbClr val="FF0000"/>
              </a:solidFill>
              <a:round/>
              <a:headEnd/>
              <a:tailEnd type="stealth" w="lg" len="lg"/>
            </a:ln>
            <a:extLst>
              <a:ext uri="{909E8E84-426E-40DD-AFC4-6F175D3DCCD1}">
                <a14:hiddenFill xmlns:a14="http://schemas.microsoft.com/office/drawing/2010/main">
                  <a:noFill/>
                </a14:hiddenFill>
              </a:ext>
            </a:extLst>
          </p:spPr>
        </p:cxnSp>
      </p:grpSp>
      <p:sp>
        <p:nvSpPr>
          <p:cNvPr id="5" name="Slide Number Placeholder 4"/>
          <p:cNvSpPr>
            <a:spLocks noGrp="1"/>
          </p:cNvSpPr>
          <p:nvPr>
            <p:ph type="sldNum" sz="quarter" idx="12"/>
          </p:nvPr>
        </p:nvSpPr>
        <p:spPr/>
        <p:txBody>
          <a:bodyPr/>
          <a:lstStyle/>
          <a:p>
            <a:pPr>
              <a:defRPr/>
            </a:pPr>
            <a:fld id="{EE686F56-AB52-428D-839C-21E848E8E2B4}" type="slidenum">
              <a:rPr lang="en-US" altLang="en-US" smtClean="0"/>
              <a:pPr>
                <a:defRPr/>
              </a:pPr>
              <a:t>86</a:t>
            </a:fld>
            <a:endParaRPr lang="en-US" altLang="en-US"/>
          </a:p>
        </p:txBody>
      </p:sp>
    </p:spTree>
    <p:extLst>
      <p:ext uri="{BB962C8B-B14F-4D97-AF65-F5344CB8AC3E}">
        <p14:creationId xmlns:p14="http://schemas.microsoft.com/office/powerpoint/2010/main" val="1867753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867400"/>
            <a:ext cx="4849813"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p:cNvSpPr/>
          <p:nvPr/>
        </p:nvSpPr>
        <p:spPr>
          <a:xfrm>
            <a:off x="-11113" y="1657350"/>
            <a:ext cx="4849813"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92164" name="Picture 2"/>
          <p:cNvPicPr>
            <a:picLocks noChangeAspect="1" noChangeArrowheads="1"/>
          </p:cNvPicPr>
          <p:nvPr/>
        </p:nvPicPr>
        <p:blipFill>
          <a:blip r:embed="rId3">
            <a:extLst>
              <a:ext uri="{28A0092B-C50C-407E-A947-70E740481C1C}">
                <a14:useLocalDpi xmlns:a14="http://schemas.microsoft.com/office/drawing/2010/main" val="0"/>
              </a:ext>
            </a:extLst>
          </a:blip>
          <a:srcRect l="7269" t="10236" r="6064" b="8994"/>
          <a:stretch>
            <a:fillRect/>
          </a:stretch>
        </p:blipFill>
        <p:spPr bwMode="auto">
          <a:xfrm>
            <a:off x="4114800" y="915901"/>
            <a:ext cx="48593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2"/>
          <p:cNvSpPr>
            <a:spLocks noChangeArrowheads="1"/>
          </p:cNvSpPr>
          <p:nvPr/>
        </p:nvSpPr>
        <p:spPr bwMode="auto">
          <a:xfrm>
            <a:off x="76200" y="1219200"/>
            <a:ext cx="373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latin typeface="Arial Narrow" panose="020B0606020202030204" pitchFamily="34" charset="0"/>
              </a:rPr>
              <a:t>Patent airway in an alert 17 year old</a:t>
            </a:r>
          </a:p>
          <a:p>
            <a:pPr algn="ctr" eaLnBrk="1" hangingPunct="1">
              <a:spcBef>
                <a:spcPct val="0"/>
              </a:spcBef>
              <a:buFontTx/>
              <a:buNone/>
            </a:pPr>
            <a:r>
              <a:rPr lang="en-US" altLang="en-US" b="1" i="1">
                <a:latin typeface="Arial Narrow" panose="020B0606020202030204" pitchFamily="34" charset="0"/>
              </a:rPr>
              <a:t>(stage III PMBCL)</a:t>
            </a:r>
            <a:r>
              <a:rPr lang="en-US" altLang="en-US" sz="3600" b="1">
                <a:latin typeface="Arial Narrow" panose="020B0606020202030204" pitchFamily="34" charset="0"/>
              </a:rPr>
              <a:t> </a:t>
            </a:r>
          </a:p>
        </p:txBody>
      </p:sp>
      <p:grpSp>
        <p:nvGrpSpPr>
          <p:cNvPr id="2" name="Group 1"/>
          <p:cNvGrpSpPr>
            <a:grpSpLocks/>
          </p:cNvGrpSpPr>
          <p:nvPr/>
        </p:nvGrpSpPr>
        <p:grpSpPr bwMode="auto">
          <a:xfrm>
            <a:off x="304800" y="4032510"/>
            <a:ext cx="8669338" cy="2660650"/>
            <a:chOff x="76200" y="3763147"/>
            <a:chExt cx="8963746" cy="2849937"/>
          </a:xfrm>
        </p:grpSpPr>
        <p:pic>
          <p:nvPicPr>
            <p:cNvPr id="92169" name="Picture 3"/>
            <p:cNvPicPr>
              <a:picLocks noChangeAspect="1" noChangeArrowheads="1"/>
            </p:cNvPicPr>
            <p:nvPr/>
          </p:nvPicPr>
          <p:blipFill>
            <a:blip r:embed="rId4">
              <a:extLst>
                <a:ext uri="{28A0092B-C50C-407E-A947-70E740481C1C}">
                  <a14:useLocalDpi xmlns:a14="http://schemas.microsoft.com/office/drawing/2010/main" val="0"/>
                </a:ext>
              </a:extLst>
            </a:blip>
            <a:srcRect l="6691" t="5324" r="8949" b="17941"/>
            <a:stretch>
              <a:fillRect/>
            </a:stretch>
          </p:blipFill>
          <p:spPr bwMode="auto">
            <a:xfrm>
              <a:off x="4015746" y="3763147"/>
              <a:ext cx="5024200" cy="284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Rectangle 2"/>
            <p:cNvSpPr>
              <a:spLocks noChangeArrowheads="1"/>
            </p:cNvSpPr>
            <p:nvPr/>
          </p:nvSpPr>
          <p:spPr bwMode="auto">
            <a:xfrm>
              <a:off x="76200" y="4237789"/>
              <a:ext cx="373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latin typeface="Arial Narrow" panose="020B0606020202030204" pitchFamily="34" charset="0"/>
                </a:rPr>
                <a:t>During sedation for needle biopsy </a:t>
              </a:r>
            </a:p>
          </p:txBody>
        </p:sp>
      </p:grpSp>
      <p:sp>
        <p:nvSpPr>
          <p:cNvPr id="11" name="Rectangle 2"/>
          <p:cNvSpPr>
            <a:spLocks noChangeArrowheads="1"/>
          </p:cNvSpPr>
          <p:nvPr/>
        </p:nvSpPr>
        <p:spPr bwMode="auto">
          <a:xfrm>
            <a:off x="0" y="0"/>
            <a:ext cx="9067800" cy="609600"/>
          </a:xfrm>
          <a:prstGeom prst="rect">
            <a:avLst/>
          </a:prstGeom>
          <a:no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3600" b="1" dirty="0" smtClean="0">
                <a:latin typeface="+mn-lt"/>
              </a:rPr>
              <a:t>Sedation can precipitate airway obstruction</a:t>
            </a:r>
            <a:endParaRPr lang="en-US" altLang="en-US" sz="3600" b="1" dirty="0">
              <a:latin typeface="+mn-lt"/>
            </a:endParaRPr>
          </a:p>
        </p:txBody>
      </p:sp>
      <p:sp>
        <p:nvSpPr>
          <p:cNvPr id="12" name="Line 6"/>
          <p:cNvSpPr>
            <a:spLocks noChangeShapeType="1"/>
          </p:cNvSpPr>
          <p:nvPr/>
        </p:nvSpPr>
        <p:spPr bwMode="auto">
          <a:xfrm>
            <a:off x="0" y="685800"/>
            <a:ext cx="9144000" cy="0"/>
          </a:xfrm>
          <a:prstGeom prst="line">
            <a:avLst/>
          </a:prstGeom>
          <a:noFill/>
          <a:ln w="25400">
            <a:solidFill>
              <a:schemeClr val="tx1"/>
            </a:solidFill>
            <a:round/>
            <a:headEnd/>
            <a:tailEnd/>
          </a:ln>
          <a:extLst/>
        </p:spPr>
        <p:txBody>
          <a:bodyPr/>
          <a:lstStyle/>
          <a:p>
            <a:pPr eaLnBrk="1" hangingPunct="1">
              <a:defRPr/>
            </a:pPr>
            <a:endParaRPr lang="en-US">
              <a:latin typeface="+mn-lt"/>
            </a:endParaRPr>
          </a:p>
        </p:txBody>
      </p:sp>
      <p:sp>
        <p:nvSpPr>
          <p:cNvPr id="3" name="Slide Number Placeholder 2"/>
          <p:cNvSpPr>
            <a:spLocks noGrp="1"/>
          </p:cNvSpPr>
          <p:nvPr>
            <p:ph type="sldNum" sz="quarter" idx="12"/>
          </p:nvPr>
        </p:nvSpPr>
        <p:spPr/>
        <p:txBody>
          <a:bodyPr/>
          <a:lstStyle/>
          <a:p>
            <a:pPr>
              <a:defRPr/>
            </a:pPr>
            <a:fld id="{6D903617-75FB-47A0-869C-D469C852E5C0}" type="slidenum">
              <a:rPr lang="en-US" altLang="en-US" smtClean="0"/>
              <a:pPr>
                <a:defRPr/>
              </a:pPr>
              <a:t>87</a:t>
            </a:fld>
            <a:endParaRPr lang="en-US" altLang="en-US"/>
          </a:p>
        </p:txBody>
      </p:sp>
    </p:spTree>
    <p:extLst>
      <p:ext uri="{BB962C8B-B14F-4D97-AF65-F5344CB8AC3E}">
        <p14:creationId xmlns:p14="http://schemas.microsoft.com/office/powerpoint/2010/main" val="2004185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0"/>
            <a:ext cx="9067800" cy="609600"/>
          </a:xfrm>
          <a:prstGeom prst="rect">
            <a:avLst/>
          </a:prstGeom>
          <a:noFill/>
          <a:ln>
            <a:noFill/>
          </a:ln>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3600" b="1" dirty="0">
                <a:latin typeface="+mn-lt"/>
              </a:rPr>
              <a:t>SVC / SMS syndrome are Medical Emergencies</a:t>
            </a:r>
          </a:p>
        </p:txBody>
      </p:sp>
      <p:sp>
        <p:nvSpPr>
          <p:cNvPr id="9" name="Rectangle 8"/>
          <p:cNvSpPr/>
          <p:nvPr/>
        </p:nvSpPr>
        <p:spPr>
          <a:xfrm>
            <a:off x="76200" y="1316038"/>
            <a:ext cx="9144000" cy="4703762"/>
          </a:xfrm>
          <a:prstGeom prst="rect">
            <a:avLst/>
          </a:prstGeom>
        </p:spPr>
        <p:txBody>
          <a:bodyPr>
            <a:spAutoFit/>
          </a:bodyPr>
          <a:lstStyle/>
          <a:p>
            <a:pPr marL="457200" indent="-457200">
              <a:lnSpc>
                <a:spcPct val="80000"/>
              </a:lnSpc>
              <a:spcBef>
                <a:spcPts val="600"/>
              </a:spcBef>
              <a:buFont typeface="Arial" panose="020B0604020202020204" pitchFamily="34" charset="0"/>
              <a:buChar char="•"/>
              <a:defRPr/>
            </a:pPr>
            <a:r>
              <a:rPr lang="en-US" sz="2800" dirty="0">
                <a:solidFill>
                  <a:prstClr val="black"/>
                </a:solidFill>
                <a:latin typeface="+mn-lt"/>
                <a:cs typeface="+mn-cs"/>
              </a:rPr>
              <a:t>Proceed with caution:</a:t>
            </a:r>
          </a:p>
          <a:p>
            <a:pPr marL="800100" lvl="1" indent="-342900">
              <a:lnSpc>
                <a:spcPct val="80000"/>
              </a:lnSpc>
              <a:spcBef>
                <a:spcPts val="300"/>
              </a:spcBef>
              <a:buFont typeface="Arial" panose="020B0604020202020204" pitchFamily="34" charset="0"/>
              <a:buChar char="•"/>
              <a:defRPr/>
            </a:pPr>
            <a:r>
              <a:rPr lang="en-US" sz="2400" dirty="0">
                <a:solidFill>
                  <a:prstClr val="black"/>
                </a:solidFill>
                <a:latin typeface="+mn-lt"/>
                <a:cs typeface="+mn-cs"/>
              </a:rPr>
              <a:t>Small tumors can be symptomatic (location dependent)</a:t>
            </a:r>
          </a:p>
          <a:p>
            <a:pPr marL="800100" lvl="1" indent="-342900">
              <a:lnSpc>
                <a:spcPct val="80000"/>
              </a:lnSpc>
              <a:spcBef>
                <a:spcPts val="600"/>
              </a:spcBef>
              <a:buFont typeface="Arial" panose="020B0604020202020204" pitchFamily="34" charset="0"/>
              <a:buChar char="•"/>
              <a:defRPr/>
            </a:pPr>
            <a:r>
              <a:rPr lang="en-US" sz="2400" dirty="0">
                <a:solidFill>
                  <a:prstClr val="black"/>
                </a:solidFill>
                <a:latin typeface="+mn-lt"/>
                <a:cs typeface="+mn-cs"/>
              </a:rPr>
              <a:t>Sedation can cause fatal respiratory failure</a:t>
            </a:r>
          </a:p>
          <a:p>
            <a:pPr marL="1257300" lvl="2" indent="-342900">
              <a:lnSpc>
                <a:spcPct val="80000"/>
              </a:lnSpc>
              <a:spcBef>
                <a:spcPts val="600"/>
              </a:spcBef>
              <a:buFont typeface="Arial" panose="020B0604020202020204" pitchFamily="34" charset="0"/>
              <a:buChar char="•"/>
              <a:defRPr/>
            </a:pPr>
            <a:r>
              <a:rPr lang="en-US" sz="2400" dirty="0">
                <a:solidFill>
                  <a:prstClr val="black"/>
                </a:solidFill>
                <a:latin typeface="+mn-lt"/>
                <a:cs typeface="Arial" charset="0"/>
              </a:rPr>
              <a:t>Anesthesia can aggravate SVC / airway compression </a:t>
            </a:r>
            <a:endParaRPr lang="en-US" sz="2400" dirty="0">
              <a:solidFill>
                <a:prstClr val="black"/>
              </a:solidFill>
              <a:latin typeface="+mn-lt"/>
              <a:cs typeface="+mn-cs"/>
            </a:endParaRPr>
          </a:p>
          <a:p>
            <a:pPr marL="1257300" lvl="2" indent="-342900">
              <a:lnSpc>
                <a:spcPct val="80000"/>
              </a:lnSpc>
              <a:spcBef>
                <a:spcPts val="600"/>
              </a:spcBef>
              <a:buFont typeface="Arial" panose="020B0604020202020204" pitchFamily="34" charset="0"/>
              <a:buChar char="•"/>
              <a:defRPr/>
            </a:pPr>
            <a:r>
              <a:rPr lang="en-US" sz="2400" dirty="0">
                <a:solidFill>
                  <a:prstClr val="black"/>
                </a:solidFill>
                <a:latin typeface="+mn-lt"/>
                <a:cs typeface="+mn-cs"/>
              </a:rPr>
              <a:t>Difficult to </a:t>
            </a:r>
            <a:r>
              <a:rPr lang="en-US" sz="2400" dirty="0" err="1">
                <a:solidFill>
                  <a:prstClr val="black"/>
                </a:solidFill>
                <a:latin typeface="+mn-lt"/>
                <a:cs typeface="+mn-cs"/>
              </a:rPr>
              <a:t>intubate</a:t>
            </a:r>
            <a:r>
              <a:rPr lang="en-US" sz="2400" dirty="0">
                <a:solidFill>
                  <a:prstClr val="black"/>
                </a:solidFill>
                <a:latin typeface="+mn-lt"/>
                <a:cs typeface="+mn-cs"/>
              </a:rPr>
              <a:t> past obstruction</a:t>
            </a:r>
          </a:p>
          <a:p>
            <a:pPr marL="457200" indent="-457200">
              <a:lnSpc>
                <a:spcPct val="80000"/>
              </a:lnSpc>
              <a:spcBef>
                <a:spcPts val="1800"/>
              </a:spcBef>
              <a:buFont typeface="Arial" panose="020B0604020202020204" pitchFamily="34" charset="0"/>
              <a:buChar char="•"/>
              <a:defRPr/>
            </a:pPr>
            <a:r>
              <a:rPr lang="en-US" sz="2800" dirty="0">
                <a:solidFill>
                  <a:prstClr val="black"/>
                </a:solidFill>
                <a:latin typeface="+mn-lt"/>
                <a:cs typeface="+mn-cs"/>
              </a:rPr>
              <a:t>Obtain tissue by the least invasive means possible</a:t>
            </a:r>
          </a:p>
          <a:p>
            <a:pPr marL="457200" indent="-457200">
              <a:lnSpc>
                <a:spcPct val="80000"/>
              </a:lnSpc>
              <a:spcBef>
                <a:spcPts val="1800"/>
              </a:spcBef>
              <a:buFont typeface="Arial" panose="020B0604020202020204" pitchFamily="34" charset="0"/>
              <a:buChar char="•"/>
              <a:defRPr/>
            </a:pPr>
            <a:r>
              <a:rPr lang="en-US" sz="2800" dirty="0">
                <a:solidFill>
                  <a:prstClr val="black"/>
                </a:solidFill>
                <a:latin typeface="+mn-lt"/>
                <a:cs typeface="+mn-cs"/>
              </a:rPr>
              <a:t>Emergency management may include s</a:t>
            </a:r>
            <a:r>
              <a:rPr lang="en-US" sz="2800" dirty="0">
                <a:latin typeface="+mn-lt"/>
                <a:cs typeface="Arial" charset="0"/>
              </a:rPr>
              <a:t>teroids or radiation </a:t>
            </a:r>
            <a:endParaRPr lang="en-US" sz="2800" dirty="0">
              <a:solidFill>
                <a:prstClr val="black"/>
              </a:solidFill>
              <a:latin typeface="+mn-lt"/>
              <a:cs typeface="Arial" charset="0"/>
            </a:endParaRPr>
          </a:p>
          <a:p>
            <a:pPr marL="800100" lvl="1" indent="-342900">
              <a:lnSpc>
                <a:spcPct val="80000"/>
              </a:lnSpc>
              <a:spcBef>
                <a:spcPts val="600"/>
              </a:spcBef>
              <a:buFont typeface="Arial" panose="020B0604020202020204" pitchFamily="34" charset="0"/>
              <a:buChar char="•"/>
              <a:defRPr/>
            </a:pPr>
            <a:r>
              <a:rPr lang="en-US" sz="2400" dirty="0">
                <a:solidFill>
                  <a:prstClr val="black"/>
                </a:solidFill>
                <a:latin typeface="+mn-lt"/>
                <a:cs typeface="Arial" charset="0"/>
              </a:rPr>
              <a:t>Biopsy may become </a:t>
            </a:r>
            <a:r>
              <a:rPr lang="en-US" sz="2400" dirty="0" err="1">
                <a:solidFill>
                  <a:prstClr val="black"/>
                </a:solidFill>
                <a:latin typeface="+mn-lt"/>
                <a:cs typeface="Arial" charset="0"/>
              </a:rPr>
              <a:t>uninterpretable</a:t>
            </a:r>
            <a:r>
              <a:rPr lang="en-US" sz="2400" dirty="0">
                <a:solidFill>
                  <a:prstClr val="black"/>
                </a:solidFill>
                <a:latin typeface="+mn-lt"/>
                <a:cs typeface="Arial" charset="0"/>
              </a:rPr>
              <a:t> in as little as 48 hrs</a:t>
            </a:r>
            <a:endParaRPr lang="en-US" sz="2400" dirty="0">
              <a:latin typeface="+mn-lt"/>
              <a:cs typeface="Arial" charset="0"/>
            </a:endParaRPr>
          </a:p>
          <a:p>
            <a:pPr marL="342900" indent="-342900">
              <a:lnSpc>
                <a:spcPct val="80000"/>
              </a:lnSpc>
              <a:spcBef>
                <a:spcPts val="600"/>
              </a:spcBef>
              <a:buClr>
                <a:srgbClr val="993300"/>
              </a:buClr>
              <a:buFont typeface="Wingdings" pitchFamily="2" charset="2"/>
              <a:buChar char="§"/>
              <a:defRPr/>
            </a:pPr>
            <a:endParaRPr lang="en-US" sz="2000" dirty="0">
              <a:solidFill>
                <a:prstClr val="black"/>
              </a:solidFill>
              <a:latin typeface="+mn-lt"/>
              <a:cs typeface="+mn-cs"/>
            </a:endParaRPr>
          </a:p>
          <a:p>
            <a:pPr marL="342900" indent="-342900">
              <a:lnSpc>
                <a:spcPct val="80000"/>
              </a:lnSpc>
              <a:spcBef>
                <a:spcPts val="600"/>
              </a:spcBef>
              <a:buClr>
                <a:srgbClr val="993300"/>
              </a:buClr>
              <a:buFont typeface="Wingdings" pitchFamily="2" charset="2"/>
              <a:buChar char="§"/>
              <a:defRPr/>
            </a:pPr>
            <a:endParaRPr lang="en-US" sz="2000" dirty="0">
              <a:solidFill>
                <a:prstClr val="black"/>
              </a:solidFill>
              <a:latin typeface="+mn-lt"/>
              <a:cs typeface="+mn-cs"/>
            </a:endParaRPr>
          </a:p>
          <a:p>
            <a:pPr marL="342900" indent="-342900">
              <a:lnSpc>
                <a:spcPct val="80000"/>
              </a:lnSpc>
              <a:spcBef>
                <a:spcPts val="600"/>
              </a:spcBef>
              <a:buClr>
                <a:srgbClr val="993300"/>
              </a:buClr>
              <a:buFont typeface="Wingdings" pitchFamily="2" charset="2"/>
              <a:buChar char="§"/>
              <a:defRPr/>
            </a:pPr>
            <a:endParaRPr lang="en-US" sz="2000" dirty="0">
              <a:solidFill>
                <a:prstClr val="black"/>
              </a:solidFill>
              <a:latin typeface="+mn-lt"/>
              <a:cs typeface="+mn-cs"/>
            </a:endParaRPr>
          </a:p>
          <a:p>
            <a:pPr marL="342900" indent="-342900">
              <a:lnSpc>
                <a:spcPct val="80000"/>
              </a:lnSpc>
              <a:spcBef>
                <a:spcPts val="600"/>
              </a:spcBef>
              <a:buClr>
                <a:srgbClr val="993300"/>
              </a:buClr>
              <a:buFont typeface="Wingdings" pitchFamily="2" charset="2"/>
              <a:buChar char="§"/>
              <a:defRPr/>
            </a:pPr>
            <a:endParaRPr lang="en-US" sz="2000" dirty="0">
              <a:solidFill>
                <a:prstClr val="black"/>
              </a:solidFill>
              <a:latin typeface="+mn-lt"/>
              <a:cs typeface="+mn-cs"/>
            </a:endParaRPr>
          </a:p>
        </p:txBody>
      </p:sp>
      <p:sp>
        <p:nvSpPr>
          <p:cNvPr id="71685" name="Rectangle 10"/>
          <p:cNvSpPr>
            <a:spLocks noChangeArrowheads="1"/>
          </p:cNvSpPr>
          <p:nvPr/>
        </p:nvSpPr>
        <p:spPr bwMode="auto">
          <a:xfrm>
            <a:off x="109538" y="5486400"/>
            <a:ext cx="8958262" cy="461963"/>
          </a:xfrm>
          <a:prstGeom prst="rect">
            <a:avLst/>
          </a:prstGeom>
          <a:solidFill>
            <a:schemeClr val="bg1"/>
          </a:solid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2400" i="1" dirty="0" smtClean="0">
                <a:solidFill>
                  <a:srgbClr val="000000"/>
                </a:solidFill>
                <a:latin typeface="+mn-lt"/>
              </a:rPr>
              <a:t>Selected reviews listed at the end of the talk</a:t>
            </a:r>
          </a:p>
        </p:txBody>
      </p:sp>
      <p:sp>
        <p:nvSpPr>
          <p:cNvPr id="7" name="Line 6"/>
          <p:cNvSpPr>
            <a:spLocks noChangeShapeType="1"/>
          </p:cNvSpPr>
          <p:nvPr/>
        </p:nvSpPr>
        <p:spPr bwMode="auto">
          <a:xfrm>
            <a:off x="0" y="9144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8" name="Line 6"/>
          <p:cNvSpPr>
            <a:spLocks noChangeShapeType="1"/>
          </p:cNvSpPr>
          <p:nvPr/>
        </p:nvSpPr>
        <p:spPr bwMode="auto">
          <a:xfrm>
            <a:off x="0" y="51816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88</a:t>
            </a:fld>
            <a:endParaRPr lang="en-US" altLang="en-US"/>
          </a:p>
        </p:txBody>
      </p:sp>
    </p:spTree>
    <p:extLst>
      <p:ext uri="{BB962C8B-B14F-4D97-AF65-F5344CB8AC3E}">
        <p14:creationId xmlns:p14="http://schemas.microsoft.com/office/powerpoint/2010/main" val="9815610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0"/>
            <a:ext cx="9144000" cy="838200"/>
          </a:xfrm>
        </p:spPr>
        <p:txBody>
          <a:bodyPr anchor="t"/>
          <a:lstStyle/>
          <a:p>
            <a:pPr eaLnBrk="1" hangingPunct="1"/>
            <a:r>
              <a:rPr lang="en-US" altLang="en-US" sz="4000" smtClean="0"/>
              <a:t>Evaluation for Non-Hodgkin lymphoma</a:t>
            </a:r>
          </a:p>
        </p:txBody>
      </p:sp>
      <p:sp>
        <p:nvSpPr>
          <p:cNvPr id="97282" name="Rectangle 3"/>
          <p:cNvSpPr>
            <a:spLocks noGrp="1" noChangeArrowheads="1"/>
          </p:cNvSpPr>
          <p:nvPr>
            <p:ph type="body" idx="1"/>
          </p:nvPr>
        </p:nvSpPr>
        <p:spPr>
          <a:xfrm>
            <a:off x="0" y="838200"/>
            <a:ext cx="8534400" cy="3200400"/>
          </a:xfrm>
        </p:spPr>
        <p:txBody>
          <a:bodyPr/>
          <a:lstStyle/>
          <a:p>
            <a:pPr eaLnBrk="1" hangingPunct="1"/>
            <a:r>
              <a:rPr lang="en-US" altLang="en-US" sz="2200" b="1" u="sng" smtClean="0"/>
              <a:t>Primary Care</a:t>
            </a:r>
          </a:p>
          <a:p>
            <a:pPr lvl="1" eaLnBrk="1" hangingPunct="1"/>
            <a:r>
              <a:rPr lang="en-US" altLang="en-US" sz="2200" smtClean="0"/>
              <a:t>History:  respiratory and constitutional “B symptoms”</a:t>
            </a:r>
          </a:p>
          <a:p>
            <a:pPr lvl="1" eaLnBrk="1" hangingPunct="1"/>
            <a:r>
              <a:rPr lang="en-US" altLang="en-US" sz="2200" smtClean="0"/>
              <a:t>Physical:  lymphadenopathy, signs of infection, airway compromise</a:t>
            </a:r>
          </a:p>
          <a:p>
            <a:pPr lvl="1" eaLnBrk="1" hangingPunct="1"/>
            <a:r>
              <a:rPr lang="en-US" altLang="en-US" sz="2200" smtClean="0"/>
              <a:t>Labs:  CBC/diff, inflammatory markers, biochemistry profile </a:t>
            </a:r>
          </a:p>
          <a:p>
            <a:pPr lvl="1" eaLnBrk="1" hangingPunct="1"/>
            <a:r>
              <a:rPr lang="en-US" altLang="en-US" sz="2200" smtClean="0"/>
              <a:t>Tumor lysis labs:  electrolytes, BUN, Cr, Ca, PO4</a:t>
            </a:r>
          </a:p>
          <a:p>
            <a:pPr lvl="1" eaLnBrk="1" hangingPunct="1"/>
            <a:r>
              <a:rPr lang="en-US" altLang="en-US" sz="2200" smtClean="0"/>
              <a:t>Chest X-ray (always), c</a:t>
            </a:r>
            <a:r>
              <a:rPr lang="en-US" altLang="en-US" sz="2200" i="1" smtClean="0"/>
              <a:t>onsider CT neck/chest/abdomen</a:t>
            </a:r>
          </a:p>
          <a:p>
            <a:pPr lvl="1" eaLnBrk="1" hangingPunct="1"/>
            <a:r>
              <a:rPr lang="en-US" altLang="en-US" sz="2200" i="1" smtClean="0">
                <a:solidFill>
                  <a:srgbClr val="FF0000"/>
                </a:solidFill>
              </a:rPr>
              <a:t>DO NOT give empiric steroids</a:t>
            </a:r>
            <a:endParaRPr lang="en-US" altLang="en-US" sz="2200" smtClean="0">
              <a:sym typeface="Symbol" panose="05050102010706020507" pitchFamily="18" charset="2"/>
            </a:endParaRPr>
          </a:p>
        </p:txBody>
      </p:sp>
      <p:sp>
        <p:nvSpPr>
          <p:cNvPr id="94212" name="Line 6"/>
          <p:cNvSpPr>
            <a:spLocks noChangeShapeType="1"/>
          </p:cNvSpPr>
          <p:nvPr/>
        </p:nvSpPr>
        <p:spPr bwMode="auto">
          <a:xfrm>
            <a:off x="0" y="762000"/>
            <a:ext cx="9144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Rectangle 3"/>
          <p:cNvSpPr txBox="1">
            <a:spLocks noChangeArrowheads="1"/>
          </p:cNvSpPr>
          <p:nvPr/>
        </p:nvSpPr>
        <p:spPr bwMode="auto">
          <a:xfrm>
            <a:off x="0" y="3886200"/>
            <a:ext cx="9144000" cy="2438400"/>
          </a:xfrm>
          <a:prstGeom prst="rect">
            <a:avLst/>
          </a:prstGeom>
          <a:noFill/>
          <a:ln>
            <a:miter lim="800000"/>
            <a:headEnd/>
            <a:tailEnd/>
          </a:ln>
        </p:spPr>
        <p:txBody>
          <a:bodyPr/>
          <a:lstStyle/>
          <a:p>
            <a:pPr marL="342900" indent="-342900" eaLnBrk="1" hangingPunct="1">
              <a:spcBef>
                <a:spcPct val="20000"/>
              </a:spcBef>
              <a:buFont typeface="Arial" panose="020B0604020202020204" pitchFamily="34" charset="0"/>
              <a:buChar char="•"/>
              <a:defRPr/>
            </a:pPr>
            <a:r>
              <a:rPr lang="en-US" sz="2200" b="1" u="sng" dirty="0">
                <a:latin typeface="+mn-lt"/>
                <a:cs typeface="+mn-cs"/>
              </a:rPr>
              <a:t>Tertiary Care</a:t>
            </a:r>
          </a:p>
          <a:p>
            <a:pPr marL="688975" lvl="1" indent="-350838" eaLnBrk="1" hangingPunct="1">
              <a:spcBef>
                <a:spcPct val="20000"/>
              </a:spcBef>
              <a:buFont typeface="Arial" panose="020B0604020202020204" pitchFamily="34" charset="0"/>
              <a:buChar char="•"/>
              <a:defRPr/>
            </a:pPr>
            <a:r>
              <a:rPr lang="en-US" sz="2200" dirty="0">
                <a:latin typeface="+mn-lt"/>
                <a:cs typeface="+mn-cs"/>
              </a:rPr>
              <a:t>CT neck and chest, CT or MRI of abdomen and pelvis </a:t>
            </a:r>
          </a:p>
          <a:p>
            <a:pPr marL="1138237" lvl="2" indent="-342900" eaLnBrk="1" hangingPunct="1">
              <a:spcBef>
                <a:spcPct val="20000"/>
              </a:spcBef>
              <a:buFont typeface="Arial" panose="020B0604020202020204" pitchFamily="34" charset="0"/>
              <a:buChar char="•"/>
              <a:defRPr/>
            </a:pPr>
            <a:r>
              <a:rPr lang="en-US" sz="2200" dirty="0">
                <a:cs typeface="Arial" charset="0"/>
              </a:rPr>
              <a:t>- FDG-PET  may add sensitivity but CT is standard for staging</a:t>
            </a:r>
          </a:p>
          <a:p>
            <a:pPr marL="688975" lvl="1" indent="-350838" eaLnBrk="1" hangingPunct="1">
              <a:spcBef>
                <a:spcPct val="20000"/>
              </a:spcBef>
              <a:buFont typeface="Arial" panose="020B0604020202020204" pitchFamily="34" charset="0"/>
              <a:buChar char="•"/>
              <a:defRPr/>
            </a:pPr>
            <a:r>
              <a:rPr lang="en-US" sz="2200" dirty="0">
                <a:latin typeface="+mn-lt"/>
                <a:cs typeface="+mn-cs"/>
              </a:rPr>
              <a:t>Excisional or incisional LN biopsy </a:t>
            </a:r>
          </a:p>
          <a:p>
            <a:pPr marL="1146175" lvl="2" indent="-350838" eaLnBrk="1" hangingPunct="1">
              <a:spcBef>
                <a:spcPct val="20000"/>
              </a:spcBef>
              <a:buFont typeface="Arial" panose="020B0604020202020204" pitchFamily="34" charset="0"/>
              <a:buChar char="•"/>
              <a:defRPr/>
            </a:pPr>
            <a:r>
              <a:rPr lang="en-US" sz="2200" i="1" dirty="0">
                <a:latin typeface="+mn-lt"/>
                <a:cs typeface="+mn-cs"/>
              </a:rPr>
              <a:t>histology, flow cytometry, cytogenetics and molecular studies</a:t>
            </a:r>
          </a:p>
          <a:p>
            <a:pPr marL="688975" lvl="1" indent="-350838" eaLnBrk="1" hangingPunct="1">
              <a:spcBef>
                <a:spcPct val="20000"/>
              </a:spcBef>
              <a:buFont typeface="Arial" pitchFamily="34" charset="0"/>
              <a:buChar char="•"/>
              <a:defRPr/>
            </a:pPr>
            <a:r>
              <a:rPr lang="en-US" sz="2200" dirty="0">
                <a:latin typeface="+mn-lt"/>
                <a:cs typeface="+mn-cs"/>
                <a:sym typeface="Symbol" pitchFamily="18" charset="2"/>
              </a:rPr>
              <a:t>Bilateral bone marrow biopsy and aspirate</a:t>
            </a:r>
          </a:p>
          <a:p>
            <a:pPr marL="688975" lvl="1" indent="-350838" eaLnBrk="1" hangingPunct="1">
              <a:spcBef>
                <a:spcPct val="20000"/>
              </a:spcBef>
              <a:buFont typeface="Arial" pitchFamily="34" charset="0"/>
              <a:buChar char="•"/>
              <a:defRPr/>
            </a:pPr>
            <a:r>
              <a:rPr lang="en-US" sz="2200" dirty="0">
                <a:latin typeface="+mn-lt"/>
                <a:cs typeface="+mn-cs"/>
                <a:sym typeface="Symbol" pitchFamily="18" charset="2"/>
              </a:rPr>
              <a:t>Cerebral spinal fluid cytology</a:t>
            </a: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89</a:t>
            </a:fld>
            <a:endParaRPr lang="en-US" altLang="en-US"/>
          </a:p>
        </p:txBody>
      </p:sp>
    </p:spTree>
    <p:extLst>
      <p:ext uri="{BB962C8B-B14F-4D97-AF65-F5344CB8AC3E}">
        <p14:creationId xmlns:p14="http://schemas.microsoft.com/office/powerpoint/2010/main" val="1943617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82">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a:t>Pediatric Lymphoma: Subtypes Simplified</a:t>
            </a:r>
          </a:p>
        </p:txBody>
      </p:sp>
      <p:graphicFrame>
        <p:nvGraphicFramePr>
          <p:cNvPr id="5" name="Table 4"/>
          <p:cNvGraphicFramePr>
            <a:graphicFrameLocks noGrp="1"/>
          </p:cNvGraphicFramePr>
          <p:nvPr/>
        </p:nvGraphicFramePr>
        <p:xfrm>
          <a:off x="152400" y="1752600"/>
          <a:ext cx="8743950" cy="3190875"/>
        </p:xfrm>
        <a:graphic>
          <a:graphicData uri="http://schemas.openxmlformats.org/drawingml/2006/table">
            <a:tbl>
              <a:tblPr firstRow="1" bandRow="1">
                <a:tableStyleId>{85BE263C-DBD7-4A20-BB59-AAB30ACAA65A}</a:tableStyleId>
              </a:tblPr>
              <a:tblGrid>
                <a:gridCol w="1782748">
                  <a:extLst>
                    <a:ext uri="{9D8B030D-6E8A-4147-A177-3AD203B41FA5}"/>
                  </a:extLst>
                </a:gridCol>
                <a:gridCol w="2998802">
                  <a:extLst>
                    <a:ext uri="{9D8B030D-6E8A-4147-A177-3AD203B41FA5}"/>
                  </a:extLst>
                </a:gridCol>
                <a:gridCol w="3962400">
                  <a:extLst>
                    <a:ext uri="{9D8B030D-6E8A-4147-A177-3AD203B41FA5}"/>
                  </a:extLst>
                </a:gridCol>
              </a:tblGrid>
              <a:tr h="518295">
                <a:tc>
                  <a:txBody>
                    <a:bodyPr/>
                    <a:lstStyle/>
                    <a:p>
                      <a:pPr algn="ctr"/>
                      <a:endParaRPr lang="en-US" sz="2800" dirty="0">
                        <a:latin typeface="Arial Narrow" pitchFamily="34" charset="0"/>
                      </a:endParaRPr>
                    </a:p>
                  </a:txBody>
                  <a:tcPr marT="45732" marB="45732" anchor="ctr">
                    <a:lnL>
                      <a:noFill/>
                    </a:lnL>
                    <a:lnR w="28575"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dirty="0">
                          <a:latin typeface="Arial Narrow" pitchFamily="34" charset="0"/>
                        </a:rPr>
                        <a:t>T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B cell derived</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extLst>
                  <a:ext uri="{0D108BD9-81ED-4DB2-BD59-A6C34878D82A}"/>
                </a:extLst>
              </a:tr>
              <a:tr h="873988">
                <a:tc>
                  <a:txBody>
                    <a:bodyPr/>
                    <a:lstStyle/>
                    <a:p>
                      <a:pPr algn="ctr"/>
                      <a:r>
                        <a:rPr lang="en-US" sz="2800" b="1" dirty="0">
                          <a:solidFill>
                            <a:schemeClr val="bg1"/>
                          </a:solidFill>
                          <a:latin typeface="Arial Narrow" pitchFamily="34" charset="0"/>
                        </a:rPr>
                        <a:t>Immature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algn="ctr"/>
                      <a:r>
                        <a:rPr lang="en-US" sz="2800" dirty="0">
                          <a:latin typeface="Arial Narrow" pitchFamily="34" charset="0"/>
                        </a:rPr>
                        <a:t>T-lymphoblastic</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B-lymphoblastic</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r h="1798592">
                <a:tc>
                  <a:txBody>
                    <a:bodyPr/>
                    <a:lstStyle/>
                    <a:p>
                      <a:pPr algn="ctr"/>
                      <a:r>
                        <a:rPr lang="en-US" sz="2800" b="1" dirty="0">
                          <a:solidFill>
                            <a:schemeClr val="bg1"/>
                          </a:solidFill>
                          <a:latin typeface="Arial Narrow" pitchFamily="34" charset="0"/>
                        </a:rPr>
                        <a:t>Mature</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Anaplastic Large Cell</a:t>
                      </a: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Narrow" pitchFamily="34" charset="0"/>
                        </a:rPr>
                        <a:t>Burkitt </a:t>
                      </a:r>
                    </a:p>
                    <a:p>
                      <a:pPr algn="ctr"/>
                      <a:r>
                        <a:rPr lang="en-US" sz="2800" dirty="0">
                          <a:latin typeface="Arial Narrow" pitchFamily="34" charset="0"/>
                        </a:rPr>
                        <a:t>Diffuse Large B </a:t>
                      </a:r>
                      <a:r>
                        <a:rPr lang="en-US" sz="2800" dirty="0" smtClean="0">
                          <a:latin typeface="Arial Narrow" pitchFamily="34" charset="0"/>
                        </a:rPr>
                        <a:t>cell</a:t>
                      </a:r>
                    </a:p>
                    <a:p>
                      <a:pPr algn="ctr"/>
                      <a:r>
                        <a:rPr lang="en-US" sz="2800" dirty="0" smtClean="0">
                          <a:latin typeface="Arial Narrow" pitchFamily="34" charset="0"/>
                        </a:rPr>
                        <a:t>Primary Mediastinal</a:t>
                      </a:r>
                      <a:r>
                        <a:rPr lang="en-US" sz="2800" baseline="0" dirty="0" smtClean="0">
                          <a:latin typeface="Arial Narrow" pitchFamily="34" charset="0"/>
                        </a:rPr>
                        <a:t> B cell</a:t>
                      </a:r>
                      <a:endParaRPr lang="en-US" sz="2800" dirty="0">
                        <a:latin typeface="Arial Narrow" pitchFamily="34" charset="0"/>
                      </a:endParaRPr>
                    </a:p>
                    <a:p>
                      <a:pPr algn="ctr"/>
                      <a:r>
                        <a:rPr lang="en-US" sz="2800" dirty="0" smtClean="0">
                          <a:latin typeface="Arial Narrow" pitchFamily="34" charset="0"/>
                        </a:rPr>
                        <a:t>Hodgkin</a:t>
                      </a:r>
                      <a:endParaRPr lang="en-US" sz="2800" dirty="0">
                        <a:latin typeface="Arial Narrow" pitchFamily="34" charset="0"/>
                      </a:endParaRPr>
                    </a:p>
                  </a:txBody>
                  <a:tcPr marT="45732" marB="45732"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9</a:t>
            </a:fld>
            <a:endParaRPr lang="en-US" altLang="en-US"/>
          </a:p>
        </p:txBody>
      </p:sp>
    </p:spTree>
    <p:extLst>
      <p:ext uri="{BB962C8B-B14F-4D97-AF65-F5344CB8AC3E}">
        <p14:creationId xmlns:p14="http://schemas.microsoft.com/office/powerpoint/2010/main" val="6867800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0" y="76200"/>
            <a:ext cx="9144000" cy="609600"/>
          </a:xfrm>
        </p:spPr>
        <p:txBody>
          <a:bodyPr/>
          <a:lstStyle/>
          <a:p>
            <a:pPr eaLnBrk="1" hangingPunct="1">
              <a:defRPr/>
            </a:pPr>
            <a:r>
              <a:rPr lang="en-US" altLang="en-US" sz="3200" b="1" dirty="0">
                <a:latin typeface="+mn-lt"/>
              </a:rPr>
              <a:t>The St Jude (Murphy) Classification for pediatric NHL</a:t>
            </a:r>
          </a:p>
        </p:txBody>
      </p:sp>
      <p:sp>
        <p:nvSpPr>
          <p:cNvPr id="75779" name="Rectangle 3"/>
          <p:cNvSpPr>
            <a:spLocks noGrp="1" noChangeArrowheads="1"/>
          </p:cNvSpPr>
          <p:nvPr>
            <p:ph type="body" idx="4294967295"/>
          </p:nvPr>
        </p:nvSpPr>
        <p:spPr>
          <a:xfrm>
            <a:off x="0" y="914400"/>
            <a:ext cx="9144000" cy="4800600"/>
          </a:xfrm>
        </p:spPr>
        <p:txBody>
          <a:bodyPr/>
          <a:lstStyle/>
          <a:p>
            <a:pPr>
              <a:lnSpc>
                <a:spcPct val="80000"/>
              </a:lnSpc>
              <a:defRPr/>
            </a:pPr>
            <a:r>
              <a:rPr lang="en-US" altLang="en-US" sz="1800" b="1" dirty="0" smtClean="0"/>
              <a:t>Stage I:	</a:t>
            </a:r>
            <a:r>
              <a:rPr lang="en-US" altLang="en-US" sz="1800" dirty="0" smtClean="0"/>
              <a:t>Single nodal or extranodal tumor </a:t>
            </a:r>
            <a:r>
              <a:rPr lang="en-US" altLang="en-US" sz="1800" i="1" dirty="0" smtClean="0"/>
              <a:t>excluding the mediastinum and abdomen.</a:t>
            </a:r>
            <a:r>
              <a:rPr lang="en-US" altLang="en-US" sz="1800" dirty="0" smtClean="0"/>
              <a:t> </a:t>
            </a:r>
            <a:endParaRPr lang="en-US" altLang="en-US" sz="1800" b="1" dirty="0" smtClean="0"/>
          </a:p>
          <a:p>
            <a:pPr>
              <a:spcBef>
                <a:spcPct val="80000"/>
              </a:spcBef>
              <a:defRPr/>
            </a:pPr>
            <a:r>
              <a:rPr lang="en-US" altLang="en-US" sz="1800" b="1" dirty="0" smtClean="0"/>
              <a:t>Stage II: </a:t>
            </a:r>
            <a:r>
              <a:rPr lang="en-US" altLang="en-US" sz="1800" dirty="0" smtClean="0"/>
              <a:t>	a) Single extranodal tumor with regional node involvement, or </a:t>
            </a:r>
          </a:p>
          <a:p>
            <a:pPr>
              <a:lnSpc>
                <a:spcPct val="80000"/>
              </a:lnSpc>
              <a:buClr>
                <a:srgbClr val="993300"/>
              </a:buClr>
              <a:buFont typeface="Wingdings" pitchFamily="2" charset="2"/>
              <a:buNone/>
              <a:defRPr/>
            </a:pPr>
            <a:r>
              <a:rPr lang="en-US" altLang="en-US" sz="1800" dirty="0" smtClean="0"/>
              <a:t>			b) Two or more nodal areas on the same side of the diaphragm, or </a:t>
            </a:r>
          </a:p>
          <a:p>
            <a:pPr>
              <a:lnSpc>
                <a:spcPct val="80000"/>
              </a:lnSpc>
              <a:buClr>
                <a:srgbClr val="993300"/>
              </a:buClr>
              <a:buFont typeface="Wingdings" pitchFamily="2" charset="2"/>
              <a:buNone/>
              <a:defRPr/>
            </a:pPr>
            <a:r>
              <a:rPr lang="en-US" altLang="en-US" sz="1800" dirty="0" smtClean="0"/>
              <a:t>			c) Two extranodal tumors on the same side of the diaphragm </a:t>
            </a:r>
          </a:p>
          <a:p>
            <a:pPr>
              <a:lnSpc>
                <a:spcPct val="80000"/>
              </a:lnSpc>
              <a:buClr>
                <a:srgbClr val="993300"/>
              </a:buClr>
              <a:buFont typeface="Wingdings" pitchFamily="2" charset="2"/>
              <a:buNone/>
              <a:defRPr/>
            </a:pPr>
            <a:r>
              <a:rPr lang="en-US" altLang="en-US" sz="1800" dirty="0" smtClean="0"/>
              <a:t>			    (with or without regional node involvement) </a:t>
            </a:r>
          </a:p>
          <a:p>
            <a:pPr>
              <a:lnSpc>
                <a:spcPct val="80000"/>
              </a:lnSpc>
              <a:buClr>
                <a:srgbClr val="993300"/>
              </a:buClr>
              <a:buFont typeface="Wingdings" pitchFamily="2" charset="2"/>
              <a:buNone/>
              <a:defRPr/>
            </a:pPr>
            <a:r>
              <a:rPr lang="en-US" altLang="en-US" sz="1800" dirty="0" smtClean="0"/>
              <a:t>			d) Primary gastrointestinal tract tumor that is </a:t>
            </a:r>
            <a:r>
              <a:rPr lang="en-US" altLang="en-US" sz="1800" dirty="0" err="1" smtClean="0"/>
              <a:t>resectable</a:t>
            </a:r>
            <a:r>
              <a:rPr lang="en-US" altLang="en-US" sz="1800" dirty="0"/>
              <a:t> </a:t>
            </a:r>
            <a:r>
              <a:rPr lang="en-US" altLang="en-US" sz="1800" dirty="0" smtClean="0"/>
              <a:t>(w/o ascites)</a:t>
            </a:r>
          </a:p>
          <a:p>
            <a:pPr>
              <a:lnSpc>
                <a:spcPct val="80000"/>
              </a:lnSpc>
              <a:buClr>
                <a:srgbClr val="993300"/>
              </a:buClr>
              <a:buFont typeface="Wingdings" pitchFamily="2" charset="2"/>
              <a:buNone/>
              <a:defRPr/>
            </a:pPr>
            <a:r>
              <a:rPr lang="en-US" altLang="en-US" sz="1800" dirty="0" smtClean="0"/>
              <a:t>			     (usually ileocecal, with/without regional mesenteric node involvement)</a:t>
            </a:r>
          </a:p>
          <a:p>
            <a:pPr>
              <a:spcBef>
                <a:spcPct val="80000"/>
              </a:spcBef>
              <a:defRPr/>
            </a:pPr>
            <a:r>
              <a:rPr lang="en-US" altLang="en-US" sz="1800" b="1" dirty="0" smtClean="0"/>
              <a:t>Stage III</a:t>
            </a:r>
            <a:r>
              <a:rPr lang="en-US" altLang="en-US" sz="1800" dirty="0" smtClean="0"/>
              <a:t>:	a) Two extranodal tumors on opposite sides of the diaphragm</a:t>
            </a:r>
          </a:p>
          <a:p>
            <a:pPr>
              <a:lnSpc>
                <a:spcPct val="80000"/>
              </a:lnSpc>
              <a:buClr>
                <a:srgbClr val="993300"/>
              </a:buClr>
              <a:buFont typeface="Wingdings" pitchFamily="2" charset="2"/>
              <a:buNone/>
              <a:defRPr/>
            </a:pPr>
            <a:r>
              <a:rPr lang="en-US" altLang="en-US" sz="1800" dirty="0" smtClean="0"/>
              <a:t>			b) Two or more nodal areas above and below the diaphragm, or</a:t>
            </a:r>
          </a:p>
          <a:p>
            <a:pPr>
              <a:lnSpc>
                <a:spcPct val="80000"/>
              </a:lnSpc>
              <a:buClr>
                <a:srgbClr val="993300"/>
              </a:buClr>
              <a:buFont typeface="Wingdings" pitchFamily="2" charset="2"/>
              <a:buNone/>
              <a:defRPr/>
            </a:pPr>
            <a:r>
              <a:rPr lang="en-US" altLang="en-US" sz="1800" dirty="0" smtClean="0"/>
              <a:t>			c) Any intrathoracic disease (lung, pleura, mediastinum, and thymic) or </a:t>
            </a:r>
          </a:p>
          <a:p>
            <a:pPr>
              <a:lnSpc>
                <a:spcPct val="80000"/>
              </a:lnSpc>
              <a:buClr>
                <a:srgbClr val="993300"/>
              </a:buClr>
              <a:buFont typeface="Wingdings" pitchFamily="2" charset="2"/>
              <a:buNone/>
              <a:defRPr/>
            </a:pPr>
            <a:r>
              <a:rPr lang="en-US" altLang="en-US" sz="1800" dirty="0" smtClean="0"/>
              <a:t>			d) All extensive, primary intraabdominal disease, or</a:t>
            </a:r>
          </a:p>
          <a:p>
            <a:pPr>
              <a:lnSpc>
                <a:spcPct val="80000"/>
              </a:lnSpc>
              <a:buClr>
                <a:srgbClr val="993300"/>
              </a:buClr>
              <a:buFont typeface="Wingdings" pitchFamily="2" charset="2"/>
              <a:buNone/>
              <a:defRPr/>
            </a:pPr>
            <a:r>
              <a:rPr lang="en-US" altLang="en-US" sz="1800" dirty="0" smtClean="0"/>
              <a:t>			e) All </a:t>
            </a:r>
            <a:r>
              <a:rPr lang="en-US" altLang="en-US" sz="1800" i="1" dirty="0" err="1" smtClean="0"/>
              <a:t>paraspinal</a:t>
            </a:r>
            <a:r>
              <a:rPr lang="en-US" altLang="en-US" sz="1800" i="1" dirty="0" smtClean="0"/>
              <a:t> or epidural disease</a:t>
            </a:r>
            <a:r>
              <a:rPr lang="en-US" altLang="en-US" sz="1800" dirty="0" smtClean="0"/>
              <a:t> (regardless of other tumor sites)</a:t>
            </a:r>
          </a:p>
          <a:p>
            <a:pPr>
              <a:spcBef>
                <a:spcPct val="80000"/>
              </a:spcBef>
              <a:defRPr/>
            </a:pPr>
            <a:r>
              <a:rPr lang="en-US" altLang="en-US" sz="1800" b="1" dirty="0" smtClean="0"/>
              <a:t>Stage IV:	</a:t>
            </a:r>
            <a:r>
              <a:rPr lang="en-US" altLang="en-US" sz="1800" dirty="0" smtClean="0"/>
              <a:t>Bone marrow involvement &gt;5% </a:t>
            </a:r>
          </a:p>
          <a:p>
            <a:pPr marL="0" indent="0">
              <a:spcBef>
                <a:spcPts val="0"/>
              </a:spcBef>
              <a:buClr>
                <a:srgbClr val="993300"/>
              </a:buClr>
              <a:buFont typeface="Arial" charset="0"/>
              <a:buNone/>
              <a:defRPr/>
            </a:pPr>
            <a:r>
              <a:rPr lang="en-US" altLang="en-US" sz="1800" dirty="0" smtClean="0"/>
              <a:t>		CNS involvement </a:t>
            </a:r>
            <a:r>
              <a:rPr lang="en-US" altLang="en-US" sz="1800" i="1" dirty="0" smtClean="0"/>
              <a:t>(other than facial nerve palsy or </a:t>
            </a:r>
            <a:r>
              <a:rPr lang="en-US" altLang="en-US" sz="1800" i="1" dirty="0" err="1" smtClean="0"/>
              <a:t>paraspinal</a:t>
            </a:r>
            <a:r>
              <a:rPr lang="en-US" altLang="en-US" sz="1800" i="1" dirty="0" smtClean="0"/>
              <a:t> disease)</a:t>
            </a:r>
          </a:p>
          <a:p>
            <a:pPr marL="0" indent="0">
              <a:spcBef>
                <a:spcPts val="0"/>
              </a:spcBef>
              <a:buClr>
                <a:srgbClr val="993300"/>
              </a:buClr>
              <a:buFont typeface="Arial" charset="0"/>
              <a:buNone/>
              <a:defRPr/>
            </a:pPr>
            <a:r>
              <a:rPr lang="en-US" altLang="en-US" sz="1800" i="1" dirty="0"/>
              <a:t>	</a:t>
            </a:r>
            <a:r>
              <a:rPr lang="en-US" altLang="en-US" sz="1800" i="1" dirty="0" smtClean="0"/>
              <a:t>	</a:t>
            </a:r>
            <a:r>
              <a:rPr lang="en-US" altLang="en-US" sz="1800" dirty="0" smtClean="0"/>
              <a:t>   CSF blasts, CNS mass, CN palsy, cord compression, </a:t>
            </a:r>
            <a:r>
              <a:rPr lang="en-US" altLang="en-US" sz="1800" dirty="0" err="1" smtClean="0"/>
              <a:t>parameningeal</a:t>
            </a:r>
            <a:r>
              <a:rPr lang="en-US" altLang="en-US" sz="1800" dirty="0" smtClean="0"/>
              <a:t> disease</a:t>
            </a:r>
          </a:p>
          <a:p>
            <a:pPr marL="0" indent="0">
              <a:spcBef>
                <a:spcPts val="0"/>
              </a:spcBef>
              <a:buClr>
                <a:srgbClr val="993300"/>
              </a:buClr>
              <a:buFont typeface="Arial" charset="0"/>
              <a:buNone/>
              <a:defRPr/>
            </a:pPr>
            <a:endParaRPr lang="en-US" altLang="en-US" sz="1800" i="1" dirty="0" smtClean="0"/>
          </a:p>
        </p:txBody>
      </p:sp>
      <p:sp>
        <p:nvSpPr>
          <p:cNvPr id="73732" name="Line 6"/>
          <p:cNvSpPr>
            <a:spLocks noChangeShapeType="1"/>
          </p:cNvSpPr>
          <p:nvPr/>
        </p:nvSpPr>
        <p:spPr bwMode="auto">
          <a:xfrm>
            <a:off x="0" y="762000"/>
            <a:ext cx="9144000" cy="0"/>
          </a:xfrm>
          <a:prstGeom prst="line">
            <a:avLst/>
          </a:prstGeom>
          <a:noFill/>
          <a:ln w="19050">
            <a:solidFill>
              <a:schemeClr val="tx1"/>
            </a:solidFill>
            <a:round/>
            <a:headEnd/>
            <a:tailEnd/>
          </a:ln>
          <a:extLst/>
        </p:spPr>
        <p:txBody>
          <a:bodyPr/>
          <a:lstStyle/>
          <a:p>
            <a:pPr eaLnBrk="1" hangingPunct="1">
              <a:defRPr/>
            </a:pPr>
            <a:endParaRPr lang="en-US">
              <a:latin typeface="+mn-lt"/>
            </a:endParaRPr>
          </a:p>
        </p:txBody>
      </p:sp>
      <p:sp>
        <p:nvSpPr>
          <p:cNvPr id="73733" name="Line 6"/>
          <p:cNvSpPr>
            <a:spLocks noChangeShapeType="1"/>
          </p:cNvSpPr>
          <p:nvPr/>
        </p:nvSpPr>
        <p:spPr bwMode="auto">
          <a:xfrm>
            <a:off x="0" y="5867400"/>
            <a:ext cx="9144000" cy="0"/>
          </a:xfrm>
          <a:prstGeom prst="line">
            <a:avLst/>
          </a:prstGeom>
          <a:noFill/>
          <a:ln w="19050">
            <a:solidFill>
              <a:schemeClr val="tx1"/>
            </a:solidFill>
            <a:round/>
            <a:headEnd/>
            <a:tailEnd/>
          </a:ln>
          <a:extLst/>
        </p:spPr>
        <p:txBody>
          <a:bodyPr/>
          <a:lstStyle/>
          <a:p>
            <a:pPr eaLnBrk="1" hangingPunct="1">
              <a:defRPr/>
            </a:pPr>
            <a:endParaRPr lang="en-US">
              <a:latin typeface="+mn-lt"/>
            </a:endParaRPr>
          </a:p>
        </p:txBody>
      </p:sp>
      <p:sp>
        <p:nvSpPr>
          <p:cNvPr id="73734" name="Rectangle 7"/>
          <p:cNvSpPr>
            <a:spLocks noChangeArrowheads="1"/>
          </p:cNvSpPr>
          <p:nvPr/>
        </p:nvSpPr>
        <p:spPr bwMode="auto">
          <a:xfrm>
            <a:off x="0" y="6019800"/>
            <a:ext cx="9144000" cy="646113"/>
          </a:xfrm>
          <a:prstGeom prst="rect">
            <a:avLst/>
          </a:prstGeom>
          <a:solidFill>
            <a:schemeClr val="bg1"/>
          </a:solidFill>
          <a:ln>
            <a:noFill/>
          </a:ln>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lnSpc>
                <a:spcPct val="80000"/>
              </a:lnSpc>
              <a:spcBef>
                <a:spcPct val="20000"/>
              </a:spcBef>
              <a:buClr>
                <a:srgbClr val="993300"/>
              </a:buClr>
              <a:buFont typeface="Wingdings" pitchFamily="2" charset="2"/>
              <a:buNone/>
              <a:defRPr/>
            </a:pPr>
            <a:r>
              <a:rPr lang="en-US" altLang="en-US" sz="2000" i="1" dirty="0">
                <a:latin typeface="+mn-lt"/>
              </a:rPr>
              <a:t>Pediatric NHL progression is not orderly &amp; predictable (like HL), and </a:t>
            </a:r>
          </a:p>
          <a:p>
            <a:pPr algn="ctr">
              <a:lnSpc>
                <a:spcPct val="80000"/>
              </a:lnSpc>
              <a:spcBef>
                <a:spcPct val="20000"/>
              </a:spcBef>
              <a:buClr>
                <a:srgbClr val="993300"/>
              </a:buClr>
              <a:buFont typeface="Wingdings" pitchFamily="2" charset="2"/>
              <a:buNone/>
              <a:defRPr/>
            </a:pPr>
            <a:r>
              <a:rPr lang="en-US" altLang="en-US" sz="2000" i="1" dirty="0">
                <a:latin typeface="+mn-lt"/>
              </a:rPr>
              <a:t>the Ann Arbor system does not adequately predict </a:t>
            </a:r>
            <a:r>
              <a:rPr lang="en-US" altLang="en-US" sz="2000" i="1" dirty="0" smtClean="0">
                <a:latin typeface="+mn-lt"/>
              </a:rPr>
              <a:t>prognosis</a:t>
            </a:r>
            <a:endParaRPr lang="en-US" altLang="en-US" sz="2000" i="1" dirty="0">
              <a:latin typeface="+mn-lt"/>
            </a:endParaRPr>
          </a:p>
        </p:txBody>
      </p:sp>
      <p:sp>
        <p:nvSpPr>
          <p:cNvPr id="73735" name="Rectangle 6"/>
          <p:cNvSpPr>
            <a:spLocks noChangeArrowheads="1"/>
          </p:cNvSpPr>
          <p:nvPr/>
        </p:nvSpPr>
        <p:spPr bwMode="auto">
          <a:xfrm>
            <a:off x="0" y="6611938"/>
            <a:ext cx="8763000" cy="276999"/>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altLang="en-US" sz="1200" dirty="0">
                <a:solidFill>
                  <a:schemeClr val="bg1">
                    <a:lumMod val="50000"/>
                  </a:schemeClr>
                </a:solidFill>
                <a:latin typeface="+mn-lt"/>
              </a:rPr>
              <a:t>Adapted from Murphy SB. </a:t>
            </a:r>
            <a:r>
              <a:rPr lang="en-US" altLang="en-US" sz="1200" dirty="0" err="1">
                <a:solidFill>
                  <a:schemeClr val="bg1">
                    <a:lumMod val="50000"/>
                  </a:schemeClr>
                </a:solidFill>
                <a:latin typeface="+mn-lt"/>
              </a:rPr>
              <a:t>Semin</a:t>
            </a:r>
            <a:r>
              <a:rPr lang="en-US" altLang="en-US" sz="1200" dirty="0">
                <a:solidFill>
                  <a:schemeClr val="bg1">
                    <a:lumMod val="50000"/>
                  </a:schemeClr>
                </a:solidFill>
                <a:latin typeface="+mn-lt"/>
              </a:rPr>
              <a:t> </a:t>
            </a:r>
            <a:r>
              <a:rPr lang="en-US" altLang="en-US" sz="1200" dirty="0" err="1">
                <a:solidFill>
                  <a:schemeClr val="bg1">
                    <a:lumMod val="50000"/>
                  </a:schemeClr>
                </a:solidFill>
                <a:latin typeface="+mn-lt"/>
              </a:rPr>
              <a:t>Oncol</a:t>
            </a:r>
            <a:r>
              <a:rPr lang="en-US" altLang="en-US" sz="1200" dirty="0">
                <a:solidFill>
                  <a:schemeClr val="bg1">
                    <a:lumMod val="50000"/>
                  </a:schemeClr>
                </a:solidFill>
                <a:latin typeface="+mn-lt"/>
              </a:rPr>
              <a:t> 1980;7:332–339.</a:t>
            </a:r>
          </a:p>
        </p:txBody>
      </p:sp>
    </p:spTree>
    <p:extLst>
      <p:ext uri="{BB962C8B-B14F-4D97-AF65-F5344CB8AC3E}">
        <p14:creationId xmlns:p14="http://schemas.microsoft.com/office/powerpoint/2010/main" val="736252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0" y="76200"/>
            <a:ext cx="9144000" cy="609600"/>
          </a:xfrm>
        </p:spPr>
        <p:txBody>
          <a:bodyPr/>
          <a:lstStyle/>
          <a:p>
            <a:pPr eaLnBrk="1" hangingPunct="1">
              <a:defRPr/>
            </a:pPr>
            <a:r>
              <a:rPr lang="en-US" altLang="en-US" sz="3200" b="1" dirty="0">
                <a:latin typeface="+mn-lt"/>
              </a:rPr>
              <a:t>The St Jude (Murphy) Classification for pediatric NHL</a:t>
            </a:r>
          </a:p>
        </p:txBody>
      </p:sp>
      <p:sp>
        <p:nvSpPr>
          <p:cNvPr id="76803" name="Rectangle 3"/>
          <p:cNvSpPr>
            <a:spLocks noGrp="1" noChangeArrowheads="1"/>
          </p:cNvSpPr>
          <p:nvPr>
            <p:ph type="body" idx="4294967295"/>
          </p:nvPr>
        </p:nvSpPr>
        <p:spPr>
          <a:xfrm>
            <a:off x="0" y="914400"/>
            <a:ext cx="9144000" cy="4800600"/>
          </a:xfrm>
        </p:spPr>
        <p:txBody>
          <a:bodyPr/>
          <a:lstStyle/>
          <a:p>
            <a:pPr>
              <a:lnSpc>
                <a:spcPct val="80000"/>
              </a:lnSpc>
              <a:defRPr/>
            </a:pPr>
            <a:r>
              <a:rPr lang="en-US" altLang="en-US" sz="1800" b="1" dirty="0" smtClean="0"/>
              <a:t>Stage I:	</a:t>
            </a:r>
            <a:r>
              <a:rPr lang="en-US" altLang="en-US" sz="1800" dirty="0" smtClean="0"/>
              <a:t>Single nodal or extranodal tumor </a:t>
            </a:r>
            <a:r>
              <a:rPr lang="en-US" altLang="en-US" sz="1800" b="1" i="1" dirty="0" smtClean="0"/>
              <a:t>excluding the mediastinum and abdomen</a:t>
            </a:r>
            <a:r>
              <a:rPr lang="en-US" altLang="en-US" sz="1800" i="1" dirty="0" smtClean="0"/>
              <a:t>.</a:t>
            </a:r>
            <a:r>
              <a:rPr lang="en-US" altLang="en-US" sz="1800" dirty="0" smtClean="0"/>
              <a:t> </a:t>
            </a:r>
            <a:endParaRPr lang="en-US" altLang="en-US" sz="1800" b="1" dirty="0" smtClean="0"/>
          </a:p>
          <a:p>
            <a:pPr>
              <a:spcBef>
                <a:spcPct val="80000"/>
              </a:spcBef>
              <a:defRPr/>
            </a:pPr>
            <a:r>
              <a:rPr lang="en-US" altLang="en-US" sz="1800" b="1" dirty="0" smtClean="0"/>
              <a:t>Stage II: </a:t>
            </a:r>
            <a:r>
              <a:rPr lang="en-US" altLang="en-US" sz="1800" dirty="0" smtClean="0"/>
              <a:t>	a) Single extranodal tumor with regional node involvement, or </a:t>
            </a:r>
          </a:p>
          <a:p>
            <a:pPr>
              <a:lnSpc>
                <a:spcPct val="80000"/>
              </a:lnSpc>
              <a:buClr>
                <a:srgbClr val="993300"/>
              </a:buClr>
              <a:buFont typeface="Wingdings" pitchFamily="2" charset="2"/>
              <a:buNone/>
              <a:defRPr/>
            </a:pPr>
            <a:r>
              <a:rPr lang="en-US" altLang="en-US" sz="1800" dirty="0" smtClean="0"/>
              <a:t>			b) Two or more nodal areas on the same side of the diaphragm, or </a:t>
            </a:r>
          </a:p>
          <a:p>
            <a:pPr>
              <a:lnSpc>
                <a:spcPct val="80000"/>
              </a:lnSpc>
              <a:buClr>
                <a:srgbClr val="993300"/>
              </a:buClr>
              <a:buFont typeface="Wingdings" pitchFamily="2" charset="2"/>
              <a:buNone/>
              <a:defRPr/>
            </a:pPr>
            <a:r>
              <a:rPr lang="en-US" altLang="en-US" sz="1800" dirty="0" smtClean="0"/>
              <a:t>			c) Two extranodal tumors on the same side of the diaphragm </a:t>
            </a:r>
          </a:p>
          <a:p>
            <a:pPr>
              <a:lnSpc>
                <a:spcPct val="80000"/>
              </a:lnSpc>
              <a:buClr>
                <a:srgbClr val="993300"/>
              </a:buClr>
              <a:buFont typeface="Wingdings" pitchFamily="2" charset="2"/>
              <a:buNone/>
              <a:defRPr/>
            </a:pPr>
            <a:r>
              <a:rPr lang="en-US" altLang="en-US" sz="1800" dirty="0" smtClean="0"/>
              <a:t>			    (with or without regional node involvement) </a:t>
            </a:r>
          </a:p>
          <a:p>
            <a:pPr>
              <a:lnSpc>
                <a:spcPct val="80000"/>
              </a:lnSpc>
              <a:buClr>
                <a:srgbClr val="993300"/>
              </a:buClr>
              <a:buFont typeface="Wingdings" pitchFamily="2" charset="2"/>
              <a:buNone/>
              <a:defRPr/>
            </a:pPr>
            <a:r>
              <a:rPr lang="en-US" altLang="en-US" sz="1800" dirty="0" smtClean="0"/>
              <a:t>			</a:t>
            </a:r>
            <a:r>
              <a:rPr lang="en-US" altLang="en-US" sz="1800" b="1" dirty="0" smtClean="0"/>
              <a:t>d) Primary gastrointestinal tract tumor that is </a:t>
            </a:r>
            <a:r>
              <a:rPr lang="en-US" altLang="en-US" sz="1800" b="1" dirty="0" err="1" smtClean="0"/>
              <a:t>resectable</a:t>
            </a:r>
            <a:r>
              <a:rPr lang="en-US" altLang="en-US" sz="1800" b="1" dirty="0" smtClean="0"/>
              <a:t> (w/o ascites) </a:t>
            </a:r>
          </a:p>
          <a:p>
            <a:pPr>
              <a:lnSpc>
                <a:spcPct val="80000"/>
              </a:lnSpc>
              <a:buClr>
                <a:srgbClr val="993300"/>
              </a:buClr>
              <a:buFont typeface="Wingdings" pitchFamily="2" charset="2"/>
              <a:buNone/>
              <a:defRPr/>
            </a:pPr>
            <a:r>
              <a:rPr lang="en-US" altLang="en-US" sz="1800" dirty="0" smtClean="0"/>
              <a:t>			</a:t>
            </a:r>
            <a:r>
              <a:rPr lang="en-US" altLang="en-US" sz="1800" b="1" dirty="0" smtClean="0"/>
              <a:t>     (usually ileocecal, with/without regional mesenteric node involvement)</a:t>
            </a:r>
          </a:p>
          <a:p>
            <a:pPr>
              <a:spcBef>
                <a:spcPct val="80000"/>
              </a:spcBef>
              <a:defRPr/>
            </a:pPr>
            <a:r>
              <a:rPr lang="en-US" altLang="en-US" sz="1800" b="1" dirty="0" smtClean="0"/>
              <a:t>Stage III</a:t>
            </a:r>
            <a:r>
              <a:rPr lang="en-US" altLang="en-US" sz="1800" dirty="0" smtClean="0"/>
              <a:t>:	a) Two extranodal tumors on opposite sides of the diaphragm</a:t>
            </a:r>
          </a:p>
          <a:p>
            <a:pPr>
              <a:lnSpc>
                <a:spcPct val="80000"/>
              </a:lnSpc>
              <a:buClr>
                <a:srgbClr val="993300"/>
              </a:buClr>
              <a:buFont typeface="Wingdings" pitchFamily="2" charset="2"/>
              <a:buNone/>
              <a:defRPr/>
            </a:pPr>
            <a:r>
              <a:rPr lang="en-US" altLang="en-US" sz="1800" dirty="0" smtClean="0"/>
              <a:t>			b) Two or more nodal areas above and below the diaphragm, or</a:t>
            </a:r>
          </a:p>
          <a:p>
            <a:pPr>
              <a:lnSpc>
                <a:spcPct val="80000"/>
              </a:lnSpc>
              <a:buClr>
                <a:srgbClr val="993300"/>
              </a:buClr>
              <a:buFont typeface="Wingdings" pitchFamily="2" charset="2"/>
              <a:buNone/>
              <a:defRPr/>
            </a:pPr>
            <a:r>
              <a:rPr lang="en-US" altLang="en-US" sz="1800" dirty="0" smtClean="0"/>
              <a:t>			</a:t>
            </a:r>
            <a:r>
              <a:rPr lang="en-US" altLang="en-US" sz="1800" b="1" dirty="0" smtClean="0"/>
              <a:t>c) Any intrathoracic disease (lung, pleura, mediastinum, and thymic) or </a:t>
            </a:r>
          </a:p>
          <a:p>
            <a:pPr>
              <a:lnSpc>
                <a:spcPct val="80000"/>
              </a:lnSpc>
              <a:buClr>
                <a:srgbClr val="993300"/>
              </a:buClr>
              <a:buFont typeface="Wingdings" pitchFamily="2" charset="2"/>
              <a:buNone/>
              <a:defRPr/>
            </a:pPr>
            <a:r>
              <a:rPr lang="en-US" altLang="en-US" sz="1800" dirty="0" smtClean="0"/>
              <a:t>			</a:t>
            </a:r>
            <a:r>
              <a:rPr lang="en-US" altLang="en-US" sz="1800" b="1" dirty="0" smtClean="0"/>
              <a:t>d) All extensive, primary intraabdominal disease, or</a:t>
            </a:r>
          </a:p>
          <a:p>
            <a:pPr>
              <a:lnSpc>
                <a:spcPct val="80000"/>
              </a:lnSpc>
              <a:buClr>
                <a:srgbClr val="993300"/>
              </a:buClr>
              <a:buFont typeface="Wingdings" pitchFamily="2" charset="2"/>
              <a:buNone/>
              <a:defRPr/>
            </a:pPr>
            <a:r>
              <a:rPr lang="en-US" altLang="en-US" sz="1800" dirty="0" smtClean="0"/>
              <a:t>			</a:t>
            </a:r>
            <a:r>
              <a:rPr lang="en-US" altLang="en-US" sz="1800" b="1" dirty="0" smtClean="0"/>
              <a:t>e) All </a:t>
            </a:r>
            <a:r>
              <a:rPr lang="en-US" altLang="en-US" sz="1800" b="1" i="1" dirty="0" err="1" smtClean="0"/>
              <a:t>paraspinal</a:t>
            </a:r>
            <a:r>
              <a:rPr lang="en-US" altLang="en-US" sz="1800" b="1" i="1" dirty="0" smtClean="0"/>
              <a:t> or epidural disease</a:t>
            </a:r>
            <a:r>
              <a:rPr lang="en-US" altLang="en-US" sz="1800" b="1" dirty="0" smtClean="0"/>
              <a:t> (regardless of other tumor sites)</a:t>
            </a:r>
          </a:p>
          <a:p>
            <a:pPr>
              <a:spcBef>
                <a:spcPct val="80000"/>
              </a:spcBef>
              <a:defRPr/>
            </a:pPr>
            <a:r>
              <a:rPr lang="en-US" altLang="en-US" sz="1800" b="1" dirty="0" smtClean="0"/>
              <a:t>Stage IV:	</a:t>
            </a:r>
            <a:r>
              <a:rPr lang="en-US" altLang="en-US" sz="1800" dirty="0" smtClean="0"/>
              <a:t>Bone marrow involvement </a:t>
            </a:r>
            <a:r>
              <a:rPr lang="en-US" altLang="en-US" sz="1800" u="sng" dirty="0" smtClean="0"/>
              <a:t>&gt;</a:t>
            </a:r>
            <a:r>
              <a:rPr lang="en-US" altLang="en-US" sz="1800" dirty="0" smtClean="0"/>
              <a:t>5%</a:t>
            </a:r>
          </a:p>
          <a:p>
            <a:pPr marL="0" indent="0">
              <a:spcBef>
                <a:spcPts val="0"/>
              </a:spcBef>
              <a:buClr>
                <a:srgbClr val="993300"/>
              </a:buClr>
              <a:buFont typeface="Arial" charset="0"/>
              <a:buNone/>
              <a:defRPr/>
            </a:pPr>
            <a:r>
              <a:rPr lang="en-US" altLang="en-US" sz="1800" dirty="0" smtClean="0"/>
              <a:t>		CNS involvement </a:t>
            </a:r>
            <a:r>
              <a:rPr lang="en-US" altLang="en-US" sz="1800" i="1" dirty="0" smtClean="0"/>
              <a:t>(other than facial nerve palsy or </a:t>
            </a:r>
            <a:r>
              <a:rPr lang="en-US" altLang="en-US" sz="1800" i="1" dirty="0" err="1" smtClean="0"/>
              <a:t>paraspinal</a:t>
            </a:r>
            <a:r>
              <a:rPr lang="en-US" altLang="en-US" sz="1800" i="1" dirty="0" smtClean="0"/>
              <a:t> disease)</a:t>
            </a:r>
          </a:p>
          <a:p>
            <a:pPr marL="0" indent="0">
              <a:spcBef>
                <a:spcPts val="0"/>
              </a:spcBef>
              <a:buClr>
                <a:srgbClr val="993300"/>
              </a:buClr>
              <a:buFont typeface="Arial" charset="0"/>
              <a:buNone/>
              <a:defRPr/>
            </a:pPr>
            <a:r>
              <a:rPr lang="en-US" altLang="en-US" sz="1800" i="1" dirty="0" smtClean="0"/>
              <a:t>		</a:t>
            </a:r>
            <a:r>
              <a:rPr lang="en-US" altLang="en-US" sz="1800" dirty="0" smtClean="0"/>
              <a:t>   CSF blasts, CNS mass, CN palsy, cord compression, </a:t>
            </a:r>
            <a:r>
              <a:rPr lang="en-US" altLang="en-US" sz="1800" dirty="0" err="1" smtClean="0"/>
              <a:t>parameningeal</a:t>
            </a:r>
            <a:r>
              <a:rPr lang="en-US" altLang="en-US" sz="1800" dirty="0" smtClean="0"/>
              <a:t> disease</a:t>
            </a:r>
          </a:p>
          <a:p>
            <a:pPr>
              <a:spcBef>
                <a:spcPct val="80000"/>
              </a:spcBef>
              <a:buClr>
                <a:srgbClr val="993300"/>
              </a:buClr>
              <a:buFont typeface="Wingdings" pitchFamily="2" charset="2"/>
              <a:buChar char="§"/>
              <a:defRPr/>
            </a:pPr>
            <a:endParaRPr lang="en-US" altLang="en-US" sz="1800" dirty="0" smtClean="0"/>
          </a:p>
        </p:txBody>
      </p:sp>
      <p:sp>
        <p:nvSpPr>
          <p:cNvPr id="73732" name="Line 6"/>
          <p:cNvSpPr>
            <a:spLocks noChangeShapeType="1"/>
          </p:cNvSpPr>
          <p:nvPr/>
        </p:nvSpPr>
        <p:spPr bwMode="auto">
          <a:xfrm>
            <a:off x="0" y="762000"/>
            <a:ext cx="9144000" cy="0"/>
          </a:xfrm>
          <a:prstGeom prst="line">
            <a:avLst/>
          </a:prstGeom>
          <a:noFill/>
          <a:ln w="19050">
            <a:solidFill>
              <a:schemeClr val="tx1"/>
            </a:solidFill>
            <a:round/>
            <a:headEnd/>
            <a:tailEnd/>
          </a:ln>
          <a:extLst/>
        </p:spPr>
        <p:txBody>
          <a:bodyPr/>
          <a:lstStyle/>
          <a:p>
            <a:pPr eaLnBrk="1" hangingPunct="1">
              <a:defRPr/>
            </a:pPr>
            <a:endParaRPr lang="en-US">
              <a:latin typeface="+mn-lt"/>
            </a:endParaRPr>
          </a:p>
        </p:txBody>
      </p:sp>
      <p:sp>
        <p:nvSpPr>
          <p:cNvPr id="73733" name="Line 6"/>
          <p:cNvSpPr>
            <a:spLocks noChangeShapeType="1"/>
          </p:cNvSpPr>
          <p:nvPr/>
        </p:nvSpPr>
        <p:spPr bwMode="auto">
          <a:xfrm>
            <a:off x="0" y="5867400"/>
            <a:ext cx="9144000" cy="0"/>
          </a:xfrm>
          <a:prstGeom prst="line">
            <a:avLst/>
          </a:prstGeom>
          <a:noFill/>
          <a:ln w="19050">
            <a:solidFill>
              <a:schemeClr val="tx1"/>
            </a:solidFill>
            <a:round/>
            <a:headEnd/>
            <a:tailEnd/>
          </a:ln>
          <a:extLst/>
        </p:spPr>
        <p:txBody>
          <a:bodyPr/>
          <a:lstStyle/>
          <a:p>
            <a:pPr eaLnBrk="1" hangingPunct="1">
              <a:defRPr/>
            </a:pPr>
            <a:endParaRPr lang="en-US">
              <a:latin typeface="+mn-lt"/>
            </a:endParaRPr>
          </a:p>
        </p:txBody>
      </p:sp>
      <p:sp>
        <p:nvSpPr>
          <p:cNvPr id="73734" name="Rectangle 7"/>
          <p:cNvSpPr>
            <a:spLocks noChangeArrowheads="1"/>
          </p:cNvSpPr>
          <p:nvPr/>
        </p:nvSpPr>
        <p:spPr bwMode="auto">
          <a:xfrm>
            <a:off x="0" y="5980113"/>
            <a:ext cx="9144000" cy="954087"/>
          </a:xfrm>
          <a:prstGeom prst="rect">
            <a:avLst/>
          </a:prstGeom>
          <a:solidFill>
            <a:schemeClr val="bg1"/>
          </a:solidFill>
          <a:ln>
            <a:noFill/>
          </a:ln>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lnSpc>
                <a:spcPct val="80000"/>
              </a:lnSpc>
              <a:spcBef>
                <a:spcPct val="20000"/>
              </a:spcBef>
              <a:buClr>
                <a:srgbClr val="993300"/>
              </a:buClr>
              <a:buFont typeface="Wingdings" pitchFamily="2" charset="2"/>
              <a:buNone/>
              <a:defRPr/>
            </a:pPr>
            <a:r>
              <a:rPr lang="en-US" altLang="en-US" sz="2000" dirty="0">
                <a:latin typeface="+mn-lt"/>
              </a:rPr>
              <a:t>Pediatric NHL progression is not orderly &amp; predictable (like HL), and </a:t>
            </a:r>
          </a:p>
          <a:p>
            <a:pPr algn="ctr">
              <a:lnSpc>
                <a:spcPct val="80000"/>
              </a:lnSpc>
              <a:spcBef>
                <a:spcPct val="20000"/>
              </a:spcBef>
              <a:buClr>
                <a:srgbClr val="993300"/>
              </a:buClr>
              <a:buFont typeface="Wingdings" pitchFamily="2" charset="2"/>
              <a:buNone/>
              <a:defRPr/>
            </a:pPr>
            <a:r>
              <a:rPr lang="en-US" altLang="en-US" sz="2000" dirty="0">
                <a:latin typeface="+mn-lt"/>
              </a:rPr>
              <a:t>the Ann Arbor system does not adequately predict prognosis</a:t>
            </a:r>
          </a:p>
          <a:p>
            <a:pPr algn="ctr">
              <a:lnSpc>
                <a:spcPct val="80000"/>
              </a:lnSpc>
              <a:spcBef>
                <a:spcPct val="20000"/>
              </a:spcBef>
              <a:buClr>
                <a:srgbClr val="993300"/>
              </a:buClr>
              <a:buFont typeface="Wingdings" pitchFamily="2" charset="2"/>
              <a:buNone/>
              <a:defRPr/>
            </a:pPr>
            <a:endParaRPr lang="en-US" altLang="en-US" sz="2000" dirty="0">
              <a:latin typeface="+mn-lt"/>
            </a:endParaRPr>
          </a:p>
        </p:txBody>
      </p:sp>
      <p:sp>
        <p:nvSpPr>
          <p:cNvPr id="73735" name="Rectangle 6"/>
          <p:cNvSpPr>
            <a:spLocks noChangeArrowheads="1"/>
          </p:cNvSpPr>
          <p:nvPr/>
        </p:nvSpPr>
        <p:spPr bwMode="auto">
          <a:xfrm>
            <a:off x="0" y="6611938"/>
            <a:ext cx="8763000" cy="276999"/>
          </a:xfrm>
          <a:prstGeom prst="rect">
            <a:avLst/>
          </a:prstGeom>
          <a:noFill/>
          <a:ln>
            <a:noFill/>
          </a:ln>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altLang="en-US" sz="1200" dirty="0">
                <a:solidFill>
                  <a:schemeClr val="bg1">
                    <a:lumMod val="50000"/>
                  </a:schemeClr>
                </a:solidFill>
                <a:latin typeface="+mn-lt"/>
              </a:rPr>
              <a:t>Adapted from Murphy SB. </a:t>
            </a:r>
            <a:r>
              <a:rPr lang="en-US" altLang="en-US" sz="1200" dirty="0" err="1">
                <a:solidFill>
                  <a:schemeClr val="bg1">
                    <a:lumMod val="50000"/>
                  </a:schemeClr>
                </a:solidFill>
                <a:latin typeface="+mn-lt"/>
              </a:rPr>
              <a:t>Semin</a:t>
            </a:r>
            <a:r>
              <a:rPr lang="en-US" altLang="en-US" sz="1200" dirty="0">
                <a:solidFill>
                  <a:schemeClr val="bg1">
                    <a:lumMod val="50000"/>
                  </a:schemeClr>
                </a:solidFill>
                <a:latin typeface="+mn-lt"/>
              </a:rPr>
              <a:t> </a:t>
            </a:r>
            <a:r>
              <a:rPr lang="en-US" altLang="en-US" sz="1200" dirty="0" err="1">
                <a:solidFill>
                  <a:schemeClr val="bg1">
                    <a:lumMod val="50000"/>
                  </a:schemeClr>
                </a:solidFill>
                <a:latin typeface="+mn-lt"/>
              </a:rPr>
              <a:t>Oncol</a:t>
            </a:r>
            <a:r>
              <a:rPr lang="en-US" altLang="en-US" sz="1200" dirty="0">
                <a:solidFill>
                  <a:schemeClr val="bg1">
                    <a:lumMod val="50000"/>
                  </a:schemeClr>
                </a:solidFill>
                <a:latin typeface="+mn-lt"/>
              </a:rPr>
              <a:t> 1980;7:332–339.</a:t>
            </a:r>
          </a:p>
        </p:txBody>
      </p:sp>
    </p:spTree>
    <p:extLst>
      <p:ext uri="{BB962C8B-B14F-4D97-AF65-F5344CB8AC3E}">
        <p14:creationId xmlns:p14="http://schemas.microsoft.com/office/powerpoint/2010/main" val="3982531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0" y="0"/>
            <a:ext cx="9144000" cy="838200"/>
          </a:xfrm>
        </p:spPr>
        <p:txBody>
          <a:bodyPr/>
          <a:lstStyle/>
          <a:p>
            <a:pPr eaLnBrk="1" hangingPunct="1">
              <a:defRPr/>
            </a:pPr>
            <a:r>
              <a:rPr lang="en-US" altLang="en-US" sz="3600" dirty="0">
                <a:latin typeface="+mn-lt"/>
              </a:rPr>
              <a:t>Risk stratification for mature B cell lymphoma</a:t>
            </a:r>
          </a:p>
        </p:txBody>
      </p:sp>
      <p:sp>
        <p:nvSpPr>
          <p:cNvPr id="97283" name="Rectangle 4"/>
          <p:cNvSpPr>
            <a:spLocks noGrp="1" noChangeArrowheads="1"/>
          </p:cNvSpPr>
          <p:nvPr>
            <p:ph type="body" idx="4294967295"/>
          </p:nvPr>
        </p:nvSpPr>
        <p:spPr>
          <a:xfrm>
            <a:off x="79375" y="1143000"/>
            <a:ext cx="9064625" cy="4267200"/>
          </a:xfrm>
        </p:spPr>
        <p:txBody>
          <a:bodyPr/>
          <a:lstStyle/>
          <a:p>
            <a:pPr eaLnBrk="1" hangingPunct="1">
              <a:buClr>
                <a:srgbClr val="CC3300"/>
              </a:buClr>
              <a:buFont typeface="Arial" panose="020B0604020202020204" pitchFamily="34" charset="0"/>
              <a:buNone/>
            </a:pPr>
            <a:r>
              <a:rPr lang="en-US" altLang="en-US" sz="1800" b="1" u="sng" dirty="0" smtClean="0"/>
              <a:t>French Society of Pediatric Oncology (FAB/LMB)</a:t>
            </a:r>
          </a:p>
          <a:p>
            <a:pPr eaLnBrk="1" hangingPunct="1"/>
            <a:r>
              <a:rPr lang="en-US" altLang="en-US" sz="1800" dirty="0" smtClean="0"/>
              <a:t>Stratum A:	Completely resected stage I / abdominal stage II</a:t>
            </a:r>
          </a:p>
          <a:p>
            <a:pPr eaLnBrk="1" hangingPunct="1">
              <a:spcBef>
                <a:spcPts val="1200"/>
              </a:spcBef>
            </a:pPr>
            <a:r>
              <a:rPr lang="en-US" altLang="en-US" sz="1800" dirty="0" smtClean="0"/>
              <a:t>Stratum B:	</a:t>
            </a:r>
            <a:r>
              <a:rPr lang="en-US" altLang="en-US" sz="1800" dirty="0" err="1" smtClean="0"/>
              <a:t>Nonresected</a:t>
            </a:r>
            <a:r>
              <a:rPr lang="en-US" altLang="en-US" sz="1800" dirty="0" smtClean="0"/>
              <a:t> stage I-IV </a:t>
            </a:r>
          </a:p>
          <a:p>
            <a:pPr eaLnBrk="1" hangingPunct="1">
              <a:spcBef>
                <a:spcPts val="1200"/>
              </a:spcBef>
            </a:pPr>
            <a:r>
              <a:rPr lang="en-US" altLang="en-US" sz="1800" dirty="0" smtClean="0"/>
              <a:t>Stratum C:	CNS+ or &gt;25% blasts in marrow</a:t>
            </a:r>
          </a:p>
          <a:p>
            <a:pPr eaLnBrk="1" hangingPunct="1">
              <a:buClr>
                <a:srgbClr val="CC3300"/>
              </a:buClr>
              <a:buFont typeface="Wingdings" panose="05000000000000000000" pitchFamily="2" charset="2"/>
              <a:buChar char="§"/>
            </a:pPr>
            <a:endParaRPr lang="en-US" altLang="en-US" sz="1800" dirty="0" smtClean="0"/>
          </a:p>
          <a:p>
            <a:pPr eaLnBrk="1" hangingPunct="1">
              <a:buClr>
                <a:srgbClr val="CC3300"/>
              </a:buClr>
              <a:buFont typeface="Arial" panose="020B0604020202020204" pitchFamily="34" charset="0"/>
              <a:buNone/>
            </a:pPr>
            <a:r>
              <a:rPr lang="en-US" altLang="en-US" sz="1800" b="1" u="sng" dirty="0" smtClean="0"/>
              <a:t>Berlin-Frankfurt-Munster (BFM)</a:t>
            </a:r>
          </a:p>
          <a:p>
            <a:pPr eaLnBrk="1" hangingPunct="1"/>
            <a:r>
              <a:rPr lang="en-US" altLang="en-US" sz="1800" dirty="0" smtClean="0"/>
              <a:t>Stratum R1	Completely resected stage I, 	Completely resected abdominal stage II</a:t>
            </a:r>
          </a:p>
          <a:p>
            <a:pPr eaLnBrk="1" hangingPunct="1">
              <a:spcBef>
                <a:spcPts val="1200"/>
              </a:spcBef>
            </a:pPr>
            <a:r>
              <a:rPr lang="en-US" altLang="en-US" sz="1800" dirty="0" smtClean="0"/>
              <a:t>Stratum R2	Stage III with LDH &lt;500	</a:t>
            </a:r>
            <a:r>
              <a:rPr lang="en-US" altLang="en-US" sz="1800" dirty="0" err="1" smtClean="0"/>
              <a:t>Nonresected</a:t>
            </a:r>
            <a:r>
              <a:rPr lang="en-US" altLang="en-US" sz="1800" dirty="0" smtClean="0"/>
              <a:t> stage I/II 	</a:t>
            </a:r>
          </a:p>
          <a:p>
            <a:pPr eaLnBrk="1" hangingPunct="1">
              <a:spcBef>
                <a:spcPts val="1200"/>
              </a:spcBef>
            </a:pPr>
            <a:r>
              <a:rPr lang="en-US" altLang="en-US" sz="1800" dirty="0" smtClean="0"/>
              <a:t>Stratum R3	Stage III with LDH 500-999	Stage IV (marrow &gt;25% blasts) &amp; LDH&lt;1,000</a:t>
            </a:r>
          </a:p>
          <a:p>
            <a:pPr eaLnBrk="1" hangingPunct="1">
              <a:spcBef>
                <a:spcPts val="1200"/>
              </a:spcBef>
            </a:pPr>
            <a:r>
              <a:rPr lang="en-US" altLang="en-US" sz="1800" dirty="0" smtClean="0"/>
              <a:t>Stratum R4	Stage III with LDH ≥1,000 	Stage IV (marrow &gt;25% blasts) &amp; LDH≥1,000 </a:t>
            </a:r>
          </a:p>
          <a:p>
            <a:pPr eaLnBrk="1" hangingPunct="1">
              <a:spcBef>
                <a:spcPct val="0"/>
              </a:spcBef>
            </a:pPr>
            <a:r>
              <a:rPr lang="en-US" altLang="en-US" sz="1800" dirty="0" smtClean="0"/>
              <a:t>						Stage IV with any CNS disease</a:t>
            </a:r>
          </a:p>
        </p:txBody>
      </p:sp>
      <p:sp>
        <p:nvSpPr>
          <p:cNvPr id="8" name="Rectangle 7"/>
          <p:cNvSpPr/>
          <p:nvPr/>
        </p:nvSpPr>
        <p:spPr>
          <a:xfrm>
            <a:off x="0" y="6604000"/>
            <a:ext cx="8763000" cy="276999"/>
          </a:xfrm>
          <a:prstGeom prst="rect">
            <a:avLst/>
          </a:prstGeom>
        </p:spPr>
        <p:txBody>
          <a:bodyPr>
            <a:spAutoFit/>
          </a:bodyPr>
          <a:lstStyle/>
          <a:p>
            <a:pPr eaLnBrk="1" hangingPunct="1">
              <a:defRPr/>
            </a:pPr>
            <a:r>
              <a:rPr lang="en-US" sz="1200" dirty="0">
                <a:solidFill>
                  <a:schemeClr val="bg1">
                    <a:lumMod val="50000"/>
                  </a:schemeClr>
                </a:solidFill>
                <a:latin typeface="+mn-lt"/>
                <a:cs typeface="Arial" charset="0"/>
              </a:rPr>
              <a:t>Adapted from:  </a:t>
            </a:r>
            <a:r>
              <a:rPr lang="en-US" sz="1200" dirty="0" err="1">
                <a:solidFill>
                  <a:schemeClr val="bg1">
                    <a:lumMod val="50000"/>
                  </a:schemeClr>
                </a:solidFill>
                <a:latin typeface="+mn-lt"/>
                <a:cs typeface="Arial" charset="0"/>
              </a:rPr>
              <a:t>Patte</a:t>
            </a:r>
            <a:r>
              <a:rPr lang="en-US" sz="1200" dirty="0">
                <a:solidFill>
                  <a:schemeClr val="bg1">
                    <a:lumMod val="50000"/>
                  </a:schemeClr>
                </a:solidFill>
                <a:latin typeface="+mn-lt"/>
                <a:cs typeface="Arial" charset="0"/>
              </a:rPr>
              <a:t> C et al J </a:t>
            </a:r>
            <a:r>
              <a:rPr lang="en-US" sz="1200" dirty="0" err="1">
                <a:solidFill>
                  <a:schemeClr val="bg1">
                    <a:lumMod val="50000"/>
                  </a:schemeClr>
                </a:solidFill>
                <a:latin typeface="+mn-lt"/>
                <a:cs typeface="Arial" charset="0"/>
              </a:rPr>
              <a:t>Clin</a:t>
            </a:r>
            <a:r>
              <a:rPr lang="en-US" sz="1200" dirty="0">
                <a:solidFill>
                  <a:schemeClr val="bg1">
                    <a:lumMod val="50000"/>
                  </a:schemeClr>
                </a:solidFill>
                <a:latin typeface="+mn-lt"/>
                <a:cs typeface="Arial" charset="0"/>
              </a:rPr>
              <a:t> </a:t>
            </a:r>
            <a:r>
              <a:rPr lang="en-US" sz="1200" dirty="0" err="1">
                <a:solidFill>
                  <a:schemeClr val="bg1">
                    <a:lumMod val="50000"/>
                  </a:schemeClr>
                </a:solidFill>
                <a:latin typeface="+mn-lt"/>
                <a:cs typeface="Arial" charset="0"/>
              </a:rPr>
              <a:t>Oncol</a:t>
            </a:r>
            <a:r>
              <a:rPr lang="en-US" sz="1200" dirty="0">
                <a:solidFill>
                  <a:schemeClr val="bg1">
                    <a:lumMod val="50000"/>
                  </a:schemeClr>
                </a:solidFill>
                <a:latin typeface="+mn-lt"/>
                <a:cs typeface="Arial" charset="0"/>
              </a:rPr>
              <a:t> 1986;4:1219–1226 and Reiter A, et al., J </a:t>
            </a:r>
            <a:r>
              <a:rPr lang="en-US" sz="1200" dirty="0" err="1">
                <a:solidFill>
                  <a:schemeClr val="bg1">
                    <a:lumMod val="50000"/>
                  </a:schemeClr>
                </a:solidFill>
                <a:latin typeface="+mn-lt"/>
                <a:cs typeface="Arial" charset="0"/>
              </a:rPr>
              <a:t>Clin</a:t>
            </a:r>
            <a:r>
              <a:rPr lang="en-US" sz="1200" dirty="0">
                <a:solidFill>
                  <a:schemeClr val="bg1">
                    <a:lumMod val="50000"/>
                  </a:schemeClr>
                </a:solidFill>
                <a:latin typeface="+mn-lt"/>
                <a:cs typeface="Arial" charset="0"/>
              </a:rPr>
              <a:t> </a:t>
            </a:r>
            <a:r>
              <a:rPr lang="en-US" sz="1200" dirty="0" err="1">
                <a:solidFill>
                  <a:schemeClr val="bg1">
                    <a:lumMod val="50000"/>
                  </a:schemeClr>
                </a:solidFill>
                <a:latin typeface="+mn-lt"/>
                <a:cs typeface="Arial" charset="0"/>
              </a:rPr>
              <a:t>Oncol</a:t>
            </a:r>
            <a:r>
              <a:rPr lang="en-US" sz="1200" dirty="0">
                <a:solidFill>
                  <a:schemeClr val="bg1">
                    <a:lumMod val="50000"/>
                  </a:schemeClr>
                </a:solidFill>
                <a:latin typeface="+mn-lt"/>
                <a:cs typeface="Arial" charset="0"/>
              </a:rPr>
              <a:t> 1995;13:359–372.</a:t>
            </a:r>
          </a:p>
        </p:txBody>
      </p:sp>
      <p:sp>
        <p:nvSpPr>
          <p:cNvPr id="6" name="Line 6"/>
          <p:cNvSpPr>
            <a:spLocks noChangeShapeType="1"/>
          </p:cNvSpPr>
          <p:nvPr/>
        </p:nvSpPr>
        <p:spPr bwMode="auto">
          <a:xfrm>
            <a:off x="0" y="8382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Tree>
    <p:extLst>
      <p:ext uri="{BB962C8B-B14F-4D97-AF65-F5344CB8AC3E}">
        <p14:creationId xmlns:p14="http://schemas.microsoft.com/office/powerpoint/2010/main" val="7002768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0" y="0"/>
            <a:ext cx="9144000" cy="838200"/>
          </a:xfrm>
        </p:spPr>
        <p:txBody>
          <a:bodyPr/>
          <a:lstStyle/>
          <a:p>
            <a:pPr eaLnBrk="1" hangingPunct="1">
              <a:defRPr/>
            </a:pPr>
            <a:r>
              <a:rPr lang="en-US" altLang="en-US" sz="4000" dirty="0">
                <a:latin typeface="+mn-lt"/>
              </a:rPr>
              <a:t>Principles of therapy for Pediatric NHL </a:t>
            </a:r>
          </a:p>
        </p:txBody>
      </p:sp>
      <p:sp>
        <p:nvSpPr>
          <p:cNvPr id="106498" name="Rectangle 4"/>
          <p:cNvSpPr>
            <a:spLocks noGrp="1" noChangeArrowheads="1"/>
          </p:cNvSpPr>
          <p:nvPr>
            <p:ph type="body" idx="4294967295"/>
          </p:nvPr>
        </p:nvSpPr>
        <p:spPr>
          <a:xfrm>
            <a:off x="76200" y="1066800"/>
            <a:ext cx="9067800" cy="5715000"/>
          </a:xfrm>
          <a:solidFill>
            <a:schemeClr val="bg1"/>
          </a:solidFill>
        </p:spPr>
        <p:txBody>
          <a:bodyPr/>
          <a:lstStyle/>
          <a:p>
            <a:pPr marL="0" indent="0" eaLnBrk="1" hangingPunct="1">
              <a:buClr>
                <a:srgbClr val="CC3300"/>
              </a:buClr>
              <a:buFont typeface="Arial" charset="0"/>
              <a:buNone/>
              <a:defRPr/>
            </a:pPr>
            <a:r>
              <a:rPr lang="en-US" sz="2400" b="1" u="sng" dirty="0"/>
              <a:t>Principle</a:t>
            </a:r>
            <a:r>
              <a:rPr lang="en-US" sz="2400" dirty="0"/>
              <a:t>			</a:t>
            </a:r>
            <a:r>
              <a:rPr lang="en-US" sz="2400" b="1" u="sng" dirty="0"/>
              <a:t>Exception</a:t>
            </a:r>
          </a:p>
          <a:p>
            <a:pPr eaLnBrk="1" hangingPunct="1">
              <a:spcBef>
                <a:spcPts val="0"/>
              </a:spcBef>
              <a:defRPr/>
            </a:pPr>
            <a:r>
              <a:rPr lang="en-US" sz="2400" dirty="0"/>
              <a:t>Chemotherapy 		</a:t>
            </a:r>
            <a:r>
              <a:rPr lang="en-US" sz="2400" dirty="0" smtClean="0">
                <a:solidFill>
                  <a:prstClr val="black"/>
                </a:solidFill>
              </a:rPr>
              <a:t>Pediatric Follicular </a:t>
            </a:r>
            <a:r>
              <a:rPr lang="en-US" sz="2400" dirty="0">
                <a:solidFill>
                  <a:prstClr val="black"/>
                </a:solidFill>
              </a:rPr>
              <a:t>(completely resected</a:t>
            </a:r>
            <a:r>
              <a:rPr lang="en-US" sz="2400" dirty="0" smtClean="0">
                <a:solidFill>
                  <a:prstClr val="black"/>
                </a:solidFill>
              </a:rPr>
              <a:t>)</a:t>
            </a:r>
            <a:r>
              <a:rPr lang="en-US" sz="2400" dirty="0"/>
              <a:t> </a:t>
            </a:r>
            <a:r>
              <a:rPr lang="en-US" sz="2400" dirty="0" smtClean="0"/>
              <a:t>				(also resected Stage </a:t>
            </a:r>
            <a:r>
              <a:rPr lang="en-US" sz="2400" dirty="0"/>
              <a:t>I </a:t>
            </a:r>
            <a:r>
              <a:rPr lang="en-US" sz="2400" dirty="0" smtClean="0"/>
              <a:t>NLPHL)</a:t>
            </a:r>
            <a:endParaRPr lang="en-US" sz="2000" dirty="0" smtClean="0"/>
          </a:p>
          <a:p>
            <a:pPr eaLnBrk="1" hangingPunct="1">
              <a:spcBef>
                <a:spcPts val="0"/>
              </a:spcBef>
              <a:defRPr/>
            </a:pPr>
            <a:r>
              <a:rPr lang="en-US" sz="2400" dirty="0" smtClean="0"/>
              <a:t>CNS </a:t>
            </a:r>
            <a:r>
              <a:rPr lang="en-US" sz="2400" dirty="0"/>
              <a:t>prophylaxis 		Resected abdominal Burkitt / </a:t>
            </a:r>
            <a:r>
              <a:rPr lang="en-US" sz="2400" dirty="0" smtClean="0"/>
              <a:t>DLBCL</a:t>
            </a:r>
            <a:endParaRPr lang="en-US" sz="2400" dirty="0"/>
          </a:p>
          <a:p>
            <a:pPr eaLnBrk="1" hangingPunct="1">
              <a:spcBef>
                <a:spcPts val="0"/>
              </a:spcBef>
              <a:defRPr/>
            </a:pPr>
            <a:r>
              <a:rPr lang="en-US" sz="2400" dirty="0"/>
              <a:t>Short duration / intense 	Lymphoblastic lymphoma </a:t>
            </a:r>
          </a:p>
          <a:p>
            <a:pPr eaLnBrk="1" hangingPunct="1">
              <a:spcBef>
                <a:spcPts val="0"/>
              </a:spcBef>
              <a:defRPr/>
            </a:pPr>
            <a:r>
              <a:rPr lang="en-US" sz="2400" dirty="0"/>
              <a:t>No radiation		</a:t>
            </a:r>
            <a:r>
              <a:rPr lang="en-US" sz="2400" dirty="0" smtClean="0"/>
              <a:t>CNS+ Lymphoblastic lymphoma</a:t>
            </a:r>
            <a:endParaRPr lang="en-US" sz="2400" dirty="0"/>
          </a:p>
          <a:p>
            <a:pPr eaLnBrk="1" hangingPunct="1">
              <a:spcBef>
                <a:spcPts val="0"/>
              </a:spcBef>
              <a:defRPr/>
            </a:pPr>
            <a:endParaRPr lang="en-US" sz="1400" dirty="0"/>
          </a:p>
          <a:p>
            <a:pPr eaLnBrk="1" hangingPunct="1">
              <a:spcBef>
                <a:spcPts val="0"/>
              </a:spcBef>
              <a:defRPr/>
            </a:pPr>
            <a:r>
              <a:rPr lang="en-US" sz="2400" dirty="0"/>
              <a:t>Burkitt leukemia: 		Treat like Burkitt lymphoma</a:t>
            </a:r>
          </a:p>
          <a:p>
            <a:pPr eaLnBrk="1" hangingPunct="1">
              <a:spcBef>
                <a:spcPts val="0"/>
              </a:spcBef>
              <a:defRPr/>
            </a:pPr>
            <a:r>
              <a:rPr lang="en-US" sz="2400" dirty="0" smtClean="0"/>
              <a:t>Lymphoblastic  </a:t>
            </a:r>
            <a:r>
              <a:rPr lang="en-US" sz="2400" dirty="0"/>
              <a:t>		Induction, consolidation, &amp; maintenance.   </a:t>
            </a:r>
            <a:r>
              <a:rPr lang="en-US" sz="2400" dirty="0" smtClean="0"/>
              <a:t> </a:t>
            </a:r>
          </a:p>
          <a:p>
            <a:pPr eaLnBrk="1" hangingPunct="1">
              <a:spcBef>
                <a:spcPts val="0"/>
              </a:spcBef>
              <a:defRPr/>
            </a:pPr>
            <a:r>
              <a:rPr lang="en-US" sz="2400" dirty="0"/>
              <a:t> </a:t>
            </a:r>
            <a:r>
              <a:rPr lang="en-US" sz="2400" dirty="0" smtClean="0"/>
              <a:t>      Lymphoma:</a:t>
            </a:r>
            <a:r>
              <a:rPr lang="en-US" sz="2400" dirty="0"/>
              <a:t>		</a:t>
            </a:r>
            <a:r>
              <a:rPr lang="en-US" sz="2400" dirty="0" smtClean="0"/>
              <a:t>  Duration </a:t>
            </a:r>
            <a:r>
              <a:rPr lang="en-US" sz="2400" dirty="0"/>
              <a:t>of therapy of at least 2 years</a:t>
            </a:r>
          </a:p>
          <a:p>
            <a:pPr eaLnBrk="1" hangingPunct="1">
              <a:spcBef>
                <a:spcPts val="0"/>
              </a:spcBef>
              <a:buClr>
                <a:srgbClr val="CC3300"/>
              </a:buClr>
              <a:buFont typeface="Wingdings" pitchFamily="2" charset="2"/>
              <a:buChar char="§"/>
              <a:defRPr/>
            </a:pPr>
            <a:endParaRPr lang="en-US" sz="2400" dirty="0"/>
          </a:p>
          <a:p>
            <a:pPr eaLnBrk="1" hangingPunct="1">
              <a:spcBef>
                <a:spcPts val="0"/>
              </a:spcBef>
              <a:defRPr/>
            </a:pPr>
            <a:r>
              <a:rPr lang="en-US" sz="2400" dirty="0"/>
              <a:t>Survival is high:		</a:t>
            </a:r>
            <a:r>
              <a:rPr lang="en-US" sz="2400" dirty="0" err="1"/>
              <a:t>Burkitt</a:t>
            </a:r>
            <a:r>
              <a:rPr lang="en-US" sz="2400" dirty="0"/>
              <a:t>/DLBCL	  	~</a:t>
            </a:r>
            <a:r>
              <a:rPr lang="en-US" sz="2400" dirty="0" smtClean="0"/>
              <a:t>95%</a:t>
            </a:r>
            <a:endParaRPr lang="en-US" sz="2400" dirty="0"/>
          </a:p>
          <a:p>
            <a:pPr eaLnBrk="1" hangingPunct="1">
              <a:spcBef>
                <a:spcPts val="0"/>
              </a:spcBef>
              <a:buClr>
                <a:srgbClr val="CC3300"/>
              </a:buClr>
              <a:buFont typeface="Wingdings" pitchFamily="2" charset="2"/>
              <a:buNone/>
              <a:defRPr/>
            </a:pPr>
            <a:r>
              <a:rPr lang="en-US" sz="2400" dirty="0"/>
              <a:t>					Lymphoblastic   	</a:t>
            </a:r>
            <a:r>
              <a:rPr lang="en-US" sz="2400" dirty="0" smtClean="0"/>
              <a:t>~90%</a:t>
            </a:r>
            <a:endParaRPr lang="en-US" sz="2400" dirty="0"/>
          </a:p>
          <a:p>
            <a:pPr eaLnBrk="1" hangingPunct="1">
              <a:spcBef>
                <a:spcPts val="0"/>
              </a:spcBef>
              <a:buClr>
                <a:srgbClr val="CC3300"/>
              </a:buClr>
              <a:buFont typeface="Wingdings" pitchFamily="2" charset="2"/>
              <a:buNone/>
              <a:defRPr/>
            </a:pPr>
            <a:r>
              <a:rPr lang="en-US" sz="2400" dirty="0"/>
              <a:t>					ALCL		  	~85%</a:t>
            </a:r>
          </a:p>
          <a:p>
            <a:pPr eaLnBrk="1" hangingPunct="1">
              <a:spcBef>
                <a:spcPts val="0"/>
              </a:spcBef>
              <a:buClr>
                <a:srgbClr val="CC3300"/>
              </a:buClr>
              <a:buFont typeface="Wingdings" pitchFamily="2" charset="2"/>
              <a:buNone/>
              <a:defRPr/>
            </a:pPr>
            <a:r>
              <a:rPr lang="en-US" sz="2400" dirty="0"/>
              <a:t>					</a:t>
            </a:r>
            <a:r>
              <a:rPr lang="en-US" sz="2400" dirty="0" smtClean="0"/>
              <a:t>PMBCL			~66%</a:t>
            </a:r>
            <a:endParaRPr lang="en-US" sz="2400" dirty="0"/>
          </a:p>
        </p:txBody>
      </p:sp>
      <p:sp>
        <p:nvSpPr>
          <p:cNvPr id="75781" name="Line 6"/>
          <p:cNvSpPr>
            <a:spLocks noChangeShapeType="1"/>
          </p:cNvSpPr>
          <p:nvPr/>
        </p:nvSpPr>
        <p:spPr bwMode="auto">
          <a:xfrm>
            <a:off x="0" y="4800600"/>
            <a:ext cx="8534400" cy="0"/>
          </a:xfrm>
          <a:prstGeom prst="line">
            <a:avLst/>
          </a:prstGeom>
          <a:noFill/>
          <a:ln w="19050">
            <a:solidFill>
              <a:srgbClr val="993300"/>
            </a:solidFill>
            <a:round/>
            <a:headEnd/>
            <a:tailEnd/>
          </a:ln>
          <a:extLst/>
        </p:spPr>
        <p:txBody>
          <a:bodyPr/>
          <a:lstStyle/>
          <a:p>
            <a:pPr eaLnBrk="1" hangingPunct="1">
              <a:defRPr/>
            </a:pPr>
            <a:endParaRPr lang="en-US">
              <a:latin typeface="+mn-lt"/>
            </a:endParaRPr>
          </a:p>
        </p:txBody>
      </p:sp>
      <p:sp>
        <p:nvSpPr>
          <p:cNvPr id="75782" name="Line 6"/>
          <p:cNvSpPr>
            <a:spLocks noChangeShapeType="1"/>
          </p:cNvSpPr>
          <p:nvPr/>
        </p:nvSpPr>
        <p:spPr bwMode="auto">
          <a:xfrm>
            <a:off x="76200" y="3429000"/>
            <a:ext cx="8534400" cy="0"/>
          </a:xfrm>
          <a:prstGeom prst="line">
            <a:avLst/>
          </a:prstGeom>
          <a:noFill/>
          <a:ln w="19050">
            <a:solidFill>
              <a:srgbClr val="993300"/>
            </a:solidFill>
            <a:round/>
            <a:headEnd/>
            <a:tailEnd/>
          </a:ln>
          <a:extLst/>
        </p:spPr>
        <p:txBody>
          <a:bodyPr/>
          <a:lstStyle/>
          <a:p>
            <a:pPr eaLnBrk="1" hangingPunct="1">
              <a:defRPr/>
            </a:pPr>
            <a:endParaRPr lang="en-US">
              <a:latin typeface="+mn-lt"/>
            </a:endParaRPr>
          </a:p>
        </p:txBody>
      </p:sp>
      <p:sp>
        <p:nvSpPr>
          <p:cNvPr id="7" name="Line 6"/>
          <p:cNvSpPr>
            <a:spLocks noChangeShapeType="1"/>
          </p:cNvSpPr>
          <p:nvPr/>
        </p:nvSpPr>
        <p:spPr bwMode="auto">
          <a:xfrm>
            <a:off x="0" y="9144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8" name="Line 6"/>
          <p:cNvSpPr>
            <a:spLocks noChangeShapeType="1"/>
          </p:cNvSpPr>
          <p:nvPr/>
        </p:nvSpPr>
        <p:spPr bwMode="auto">
          <a:xfrm>
            <a:off x="0" y="34290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9" name="Line 6"/>
          <p:cNvSpPr>
            <a:spLocks noChangeShapeType="1"/>
          </p:cNvSpPr>
          <p:nvPr/>
        </p:nvSpPr>
        <p:spPr bwMode="auto">
          <a:xfrm>
            <a:off x="0" y="48006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93</a:t>
            </a:fld>
            <a:endParaRPr lang="en-US" altLang="en-US"/>
          </a:p>
        </p:txBody>
      </p:sp>
    </p:spTree>
    <p:extLst>
      <p:ext uri="{BB962C8B-B14F-4D97-AF65-F5344CB8AC3E}">
        <p14:creationId xmlns:p14="http://schemas.microsoft.com/office/powerpoint/2010/main" val="34769753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0" y="0"/>
            <a:ext cx="9144000" cy="838200"/>
          </a:xfrm>
        </p:spPr>
        <p:txBody>
          <a:bodyPr/>
          <a:lstStyle/>
          <a:p>
            <a:pPr eaLnBrk="1" hangingPunct="1">
              <a:defRPr/>
            </a:pPr>
            <a:r>
              <a:rPr lang="en-US" altLang="en-US" sz="4000" dirty="0">
                <a:latin typeface="+mn-lt"/>
              </a:rPr>
              <a:t>Chemotherapy for pediatric NHL</a:t>
            </a:r>
          </a:p>
        </p:txBody>
      </p:sp>
      <p:sp>
        <p:nvSpPr>
          <p:cNvPr id="106498" name="Rectangle 4"/>
          <p:cNvSpPr>
            <a:spLocks noGrp="1" noChangeArrowheads="1"/>
          </p:cNvSpPr>
          <p:nvPr>
            <p:ph type="body" idx="4294967295"/>
          </p:nvPr>
        </p:nvSpPr>
        <p:spPr>
          <a:xfrm>
            <a:off x="76200" y="1066800"/>
            <a:ext cx="9067800" cy="4876800"/>
          </a:xfrm>
        </p:spPr>
        <p:txBody>
          <a:bodyPr/>
          <a:lstStyle/>
          <a:p>
            <a:pPr eaLnBrk="1" hangingPunct="1">
              <a:spcBef>
                <a:spcPts val="0"/>
              </a:spcBef>
              <a:defRPr/>
            </a:pPr>
            <a:r>
              <a:rPr lang="en-US" sz="2400" dirty="0"/>
              <a:t>Risk adapted:  	</a:t>
            </a:r>
          </a:p>
          <a:p>
            <a:pPr lvl="1" eaLnBrk="1" hangingPunct="1">
              <a:spcBef>
                <a:spcPts val="0"/>
              </a:spcBef>
              <a:buFont typeface="Arial" panose="020B0604020202020204" pitchFamily="34" charset="0"/>
              <a:buChar char="•"/>
              <a:defRPr/>
            </a:pPr>
            <a:r>
              <a:rPr lang="en-US" sz="2000" dirty="0"/>
              <a:t>Higher stage </a:t>
            </a:r>
            <a:r>
              <a:rPr lang="en-US" sz="2000" dirty="0">
                <a:latin typeface="HGHangle"/>
                <a:ea typeface="HGHangle"/>
              </a:rPr>
              <a:t>→ </a:t>
            </a:r>
            <a:r>
              <a:rPr lang="en-US" sz="2000" dirty="0">
                <a:ea typeface="HGHangle"/>
              </a:rPr>
              <a:t>more cycles and higher doses of chemotherapy</a:t>
            </a:r>
          </a:p>
          <a:p>
            <a:pPr lvl="1" eaLnBrk="1" hangingPunct="1">
              <a:spcBef>
                <a:spcPts val="0"/>
              </a:spcBef>
              <a:buFont typeface="Arial" panose="020B0604020202020204" pitchFamily="34" charset="0"/>
              <a:buChar char="•"/>
              <a:defRPr/>
            </a:pPr>
            <a:r>
              <a:rPr lang="en-US" sz="2000" dirty="0">
                <a:ea typeface="HGHangle"/>
              </a:rPr>
              <a:t>Example:</a:t>
            </a:r>
          </a:p>
          <a:p>
            <a:pPr lvl="2" eaLnBrk="1" hangingPunct="1">
              <a:spcBef>
                <a:spcPts val="0"/>
              </a:spcBef>
              <a:defRPr/>
            </a:pPr>
            <a:r>
              <a:rPr lang="en-US" sz="1800" dirty="0">
                <a:ea typeface="HGHangle"/>
              </a:rPr>
              <a:t>Completely resected abdominal Burkitt:    	2 cycles of chemotherapy</a:t>
            </a:r>
          </a:p>
          <a:p>
            <a:pPr lvl="2" eaLnBrk="1" hangingPunct="1">
              <a:spcBef>
                <a:spcPts val="0"/>
              </a:spcBef>
              <a:defRPr/>
            </a:pPr>
            <a:r>
              <a:rPr lang="en-US" sz="1800" dirty="0">
                <a:ea typeface="HGHangle"/>
              </a:rPr>
              <a:t>Burkitt leukemia with CNS involvement:	</a:t>
            </a:r>
            <a:r>
              <a:rPr lang="en-US" sz="1800" dirty="0" smtClean="0">
                <a:ea typeface="HGHangle"/>
              </a:rPr>
              <a:t>6-8 </a:t>
            </a:r>
            <a:r>
              <a:rPr lang="en-US" sz="1800" dirty="0">
                <a:ea typeface="HGHangle"/>
              </a:rPr>
              <a:t>cycles of chemotherapy</a:t>
            </a:r>
          </a:p>
          <a:p>
            <a:pPr lvl="2" eaLnBrk="1" hangingPunct="1">
              <a:spcBef>
                <a:spcPts val="0"/>
              </a:spcBef>
              <a:buClr>
                <a:srgbClr val="CC3300"/>
              </a:buClr>
              <a:buFont typeface="Wingdings" pitchFamily="2" charset="2"/>
              <a:buChar char="§"/>
              <a:defRPr/>
            </a:pPr>
            <a:endParaRPr lang="en-US" sz="1600" dirty="0">
              <a:ea typeface="HGHangle"/>
            </a:endParaRPr>
          </a:p>
          <a:p>
            <a:pPr eaLnBrk="1" hangingPunct="1">
              <a:spcBef>
                <a:spcPts val="0"/>
              </a:spcBef>
              <a:defRPr/>
            </a:pPr>
            <a:r>
              <a:rPr lang="en-US" sz="2400" dirty="0"/>
              <a:t>Response based:	</a:t>
            </a:r>
          </a:p>
          <a:p>
            <a:pPr lvl="1" eaLnBrk="1" hangingPunct="1">
              <a:spcBef>
                <a:spcPts val="0"/>
              </a:spcBef>
              <a:buFont typeface="Arial" panose="020B0604020202020204" pitchFamily="34" charset="0"/>
              <a:buChar char="•"/>
              <a:defRPr/>
            </a:pPr>
            <a:r>
              <a:rPr lang="en-US" sz="2000" dirty="0"/>
              <a:t>Monitor response based on CT imaging.</a:t>
            </a:r>
          </a:p>
          <a:p>
            <a:pPr marL="457200" lvl="1" indent="0" eaLnBrk="1" hangingPunct="1">
              <a:spcBef>
                <a:spcPts val="0"/>
              </a:spcBef>
              <a:buNone/>
              <a:defRPr/>
            </a:pPr>
            <a:r>
              <a:rPr lang="en-US" sz="2000" dirty="0" smtClean="0"/>
              <a:t>	</a:t>
            </a:r>
            <a:r>
              <a:rPr lang="en-US" sz="2000" i="1" dirty="0" smtClean="0"/>
              <a:t>(</a:t>
            </a:r>
            <a:r>
              <a:rPr lang="en-US" sz="2000" i="1" dirty="0"/>
              <a:t>PET is often </a:t>
            </a:r>
            <a:r>
              <a:rPr lang="en-US" sz="2000" i="1" dirty="0" smtClean="0"/>
              <a:t>used, </a:t>
            </a:r>
            <a:r>
              <a:rPr lang="en-US" sz="2000" i="1" dirty="0"/>
              <a:t>but PET-negative residual mass requires biopsy.)</a:t>
            </a:r>
          </a:p>
          <a:p>
            <a:pPr lvl="1" eaLnBrk="1" hangingPunct="1">
              <a:spcBef>
                <a:spcPts val="0"/>
              </a:spcBef>
              <a:buFont typeface="Arial" panose="020B0604020202020204" pitchFamily="34" charset="0"/>
              <a:buChar char="•"/>
              <a:defRPr/>
            </a:pPr>
            <a:r>
              <a:rPr lang="en-US" sz="2000" dirty="0"/>
              <a:t>Incomplete response by </a:t>
            </a:r>
            <a:r>
              <a:rPr lang="en-US" sz="2000" dirty="0" smtClean="0"/>
              <a:t>CT &amp; </a:t>
            </a:r>
            <a:r>
              <a:rPr lang="en-US" sz="2000" dirty="0"/>
              <a:t>biopsy </a:t>
            </a:r>
            <a:r>
              <a:rPr lang="en-US" sz="2000" dirty="0">
                <a:latin typeface="HGHangle"/>
                <a:ea typeface="HGHangle"/>
              </a:rPr>
              <a:t>→ </a:t>
            </a:r>
            <a:r>
              <a:rPr lang="en-US" sz="2000" dirty="0">
                <a:ea typeface="HGHangle"/>
              </a:rPr>
              <a:t>more cycles &amp; higher doses</a:t>
            </a:r>
          </a:p>
          <a:p>
            <a:pPr lvl="1" eaLnBrk="1" hangingPunct="1">
              <a:spcBef>
                <a:spcPts val="0"/>
              </a:spcBef>
              <a:buFont typeface="Arial" panose="020B0604020202020204" pitchFamily="34" charset="0"/>
              <a:buChar char="•"/>
              <a:defRPr/>
            </a:pPr>
            <a:r>
              <a:rPr lang="en-US" sz="2000" dirty="0">
                <a:ea typeface="HGHangle"/>
              </a:rPr>
              <a:t>Example:  </a:t>
            </a:r>
            <a:r>
              <a:rPr lang="en-US" sz="1800" dirty="0" smtClean="0">
                <a:ea typeface="HGHangle"/>
              </a:rPr>
              <a:t>Stage III Burkitt lymphoma of the abdomen</a:t>
            </a:r>
            <a:endParaRPr lang="en-US" sz="1800" dirty="0">
              <a:ea typeface="HGHangle"/>
            </a:endParaRPr>
          </a:p>
          <a:p>
            <a:pPr lvl="2" eaLnBrk="1" hangingPunct="1">
              <a:spcBef>
                <a:spcPts val="0"/>
              </a:spcBef>
              <a:defRPr/>
            </a:pPr>
            <a:r>
              <a:rPr lang="en-US" sz="1800" dirty="0">
                <a:ea typeface="HGHangle"/>
              </a:rPr>
              <a:t>Usually in complete remission after 2 cycles of intensive chemotherapy</a:t>
            </a:r>
          </a:p>
          <a:p>
            <a:pPr lvl="2" eaLnBrk="1" hangingPunct="1">
              <a:spcBef>
                <a:spcPts val="0"/>
              </a:spcBef>
              <a:defRPr/>
            </a:pPr>
            <a:r>
              <a:rPr lang="en-US" sz="1800" dirty="0">
                <a:ea typeface="HGHangle"/>
              </a:rPr>
              <a:t>If not in remission, intensify therapy (8 cycles total)</a:t>
            </a:r>
            <a:endParaRPr lang="en-US" dirty="0"/>
          </a:p>
        </p:txBody>
      </p:sp>
      <p:sp>
        <p:nvSpPr>
          <p:cNvPr id="99332" name="Rectangle 4"/>
          <p:cNvSpPr>
            <a:spLocks noChangeArrowheads="1"/>
          </p:cNvSpPr>
          <p:nvPr/>
        </p:nvSpPr>
        <p:spPr bwMode="auto">
          <a:xfrm>
            <a:off x="533400" y="5573713"/>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Specific Treatments:  </a:t>
            </a:r>
            <a:r>
              <a:rPr lang="en-US" altLang="en-US" sz="1800">
                <a:hlinkClick r:id="rId3"/>
              </a:rPr>
              <a:t>http://www.cancer.gov/cancertopics/pdq/pediatrictreatment</a:t>
            </a:r>
            <a:r>
              <a:rPr lang="en-US" altLang="en-US" sz="1800"/>
              <a:t> </a:t>
            </a:r>
          </a:p>
        </p:txBody>
      </p:sp>
      <p:sp>
        <p:nvSpPr>
          <p:cNvPr id="6" name="Line 6"/>
          <p:cNvSpPr>
            <a:spLocks noChangeShapeType="1"/>
          </p:cNvSpPr>
          <p:nvPr/>
        </p:nvSpPr>
        <p:spPr bwMode="auto">
          <a:xfrm>
            <a:off x="0" y="9144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2" name="Slide Number Placeholder 1"/>
          <p:cNvSpPr>
            <a:spLocks noGrp="1"/>
          </p:cNvSpPr>
          <p:nvPr>
            <p:ph type="sldNum" sz="quarter" idx="12"/>
          </p:nvPr>
        </p:nvSpPr>
        <p:spPr/>
        <p:txBody>
          <a:bodyPr/>
          <a:lstStyle/>
          <a:p>
            <a:pPr>
              <a:defRPr/>
            </a:pPr>
            <a:fld id="{6D903617-75FB-47A0-869C-D469C852E5C0}" type="slidenum">
              <a:rPr lang="en-US" altLang="en-US" smtClean="0"/>
              <a:pPr>
                <a:defRPr/>
              </a:pPr>
              <a:t>94</a:t>
            </a:fld>
            <a:endParaRPr lang="en-US" altLang="en-US"/>
          </a:p>
        </p:txBody>
      </p:sp>
    </p:spTree>
    <p:extLst>
      <p:ext uri="{BB962C8B-B14F-4D97-AF65-F5344CB8AC3E}">
        <p14:creationId xmlns:p14="http://schemas.microsoft.com/office/powerpoint/2010/main" val="34662232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l="19376" t="14063" r="21249" b="34900"/>
          <a:stretch>
            <a:fillRect/>
          </a:stretch>
        </p:blipFill>
        <p:spPr bwMode="auto">
          <a:xfrm>
            <a:off x="0" y="0"/>
            <a:ext cx="87630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ChangeArrowheads="1"/>
          </p:cNvSpPr>
          <p:nvPr/>
        </p:nvSpPr>
        <p:spPr bwMode="auto">
          <a:xfrm>
            <a:off x="76200" y="6324600"/>
            <a:ext cx="822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t>Specific Treatments:  </a:t>
            </a:r>
            <a:r>
              <a:rPr lang="en-US" altLang="en-US" sz="1400">
                <a:hlinkClick r:id="rId3"/>
              </a:rPr>
              <a:t>http://www.cancer.gov/cancertopics/pdq/pediatrictreatment</a:t>
            </a:r>
            <a:r>
              <a:rPr lang="en-US" altLang="en-US" sz="1400"/>
              <a:t> </a:t>
            </a:r>
          </a:p>
        </p:txBody>
      </p:sp>
      <p:sp>
        <p:nvSpPr>
          <p:cNvPr id="4" name="TextBox 3"/>
          <p:cNvSpPr txBox="1">
            <a:spLocks noChangeArrowheads="1"/>
          </p:cNvSpPr>
          <p:nvPr/>
        </p:nvSpPr>
        <p:spPr bwMode="auto">
          <a:xfrm>
            <a:off x="1905000" y="2209800"/>
            <a:ext cx="5410200" cy="1570038"/>
          </a:xfrm>
          <a:prstGeom prst="rect">
            <a:avLst/>
          </a:prstGeom>
          <a:solidFill>
            <a:schemeClr val="bg1"/>
          </a:solidFill>
          <a:ln w="38100">
            <a:solidFill>
              <a:srgbClr val="9933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800"/>
              <a:t>Google: NCI + PDQ</a:t>
            </a:r>
          </a:p>
          <a:p>
            <a:pPr algn="ctr">
              <a:spcBef>
                <a:spcPct val="0"/>
              </a:spcBef>
              <a:buFontTx/>
              <a:buNone/>
            </a:pPr>
            <a:r>
              <a:rPr lang="en-US" altLang="en-US" sz="4800"/>
              <a:t>or Cancer + PDQ</a:t>
            </a:r>
          </a:p>
        </p:txBody>
      </p:sp>
      <p:sp>
        <p:nvSpPr>
          <p:cNvPr id="2" name="Slide Number Placeholder 1"/>
          <p:cNvSpPr>
            <a:spLocks noGrp="1"/>
          </p:cNvSpPr>
          <p:nvPr>
            <p:ph type="sldNum" sz="quarter" idx="12"/>
          </p:nvPr>
        </p:nvSpPr>
        <p:spPr/>
        <p:txBody>
          <a:bodyPr/>
          <a:lstStyle/>
          <a:p>
            <a:pPr>
              <a:defRPr/>
            </a:pPr>
            <a:fld id="{3CC9E843-0C9E-4ED4-9A47-9E3048C61C02}" type="slidenum">
              <a:rPr lang="en-US" altLang="en-US" smtClean="0"/>
              <a:pPr>
                <a:defRPr/>
              </a:pPr>
              <a:t>95</a:t>
            </a:fld>
            <a:endParaRPr lang="en-US" altLang="en-US"/>
          </a:p>
        </p:txBody>
      </p:sp>
    </p:spTree>
    <p:extLst>
      <p:ext uri="{BB962C8B-B14F-4D97-AF65-F5344CB8AC3E}">
        <p14:creationId xmlns:p14="http://schemas.microsoft.com/office/powerpoint/2010/main" val="551283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0" y="0"/>
            <a:ext cx="9144000" cy="685800"/>
          </a:xfrm>
        </p:spPr>
        <p:txBody>
          <a:bodyPr anchor="t"/>
          <a:lstStyle/>
          <a:p>
            <a:pPr eaLnBrk="1" hangingPunct="1">
              <a:defRPr/>
            </a:pPr>
            <a:r>
              <a:rPr lang="en-US" sz="3200" dirty="0">
                <a:latin typeface="+mn-lt"/>
              </a:rPr>
              <a:t>Late Effects of NHL depend on the type of chemotherapy delivered</a:t>
            </a:r>
          </a:p>
        </p:txBody>
      </p:sp>
      <p:sp>
        <p:nvSpPr>
          <p:cNvPr id="61442" name="Rectangle 3"/>
          <p:cNvSpPr>
            <a:spLocks noGrp="1" noChangeArrowheads="1"/>
          </p:cNvSpPr>
          <p:nvPr>
            <p:ph type="body" idx="1"/>
          </p:nvPr>
        </p:nvSpPr>
        <p:spPr>
          <a:xfrm>
            <a:off x="152400" y="1371600"/>
            <a:ext cx="8991600" cy="3733800"/>
          </a:xfrm>
        </p:spPr>
        <p:txBody>
          <a:bodyPr/>
          <a:lstStyle/>
          <a:p>
            <a:pPr eaLnBrk="1" hangingPunct="1">
              <a:lnSpc>
                <a:spcPct val="90000"/>
              </a:lnSpc>
              <a:buFont typeface="Arial" charset="0"/>
              <a:buChar char="•"/>
              <a:defRPr/>
            </a:pPr>
            <a:r>
              <a:rPr lang="en-US" sz="2000" dirty="0"/>
              <a:t>Skeletal	</a:t>
            </a:r>
            <a:r>
              <a:rPr lang="en-US" sz="2000" dirty="0">
                <a:sym typeface="Symbol" pitchFamily="18" charset="2"/>
              </a:rPr>
              <a:t> </a:t>
            </a:r>
            <a:r>
              <a:rPr lang="en-US" sz="2000" dirty="0"/>
              <a:t>Bone Growth, AVN 	Steroids</a:t>
            </a:r>
          </a:p>
          <a:p>
            <a:pPr eaLnBrk="1" hangingPunct="1">
              <a:lnSpc>
                <a:spcPct val="90000"/>
              </a:lnSpc>
              <a:spcBef>
                <a:spcPts val="1800"/>
              </a:spcBef>
              <a:buFont typeface="Arial" charset="0"/>
              <a:buChar char="•"/>
              <a:defRPr/>
            </a:pPr>
            <a:r>
              <a:rPr lang="en-US" sz="2000" dirty="0"/>
              <a:t>Cardiac:  	Cardiomyopathy, 		</a:t>
            </a:r>
            <a:r>
              <a:rPr lang="en-US" sz="2000" dirty="0" err="1"/>
              <a:t>Anthracyclines</a:t>
            </a:r>
            <a:r>
              <a:rPr lang="en-US" sz="2000" dirty="0"/>
              <a:t>, Alkylating agents </a:t>
            </a:r>
          </a:p>
          <a:p>
            <a:pPr eaLnBrk="1" hangingPunct="1">
              <a:lnSpc>
                <a:spcPct val="90000"/>
              </a:lnSpc>
              <a:buFont typeface="Wingdings" pitchFamily="2" charset="2"/>
              <a:buNone/>
              <a:defRPr/>
            </a:pPr>
            <a:r>
              <a:rPr lang="en-US" sz="2000" dirty="0"/>
              <a:t>			effusion, pericarditis, </a:t>
            </a:r>
          </a:p>
          <a:p>
            <a:pPr eaLnBrk="1" hangingPunct="1">
              <a:lnSpc>
                <a:spcPct val="90000"/>
              </a:lnSpc>
              <a:buFont typeface="Wingdings" pitchFamily="2" charset="2"/>
              <a:buNone/>
              <a:defRPr/>
            </a:pPr>
            <a:r>
              <a:rPr lang="en-US" sz="2000" dirty="0"/>
              <a:t>			CHF, CAD, AMI 				</a:t>
            </a:r>
          </a:p>
          <a:p>
            <a:pPr eaLnBrk="1" hangingPunct="1">
              <a:spcBef>
                <a:spcPts val="1800"/>
              </a:spcBef>
              <a:buFont typeface="Arial" charset="0"/>
              <a:buChar char="•"/>
              <a:defRPr/>
            </a:pPr>
            <a:r>
              <a:rPr lang="en-US" sz="2000" dirty="0"/>
              <a:t>Neuro:	Neurocognitive </a:t>
            </a:r>
            <a:r>
              <a:rPr lang="en-US" sz="2000" dirty="0" smtClean="0"/>
              <a:t>	</a:t>
            </a:r>
            <a:r>
              <a:rPr lang="en-US" sz="2000" dirty="0"/>
              <a:t>	Intrathecal medications, </a:t>
            </a:r>
          </a:p>
          <a:p>
            <a:pPr marL="0" indent="0" eaLnBrk="1" hangingPunct="1">
              <a:spcBef>
                <a:spcPts val="0"/>
              </a:spcBef>
              <a:buFont typeface="Arial" panose="020B0604020202020204" pitchFamily="34" charset="0"/>
              <a:buNone/>
              <a:defRPr/>
            </a:pPr>
            <a:r>
              <a:rPr lang="en-US" sz="2000" dirty="0"/>
              <a:t>					High dose methotrexate	</a:t>
            </a:r>
          </a:p>
          <a:p>
            <a:pPr eaLnBrk="1" hangingPunct="1">
              <a:spcBef>
                <a:spcPts val="1800"/>
              </a:spcBef>
              <a:buFont typeface="Arial" charset="0"/>
              <a:buChar char="•"/>
              <a:defRPr/>
            </a:pPr>
            <a:r>
              <a:rPr lang="en-US" sz="2000" dirty="0"/>
              <a:t>Endocrine:  	Infertility		Alkylating agents</a:t>
            </a:r>
          </a:p>
          <a:p>
            <a:pPr eaLnBrk="1" hangingPunct="1">
              <a:spcBef>
                <a:spcPts val="0"/>
              </a:spcBef>
              <a:buFont typeface="Wingdings" pitchFamily="2" charset="2"/>
              <a:buNone/>
              <a:defRPr/>
            </a:pPr>
            <a:r>
              <a:rPr lang="en-US" sz="2000" dirty="0"/>
              <a:t>			</a:t>
            </a:r>
          </a:p>
          <a:p>
            <a:pPr eaLnBrk="1" hangingPunct="1">
              <a:spcBef>
                <a:spcPts val="1800"/>
              </a:spcBef>
              <a:buFont typeface="Arial" charset="0"/>
              <a:buChar char="•"/>
              <a:defRPr/>
            </a:pPr>
            <a:r>
              <a:rPr lang="en-US" sz="2000" dirty="0"/>
              <a:t>Malignancy:	Solid tumors		Alkylating agents</a:t>
            </a:r>
          </a:p>
          <a:p>
            <a:pPr marL="0" indent="0" eaLnBrk="1" hangingPunct="1">
              <a:spcBef>
                <a:spcPts val="0"/>
              </a:spcBef>
              <a:buFont typeface="Arial" charset="0"/>
              <a:buNone/>
              <a:defRPr/>
            </a:pPr>
            <a:r>
              <a:rPr lang="en-US" sz="2000" dirty="0"/>
              <a:t>		AML/MDS		Alkylating agents, </a:t>
            </a:r>
            <a:r>
              <a:rPr lang="en-US" sz="2000" dirty="0" err="1"/>
              <a:t>Epipodophyllotoxins</a:t>
            </a:r>
            <a:endParaRPr lang="en-US" sz="2000" dirty="0"/>
          </a:p>
          <a:p>
            <a:pPr eaLnBrk="1" hangingPunct="1">
              <a:spcBef>
                <a:spcPts val="1800"/>
              </a:spcBef>
              <a:buFont typeface="Arial" charset="0"/>
              <a:buChar char="•"/>
              <a:defRPr/>
            </a:pPr>
            <a:endParaRPr lang="en-US" sz="2000" dirty="0"/>
          </a:p>
          <a:p>
            <a:pPr eaLnBrk="1" hangingPunct="1">
              <a:spcBef>
                <a:spcPts val="1200"/>
              </a:spcBef>
              <a:buFont typeface="Wingdings" pitchFamily="2" charset="2"/>
              <a:buNone/>
              <a:defRPr/>
            </a:pPr>
            <a:r>
              <a:rPr lang="en-US" sz="2000" dirty="0"/>
              <a:t>			</a:t>
            </a:r>
          </a:p>
        </p:txBody>
      </p:sp>
      <p:sp>
        <p:nvSpPr>
          <p:cNvPr id="6" name="Line 6"/>
          <p:cNvSpPr>
            <a:spLocks noChangeShapeType="1"/>
          </p:cNvSpPr>
          <p:nvPr/>
        </p:nvSpPr>
        <p:spPr bwMode="auto">
          <a:xfrm>
            <a:off x="0" y="1143000"/>
            <a:ext cx="9144000" cy="0"/>
          </a:xfrm>
          <a:prstGeom prst="line">
            <a:avLst/>
          </a:prstGeom>
          <a:noFill/>
          <a:ln w="19050">
            <a:solidFill>
              <a:schemeClr val="tx1"/>
            </a:solidFill>
            <a:round/>
            <a:headEnd/>
            <a:tailEnd/>
          </a:ln>
        </p:spPr>
        <p:txBody>
          <a:bodyPr/>
          <a:lstStyle/>
          <a:p>
            <a:pPr eaLnBrk="1" hangingPunct="1">
              <a:defRPr/>
            </a:pPr>
            <a:endParaRPr lang="en-US" sz="2000">
              <a:latin typeface="+mn-lt"/>
              <a:cs typeface="Arial" charset="0"/>
            </a:endParaRPr>
          </a:p>
        </p:txBody>
      </p:sp>
      <p:sp>
        <p:nvSpPr>
          <p:cNvPr id="7" name="Line 6"/>
          <p:cNvSpPr>
            <a:spLocks noChangeShapeType="1"/>
          </p:cNvSpPr>
          <p:nvPr/>
        </p:nvSpPr>
        <p:spPr bwMode="auto">
          <a:xfrm>
            <a:off x="0" y="56388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96</a:t>
            </a:fld>
            <a:endParaRPr lang="en-US" altLang="en-US"/>
          </a:p>
        </p:txBody>
      </p:sp>
    </p:spTree>
    <p:extLst>
      <p:ext uri="{BB962C8B-B14F-4D97-AF65-F5344CB8AC3E}">
        <p14:creationId xmlns:p14="http://schemas.microsoft.com/office/powerpoint/2010/main" val="208158390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0"/>
            <a:ext cx="9144000" cy="838200"/>
          </a:xfrm>
        </p:spPr>
        <p:txBody>
          <a:bodyPr anchor="t"/>
          <a:lstStyle/>
          <a:p>
            <a:pPr eaLnBrk="1" hangingPunct="1"/>
            <a:r>
              <a:rPr lang="en-US" altLang="en-US" sz="4000" smtClean="0"/>
              <a:t>Major differences in Pediatric HL vs NHL</a:t>
            </a:r>
          </a:p>
        </p:txBody>
      </p:sp>
      <p:sp>
        <p:nvSpPr>
          <p:cNvPr id="102403" name="Rectangle 3"/>
          <p:cNvSpPr>
            <a:spLocks noGrp="1" noChangeArrowheads="1"/>
          </p:cNvSpPr>
          <p:nvPr>
            <p:ph type="body" idx="1"/>
          </p:nvPr>
        </p:nvSpPr>
        <p:spPr>
          <a:xfrm>
            <a:off x="152400" y="1066800"/>
            <a:ext cx="8991600" cy="4419600"/>
          </a:xfrm>
        </p:spPr>
        <p:txBody>
          <a:bodyPr/>
          <a:lstStyle/>
          <a:p>
            <a:pPr eaLnBrk="1" hangingPunct="1">
              <a:lnSpc>
                <a:spcPct val="80000"/>
              </a:lnSpc>
              <a:spcBef>
                <a:spcPct val="45000"/>
              </a:spcBef>
              <a:buFont typeface="Wingdings" panose="05000000000000000000" pitchFamily="2" charset="2"/>
              <a:buNone/>
            </a:pPr>
            <a:r>
              <a:rPr lang="en-US" altLang="en-US" sz="2000" smtClean="0">
                <a:solidFill>
                  <a:srgbClr val="000000"/>
                </a:solidFill>
              </a:rPr>
              <a:t>	</a:t>
            </a:r>
            <a:r>
              <a:rPr lang="en-US" altLang="en-US" sz="2400" u="sng" smtClean="0">
                <a:solidFill>
                  <a:srgbClr val="000000"/>
                </a:solidFill>
              </a:rPr>
              <a:t>Trait</a:t>
            </a:r>
            <a:r>
              <a:rPr lang="en-US" altLang="en-US" sz="2400" smtClean="0">
                <a:solidFill>
                  <a:srgbClr val="000000"/>
                </a:solidFill>
              </a:rPr>
              <a:t>			</a:t>
            </a:r>
            <a:r>
              <a:rPr lang="en-US" altLang="en-US" sz="2400" u="sng" smtClean="0">
                <a:solidFill>
                  <a:srgbClr val="000000"/>
                </a:solidFill>
              </a:rPr>
              <a:t>Hodgkin Lymphoma</a:t>
            </a:r>
            <a:r>
              <a:rPr lang="en-US" altLang="en-US" sz="2400" smtClean="0">
                <a:solidFill>
                  <a:srgbClr val="000000"/>
                </a:solidFill>
              </a:rPr>
              <a:t>	</a:t>
            </a:r>
            <a:r>
              <a:rPr lang="en-US" altLang="en-US" sz="2400" u="sng" smtClean="0">
                <a:solidFill>
                  <a:srgbClr val="000000"/>
                </a:solidFill>
              </a:rPr>
              <a:t>Non-Hodgkin Lymphoma</a:t>
            </a:r>
          </a:p>
          <a:p>
            <a:pPr eaLnBrk="1" hangingPunct="1">
              <a:lnSpc>
                <a:spcPct val="80000"/>
              </a:lnSpc>
              <a:spcBef>
                <a:spcPct val="45000"/>
              </a:spcBef>
            </a:pPr>
            <a:r>
              <a:rPr lang="en-US" altLang="en-US" sz="2000" smtClean="0">
                <a:solidFill>
                  <a:srgbClr val="000000"/>
                </a:solidFill>
              </a:rPr>
              <a:t>Age			&gt;10 years, bimodal	  &lt;10 years</a:t>
            </a:r>
          </a:p>
          <a:p>
            <a:pPr eaLnBrk="1" hangingPunct="1">
              <a:lnSpc>
                <a:spcPct val="80000"/>
              </a:lnSpc>
              <a:spcBef>
                <a:spcPct val="45000"/>
              </a:spcBef>
            </a:pPr>
            <a:r>
              <a:rPr lang="en-US" altLang="en-US" sz="2000" smtClean="0">
                <a:solidFill>
                  <a:srgbClr val="000000"/>
                </a:solidFill>
              </a:rPr>
              <a:t>Spread		Contiguous nodes	  Systemic disease</a:t>
            </a:r>
          </a:p>
          <a:p>
            <a:pPr eaLnBrk="1" hangingPunct="1">
              <a:lnSpc>
                <a:spcPct val="80000"/>
              </a:lnSpc>
              <a:spcBef>
                <a:spcPct val="45000"/>
              </a:spcBef>
            </a:pPr>
            <a:r>
              <a:rPr lang="en-US" altLang="en-US" sz="2000" smtClean="0">
                <a:solidFill>
                  <a:srgbClr val="000000"/>
                </a:solidFill>
              </a:rPr>
              <a:t>Staging		Ann Arbor 		  St Jude (Murphy)</a:t>
            </a:r>
          </a:p>
          <a:p>
            <a:pPr eaLnBrk="1" hangingPunct="1">
              <a:lnSpc>
                <a:spcPct val="80000"/>
              </a:lnSpc>
              <a:spcBef>
                <a:spcPct val="45000"/>
              </a:spcBef>
            </a:pPr>
            <a:r>
              <a:rPr lang="en-US" altLang="en-US" sz="2000" smtClean="0">
                <a:solidFill>
                  <a:srgbClr val="000000"/>
                </a:solidFill>
              </a:rPr>
              <a:t>B symptoms		Prognostic		  Not prognostic</a:t>
            </a:r>
          </a:p>
          <a:p>
            <a:pPr eaLnBrk="1" hangingPunct="1">
              <a:lnSpc>
                <a:spcPct val="80000"/>
              </a:lnSpc>
              <a:spcBef>
                <a:spcPct val="45000"/>
              </a:spcBef>
            </a:pPr>
            <a:r>
              <a:rPr lang="en-US" altLang="en-US" sz="2000" smtClean="0">
                <a:solidFill>
                  <a:srgbClr val="000000"/>
                </a:solidFill>
              </a:rPr>
              <a:t>Bulk disease		Prognostic 		  Not prognostic</a:t>
            </a:r>
          </a:p>
          <a:p>
            <a:pPr eaLnBrk="1" hangingPunct="1">
              <a:lnSpc>
                <a:spcPct val="80000"/>
              </a:lnSpc>
              <a:spcBef>
                <a:spcPct val="45000"/>
              </a:spcBef>
            </a:pPr>
            <a:r>
              <a:rPr lang="en-US" altLang="en-US" sz="2000" smtClean="0">
                <a:solidFill>
                  <a:srgbClr val="000000"/>
                </a:solidFill>
              </a:rPr>
              <a:t>Radiation 		YES (esp high risk)	  NO (except CNS+ LL)</a:t>
            </a:r>
          </a:p>
          <a:p>
            <a:pPr eaLnBrk="1" hangingPunct="1">
              <a:lnSpc>
                <a:spcPct val="80000"/>
              </a:lnSpc>
              <a:spcBef>
                <a:spcPct val="45000"/>
              </a:spcBef>
            </a:pPr>
            <a:r>
              <a:rPr lang="en-US" altLang="en-US" sz="2000" smtClean="0">
                <a:solidFill>
                  <a:srgbClr val="000000"/>
                </a:solidFill>
              </a:rPr>
              <a:t>Marrow evaluation      *YES (High stage)		  YES (all patients)</a:t>
            </a:r>
          </a:p>
          <a:p>
            <a:pPr eaLnBrk="1" hangingPunct="1">
              <a:lnSpc>
                <a:spcPct val="80000"/>
              </a:lnSpc>
              <a:spcBef>
                <a:spcPct val="45000"/>
              </a:spcBef>
            </a:pPr>
            <a:r>
              <a:rPr lang="en-US" altLang="en-US" sz="2000" smtClean="0">
                <a:solidFill>
                  <a:srgbClr val="000000"/>
                </a:solidFill>
              </a:rPr>
              <a:t>CSF evaluation	NO			  YES</a:t>
            </a:r>
          </a:p>
          <a:p>
            <a:pPr eaLnBrk="1" hangingPunct="1">
              <a:lnSpc>
                <a:spcPct val="80000"/>
              </a:lnSpc>
              <a:spcBef>
                <a:spcPct val="45000"/>
              </a:spcBef>
            </a:pPr>
            <a:r>
              <a:rPr lang="en-US" altLang="en-US" sz="2000" smtClean="0">
                <a:solidFill>
                  <a:srgbClr val="000000"/>
                </a:solidFill>
              </a:rPr>
              <a:t>CNS prophylaxis	NO			  YES</a:t>
            </a:r>
          </a:p>
          <a:p>
            <a:pPr eaLnBrk="1" hangingPunct="1">
              <a:lnSpc>
                <a:spcPct val="80000"/>
              </a:lnSpc>
              <a:spcBef>
                <a:spcPct val="45000"/>
              </a:spcBef>
            </a:pPr>
            <a:r>
              <a:rPr lang="en-US" altLang="en-US" sz="2000" smtClean="0">
                <a:solidFill>
                  <a:srgbClr val="000000"/>
                </a:solidFill>
              </a:rPr>
              <a:t>Flow cytometry	NO			  YES</a:t>
            </a:r>
            <a:endParaRPr lang="en-US" altLang="en-US" sz="2000" smtClean="0"/>
          </a:p>
        </p:txBody>
      </p:sp>
      <p:sp>
        <p:nvSpPr>
          <p:cNvPr id="5" name="Line 6"/>
          <p:cNvSpPr>
            <a:spLocks noChangeShapeType="1"/>
          </p:cNvSpPr>
          <p:nvPr/>
        </p:nvSpPr>
        <p:spPr bwMode="auto">
          <a:xfrm>
            <a:off x="0" y="8382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
        <p:nvSpPr>
          <p:cNvPr id="102405" name="Rectangle 1"/>
          <p:cNvSpPr>
            <a:spLocks noChangeArrowheads="1"/>
          </p:cNvSpPr>
          <p:nvPr/>
        </p:nvSpPr>
        <p:spPr bwMode="auto">
          <a:xfrm>
            <a:off x="152400" y="6335713"/>
            <a:ext cx="5691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rPr>
              <a:t>*Evaluation of marrow with FDG-PET is becoming standard</a:t>
            </a:r>
            <a:endParaRPr lang="en-US" altLang="en-US" sz="1800"/>
          </a:p>
        </p:txBody>
      </p:sp>
      <p:sp>
        <p:nvSpPr>
          <p:cNvPr id="2" name="Slide Number Placeholder 1"/>
          <p:cNvSpPr>
            <a:spLocks noGrp="1"/>
          </p:cNvSpPr>
          <p:nvPr>
            <p:ph type="sldNum" sz="quarter" idx="12"/>
          </p:nvPr>
        </p:nvSpPr>
        <p:spPr/>
        <p:txBody>
          <a:bodyPr/>
          <a:lstStyle/>
          <a:p>
            <a:pPr>
              <a:defRPr/>
            </a:pPr>
            <a:fld id="{EE686F56-AB52-428D-839C-21E848E8E2B4}" type="slidenum">
              <a:rPr lang="en-US" altLang="en-US" smtClean="0"/>
              <a:pPr>
                <a:defRPr/>
              </a:pPr>
              <a:t>97</a:t>
            </a:fld>
            <a:endParaRPr lang="en-US" altLang="en-US"/>
          </a:p>
        </p:txBody>
      </p:sp>
    </p:spTree>
    <p:extLst>
      <p:ext uri="{BB962C8B-B14F-4D97-AF65-F5344CB8AC3E}">
        <p14:creationId xmlns:p14="http://schemas.microsoft.com/office/powerpoint/2010/main" val="39128010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28600" y="0"/>
            <a:ext cx="8610600" cy="685800"/>
          </a:xfrm>
        </p:spPr>
        <p:txBody>
          <a:bodyPr anchor="t"/>
          <a:lstStyle/>
          <a:p>
            <a:pPr eaLnBrk="1" hangingPunct="1">
              <a:defRPr/>
            </a:pPr>
            <a:r>
              <a:rPr lang="en-US" altLang="en-US" sz="4000" dirty="0">
                <a:latin typeface="+mn-lt"/>
              </a:rPr>
              <a:t>Staging is different between HL and NHL</a:t>
            </a:r>
          </a:p>
        </p:txBody>
      </p:sp>
      <p:sp>
        <p:nvSpPr>
          <p:cNvPr id="103427" name="Rectangle 3"/>
          <p:cNvSpPr>
            <a:spLocks noGrp="1" noChangeArrowheads="1"/>
          </p:cNvSpPr>
          <p:nvPr>
            <p:ph type="body" idx="1"/>
          </p:nvPr>
        </p:nvSpPr>
        <p:spPr>
          <a:xfrm>
            <a:off x="457200" y="914400"/>
            <a:ext cx="8382000" cy="4724400"/>
          </a:xfrm>
        </p:spPr>
        <p:txBody>
          <a:bodyPr/>
          <a:lstStyle/>
          <a:p>
            <a:pPr eaLnBrk="1" hangingPunct="1">
              <a:lnSpc>
                <a:spcPct val="80000"/>
              </a:lnSpc>
              <a:buFont typeface="Wingdings" panose="05000000000000000000" pitchFamily="2" charset="2"/>
              <a:buNone/>
            </a:pPr>
            <a:r>
              <a:rPr lang="en-US" altLang="en-US" sz="2200" smtClean="0"/>
              <a:t>			</a:t>
            </a:r>
            <a:r>
              <a:rPr lang="en-US" altLang="en-US" sz="2200" b="1" smtClean="0"/>
              <a:t>Hodgkin Lymphoma	   Non-Hodgkin Lymphoma</a:t>
            </a:r>
          </a:p>
          <a:p>
            <a:pPr eaLnBrk="1" hangingPunct="1">
              <a:lnSpc>
                <a:spcPct val="80000"/>
              </a:lnSpc>
              <a:spcBef>
                <a:spcPct val="0"/>
              </a:spcBef>
              <a:buFontTx/>
              <a:buNone/>
            </a:pPr>
            <a:endParaRPr lang="en-US" altLang="en-US" sz="2200" u="sng" smtClean="0"/>
          </a:p>
          <a:p>
            <a:pPr eaLnBrk="1" hangingPunct="1">
              <a:lnSpc>
                <a:spcPct val="80000"/>
              </a:lnSpc>
              <a:spcBef>
                <a:spcPct val="0"/>
              </a:spcBef>
              <a:buFontTx/>
              <a:buNone/>
            </a:pPr>
            <a:r>
              <a:rPr lang="en-US" altLang="en-US" sz="2200" u="sng" smtClean="0"/>
              <a:t>Stage</a:t>
            </a:r>
            <a:r>
              <a:rPr lang="en-US" altLang="en-US" sz="2200" smtClean="0"/>
              <a:t>		</a:t>
            </a:r>
            <a:r>
              <a:rPr lang="en-US" altLang="en-US" sz="2200" u="sng" smtClean="0"/>
              <a:t>Ann Arbor</a:t>
            </a:r>
            <a:r>
              <a:rPr lang="en-US" altLang="en-US" sz="2200" smtClean="0"/>
              <a:t>		   </a:t>
            </a:r>
            <a:r>
              <a:rPr lang="en-US" altLang="en-US" sz="2200" u="sng" smtClean="0"/>
              <a:t>St Jude (Murphy)</a:t>
            </a:r>
          </a:p>
          <a:p>
            <a:pPr eaLnBrk="1" hangingPunct="1">
              <a:lnSpc>
                <a:spcPct val="80000"/>
              </a:lnSpc>
              <a:spcBef>
                <a:spcPts val="1200"/>
              </a:spcBef>
            </a:pPr>
            <a:r>
              <a:rPr lang="en-US" altLang="en-US" sz="2200" smtClean="0"/>
              <a:t>I		Single node/site		   Single node/site 	</a:t>
            </a:r>
          </a:p>
          <a:p>
            <a:pPr eaLnBrk="1" hangingPunct="1">
              <a:lnSpc>
                <a:spcPct val="80000"/>
              </a:lnSpc>
              <a:spcBef>
                <a:spcPts val="300"/>
              </a:spcBef>
              <a:buFontTx/>
              <a:buNone/>
            </a:pPr>
            <a:r>
              <a:rPr lang="en-US" altLang="en-US" sz="2200" smtClean="0"/>
              <a:t>						    </a:t>
            </a:r>
            <a:r>
              <a:rPr lang="en-US" altLang="en-US" sz="2200" smtClean="0">
                <a:sym typeface="Symbol" panose="05050102010706020507" pitchFamily="18" charset="2"/>
              </a:rPr>
              <a:t>GI or intrathoracic</a:t>
            </a:r>
            <a:endParaRPr lang="en-US" altLang="en-US" sz="2200" smtClean="0"/>
          </a:p>
          <a:p>
            <a:pPr eaLnBrk="1" hangingPunct="1">
              <a:lnSpc>
                <a:spcPct val="80000"/>
              </a:lnSpc>
              <a:spcBef>
                <a:spcPts val="2400"/>
              </a:spcBef>
            </a:pPr>
            <a:r>
              <a:rPr lang="en-US" altLang="en-US" sz="2200" smtClean="0"/>
              <a:t>II		&gt;2 nodes/sites		   &gt;2 nodes/sites 	</a:t>
            </a:r>
          </a:p>
          <a:p>
            <a:pPr eaLnBrk="1" hangingPunct="1">
              <a:lnSpc>
                <a:spcPct val="80000"/>
              </a:lnSpc>
              <a:spcBef>
                <a:spcPts val="300"/>
              </a:spcBef>
              <a:buFontTx/>
              <a:buNone/>
            </a:pPr>
            <a:r>
              <a:rPr lang="en-US" altLang="en-US" sz="2200" smtClean="0"/>
              <a:t>						    </a:t>
            </a:r>
            <a:r>
              <a:rPr lang="en-US" altLang="en-US" sz="2200" smtClean="0">
                <a:sym typeface="Symbol" panose="05050102010706020507" pitchFamily="18" charset="2"/>
              </a:rPr>
              <a:t>1</a:t>
            </a:r>
            <a:r>
              <a:rPr lang="en-US" altLang="en-US" sz="2200" baseline="30000" smtClean="0">
                <a:sym typeface="Symbol" panose="05050102010706020507" pitchFamily="18" charset="2"/>
              </a:rPr>
              <a:t>o</a:t>
            </a:r>
            <a:r>
              <a:rPr lang="en-US" altLang="en-US" sz="2200" smtClean="0">
                <a:sym typeface="Symbol" panose="05050102010706020507" pitchFamily="18" charset="2"/>
              </a:rPr>
              <a:t> </a:t>
            </a:r>
            <a:r>
              <a:rPr lang="en-US" altLang="en-US" sz="2200" smtClean="0"/>
              <a:t>GI if &gt;</a:t>
            </a:r>
            <a:r>
              <a:rPr lang="en-US" altLang="en-US" sz="2200" smtClean="0">
                <a:sym typeface="Symbol" panose="05050102010706020507" pitchFamily="18" charset="2"/>
              </a:rPr>
              <a:t>95% resected</a:t>
            </a:r>
            <a:endParaRPr lang="en-US" altLang="en-US" sz="2200" smtClean="0"/>
          </a:p>
          <a:p>
            <a:pPr eaLnBrk="1" hangingPunct="1">
              <a:lnSpc>
                <a:spcPct val="80000"/>
              </a:lnSpc>
              <a:spcBef>
                <a:spcPts val="2400"/>
              </a:spcBef>
            </a:pPr>
            <a:r>
              <a:rPr lang="en-US" altLang="en-US" sz="2200" smtClean="0"/>
              <a:t>III		Crosses diaphragm	   Crosses diaphragm	</a:t>
            </a:r>
          </a:p>
          <a:p>
            <a:pPr eaLnBrk="1" hangingPunct="1">
              <a:lnSpc>
                <a:spcPct val="80000"/>
              </a:lnSpc>
              <a:spcBef>
                <a:spcPts val="300"/>
              </a:spcBef>
              <a:buFontTx/>
              <a:buNone/>
            </a:pPr>
            <a:r>
              <a:rPr lang="en-US" altLang="en-US" sz="2200" smtClean="0">
                <a:sym typeface="Symbol" panose="05050102010706020507" pitchFamily="18" charset="2"/>
              </a:rPr>
              <a:t>						     </a:t>
            </a:r>
            <a:r>
              <a:rPr lang="en-US" altLang="en-US" sz="2200" smtClean="0"/>
              <a:t>GI (extensive), intrathoracic</a:t>
            </a:r>
          </a:p>
          <a:p>
            <a:pPr eaLnBrk="1" hangingPunct="1">
              <a:lnSpc>
                <a:spcPct val="80000"/>
              </a:lnSpc>
              <a:spcBef>
                <a:spcPts val="300"/>
              </a:spcBef>
              <a:buFontTx/>
              <a:buNone/>
            </a:pPr>
            <a:r>
              <a:rPr lang="en-US" altLang="en-US" sz="2200" smtClean="0">
                <a:sym typeface="Symbol" panose="05050102010706020507" pitchFamily="18" charset="2"/>
              </a:rPr>
              <a:t>						     paraspinal, epidural</a:t>
            </a:r>
            <a:endParaRPr lang="en-US" altLang="en-US" sz="2200" smtClean="0"/>
          </a:p>
          <a:p>
            <a:pPr eaLnBrk="1" hangingPunct="1">
              <a:lnSpc>
                <a:spcPct val="80000"/>
              </a:lnSpc>
              <a:spcBef>
                <a:spcPts val="2400"/>
              </a:spcBef>
            </a:pPr>
            <a:r>
              <a:rPr lang="en-US" altLang="en-US" sz="2200" smtClean="0"/>
              <a:t>IV		Disseminated 		   Marrow or CNS </a:t>
            </a:r>
          </a:p>
          <a:p>
            <a:pPr eaLnBrk="1" hangingPunct="1">
              <a:lnSpc>
                <a:spcPct val="80000"/>
              </a:lnSpc>
              <a:spcBef>
                <a:spcPct val="0"/>
              </a:spcBef>
              <a:buFont typeface="Wingdings" panose="05000000000000000000" pitchFamily="2" charset="2"/>
              <a:buNone/>
            </a:pPr>
            <a:r>
              <a:rPr lang="en-US" altLang="en-US" sz="2200" smtClean="0"/>
              <a:t>			(&gt;1 extranodal site)</a:t>
            </a:r>
          </a:p>
          <a:p>
            <a:pPr eaLnBrk="1" hangingPunct="1">
              <a:lnSpc>
                <a:spcPct val="80000"/>
              </a:lnSpc>
              <a:spcBef>
                <a:spcPts val="2400"/>
              </a:spcBef>
            </a:pPr>
            <a:r>
              <a:rPr lang="en-US" altLang="en-US" sz="2200" i="1" smtClean="0"/>
              <a:t>Other	“B” symptoms 		   -------------</a:t>
            </a:r>
          </a:p>
          <a:p>
            <a:pPr eaLnBrk="1" hangingPunct="1">
              <a:lnSpc>
                <a:spcPct val="80000"/>
              </a:lnSpc>
              <a:spcBef>
                <a:spcPct val="0"/>
              </a:spcBef>
              <a:buFont typeface="Wingdings" panose="05000000000000000000" pitchFamily="2" charset="2"/>
              <a:buNone/>
            </a:pPr>
            <a:r>
              <a:rPr lang="en-US" altLang="en-US" sz="2200" i="1" smtClean="0"/>
              <a:t>			 Bulk disease </a:t>
            </a:r>
          </a:p>
        </p:txBody>
      </p:sp>
      <p:sp>
        <p:nvSpPr>
          <p:cNvPr id="77829" name="Rectangle 6"/>
          <p:cNvSpPr>
            <a:spLocks noChangeArrowheads="1"/>
          </p:cNvSpPr>
          <p:nvPr/>
        </p:nvSpPr>
        <p:spPr bwMode="auto">
          <a:xfrm>
            <a:off x="0" y="6477000"/>
            <a:ext cx="4665663" cy="369888"/>
          </a:xfrm>
          <a:prstGeom prst="rect">
            <a:avLst/>
          </a:prstGeom>
          <a:noFill/>
          <a:ln>
            <a:noFill/>
          </a:ln>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altLang="en-US" dirty="0">
                <a:latin typeface="+mn-lt"/>
                <a:sym typeface="Symbol" pitchFamily="18" charset="2"/>
              </a:rPr>
              <a:t>Intrathoracic:  mediastinal, lung, pleura, </a:t>
            </a:r>
            <a:r>
              <a:rPr lang="en-US" altLang="en-US" dirty="0" smtClean="0">
                <a:latin typeface="+mn-lt"/>
                <a:sym typeface="Symbol" pitchFamily="18" charset="2"/>
              </a:rPr>
              <a:t>thymus</a:t>
            </a:r>
            <a:endParaRPr lang="en-US" altLang="en-US" dirty="0">
              <a:latin typeface="+mn-lt"/>
              <a:sym typeface="Symbol" pitchFamily="18" charset="2"/>
            </a:endParaRPr>
          </a:p>
        </p:txBody>
      </p:sp>
      <p:sp>
        <p:nvSpPr>
          <p:cNvPr id="6" name="Line 6"/>
          <p:cNvSpPr>
            <a:spLocks noChangeShapeType="1"/>
          </p:cNvSpPr>
          <p:nvPr/>
        </p:nvSpPr>
        <p:spPr bwMode="auto">
          <a:xfrm>
            <a:off x="0" y="762000"/>
            <a:ext cx="9144000" cy="0"/>
          </a:xfrm>
          <a:prstGeom prst="line">
            <a:avLst/>
          </a:prstGeom>
          <a:noFill/>
          <a:ln w="19050">
            <a:solidFill>
              <a:schemeClr val="tx1"/>
            </a:solidFill>
            <a:round/>
            <a:headEnd/>
            <a:tailEnd/>
          </a:ln>
        </p:spPr>
        <p:txBody>
          <a:bodyPr/>
          <a:lstStyle/>
          <a:p>
            <a:pPr eaLnBrk="1" hangingPunct="1">
              <a:defRPr/>
            </a:pPr>
            <a:endParaRPr lang="en-US">
              <a:latin typeface="+mn-lt"/>
              <a:cs typeface="Arial" charset="0"/>
            </a:endParaRPr>
          </a:p>
        </p:txBody>
      </p:sp>
    </p:spTree>
    <p:extLst>
      <p:ext uri="{BB962C8B-B14F-4D97-AF65-F5344CB8AC3E}">
        <p14:creationId xmlns:p14="http://schemas.microsoft.com/office/powerpoint/2010/main" val="98897330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76200"/>
          <a:ext cx="9144000" cy="6950193"/>
        </p:xfrm>
        <a:graphic>
          <a:graphicData uri="http://schemas.openxmlformats.org/drawingml/2006/table">
            <a:tbl>
              <a:tblPr/>
              <a:tblGrid>
                <a:gridCol w="1132514">
                  <a:extLst>
                    <a:ext uri="{9D8B030D-6E8A-4147-A177-3AD203B41FA5}"/>
                  </a:extLst>
                </a:gridCol>
                <a:gridCol w="1132514">
                  <a:extLst>
                    <a:ext uri="{9D8B030D-6E8A-4147-A177-3AD203B41FA5}"/>
                  </a:extLst>
                </a:gridCol>
                <a:gridCol w="1697372">
                  <a:extLst>
                    <a:ext uri="{9D8B030D-6E8A-4147-A177-3AD203B41FA5}"/>
                  </a:extLst>
                </a:gridCol>
                <a:gridCol w="2329344">
                  <a:extLst>
                    <a:ext uri="{9D8B030D-6E8A-4147-A177-3AD203B41FA5}"/>
                  </a:extLst>
                </a:gridCol>
                <a:gridCol w="2852256">
                  <a:extLst>
                    <a:ext uri="{9D8B030D-6E8A-4147-A177-3AD203B41FA5}"/>
                  </a:extLst>
                </a:gridCol>
              </a:tblGrid>
              <a:tr h="560820">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Narrow" pitchFamily="34" charset="0"/>
                          <a:cs typeface="Arial"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en-US" altLang="en-US" sz="1600" b="1" i="0" u="none" strike="noStrike" cap="none" normalizeH="0" baseline="0" dirty="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Narrow" pitchFamily="34" charset="0"/>
                          <a:cs typeface="Arial" pitchFamily="34" charset="0"/>
                        </a:rPr>
                        <a:t>Origin</a:t>
                      </a:r>
                      <a:endParaRPr kumimoji="0" lang="en-US" altLang="en-US" sz="1600" b="1" i="0" u="none" strike="noStrike" cap="none" normalizeH="0" baseline="0" dirty="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Narrow" pitchFamily="34" charset="0"/>
                          <a:cs typeface="Arial" pitchFamily="34" charset="0"/>
                        </a:rPr>
                        <a:t>Histology</a:t>
                      </a:r>
                      <a:endParaRPr kumimoji="0" lang="en-US" altLang="en-US" sz="1600" b="1" i="0" u="none" strike="noStrike" cap="none" normalizeH="0" baseline="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FF"/>
                          </a:solidFill>
                          <a:effectLst/>
                          <a:latin typeface="Arial Narrow" pitchFamily="34" charset="0"/>
                          <a:cs typeface="Arial" pitchFamily="34" charset="0"/>
                        </a:rPr>
                        <a:t>Immunophenotype</a:t>
                      </a:r>
                      <a:endParaRPr kumimoji="0" lang="en-US" altLang="en-US" sz="1600" b="1" i="0" u="none" strike="noStrike" cap="none" normalizeH="0" baseline="0" dirty="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Narrow" pitchFamily="34" charset="0"/>
                          <a:cs typeface="Arial" pitchFamily="34" charset="0"/>
                        </a:rPr>
                        <a:t>Genes, translocations, </a:t>
                      </a:r>
                      <a:r>
                        <a:rPr kumimoji="0" lang="en-US" altLang="en-US" sz="1600" b="1" i="0" u="none" strike="noStrike" cap="none" normalizeH="0" baseline="0" dirty="0" smtClean="0">
                          <a:ln>
                            <a:noFill/>
                          </a:ln>
                          <a:solidFill>
                            <a:srgbClr val="FFFFFF"/>
                          </a:solidFill>
                          <a:effectLst/>
                          <a:latin typeface="Arial Narrow" pitchFamily="34" charset="0"/>
                          <a:cs typeface="Arial" pitchFamily="34" charset="0"/>
                        </a:rPr>
                        <a:t>paths</a:t>
                      </a:r>
                      <a:endParaRPr kumimoji="0" lang="en-US" altLang="en-US" sz="1600" b="1" i="0" u="none" strike="noStrike" cap="none" normalizeH="0" baseline="0" dirty="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extLst>
              </a:tr>
              <a:tr h="1121640">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Narrow" pitchFamily="34" charset="0"/>
                          <a:cs typeface="Arial" pitchFamily="34" charset="0"/>
                        </a:rPr>
                        <a:t>Classic Hodgkin</a:t>
                      </a:r>
                      <a:endParaRPr kumimoji="0" lang="en-US" altLang="en-US" sz="1600" b="1" i="0" u="none" strike="noStrike" cap="none" normalizeH="0" baseline="0" dirty="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 </a:t>
                      </a:r>
                      <a:endParaRPr kumimoji="0" lang="en-US" altLang="en-US" sz="1600" b="0" i="0" u="none" strike="noStrike" cap="none" normalizeH="0" baseline="0" dirty="0" smtClean="0">
                        <a:ln>
                          <a:noFill/>
                        </a:ln>
                        <a:solidFill>
                          <a:srgbClr val="000000"/>
                        </a:solidFill>
                        <a:effectLst/>
                        <a:latin typeface="Arial Narrow" pitchFamily="34" charset="0"/>
                        <a:cs typeface="Arial"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Mature B</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 </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Reed Sternberg</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Arial Narrow" pitchFamily="34" charset="0"/>
                          <a:cs typeface="Arial" pitchFamily="34" charset="0"/>
                        </a:rPr>
                        <a:t>CD15</a:t>
                      </a:r>
                      <a:r>
                        <a:rPr kumimoji="0" lang="en-US" altLang="en-US" sz="2000" b="1" i="0" u="none" strike="noStrike" cap="none" normalizeH="0" baseline="0" dirty="0" smtClean="0">
                          <a:ln>
                            <a:noFill/>
                          </a:ln>
                          <a:solidFill>
                            <a:srgbClr val="000000"/>
                          </a:solidFill>
                          <a:effectLst/>
                          <a:latin typeface="Arial Narrow" pitchFamily="34" charset="0"/>
                          <a:cs typeface="Arial" pitchFamily="34" charset="0"/>
                        </a:rPr>
                        <a:t>+, </a:t>
                      </a:r>
                      <a:r>
                        <a:rPr kumimoji="0" lang="en-US" altLang="en-US" sz="1600" b="1" i="0" u="none" strike="noStrike" cap="none" normalizeH="0" baseline="0" dirty="0" smtClean="0">
                          <a:ln>
                            <a:noFill/>
                          </a:ln>
                          <a:solidFill>
                            <a:srgbClr val="000000"/>
                          </a:solidFill>
                          <a:effectLst/>
                          <a:latin typeface="Arial Narrow" pitchFamily="34" charset="0"/>
                          <a:cs typeface="Arial" pitchFamily="34" charset="0"/>
                        </a:rPr>
                        <a:t>CD30</a:t>
                      </a:r>
                      <a:r>
                        <a:rPr kumimoji="0" lang="en-US" altLang="en-US" sz="2000" b="1" i="0" u="none" strike="noStrike" cap="none" normalizeH="0" baseline="0" dirty="0" smtClean="0">
                          <a:ln>
                            <a:noFill/>
                          </a:ln>
                          <a:solidFill>
                            <a:srgbClr val="000000"/>
                          </a:solidFill>
                          <a:effectLst/>
                          <a:latin typeface="Arial Narrow" pitchFamily="34" charset="0"/>
                          <a:cs typeface="Arial" pitchFamily="34" charset="0"/>
                        </a:rPr>
                        <a:t>+</a:t>
                      </a:r>
                      <a:r>
                        <a:rPr kumimoji="0" lang="en-US" altLang="en-US" sz="2000" b="0" i="0" u="none" strike="noStrike" cap="none" normalizeH="0" baseline="0" dirty="0" smtClean="0">
                          <a:ln>
                            <a:noFill/>
                          </a:ln>
                          <a:solidFill>
                            <a:srgbClr val="000000"/>
                          </a:solidFill>
                          <a:effectLst/>
                          <a:latin typeface="Arial Narrow" pitchFamily="34" charset="0"/>
                          <a:cs typeface="Arial" pitchFamily="34" charset="0"/>
                        </a:rPr>
                        <a:t>, </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CD45-</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ea typeface="Calibri" pitchFamily="34" charset="0"/>
                          <a:cs typeface="Arial" pitchFamily="34" charset="0"/>
                        </a:rPr>
                        <a:t>(</a:t>
                      </a:r>
                      <a:r>
                        <a:rPr kumimoji="0" lang="en-US" altLang="en-US" sz="1600" b="0" i="0" u="none" strike="noStrike" cap="none" normalizeH="0" baseline="0" dirty="0" smtClean="0">
                          <a:ln>
                            <a:noFill/>
                          </a:ln>
                          <a:solidFill>
                            <a:srgbClr val="000000"/>
                          </a:solidFill>
                          <a:effectLst/>
                          <a:latin typeface="Arial Narrow" pitchFamily="34" charset="0"/>
                          <a:ea typeface="Calibri" pitchFamily="34" charset="0"/>
                          <a:cs typeface="Arial" pitchFamily="34" charset="0"/>
                          <a:sym typeface="Symbol"/>
                        </a:rPr>
                        <a:t> </a:t>
                      </a:r>
                      <a:r>
                        <a:rPr kumimoji="0" lang="en-US" altLang="en-US" sz="1600" b="0" i="0" u="none" strike="noStrike" cap="none" normalizeH="0" baseline="0" dirty="0" smtClean="0">
                          <a:ln>
                            <a:noFill/>
                          </a:ln>
                          <a:solidFill>
                            <a:srgbClr val="000000"/>
                          </a:solidFill>
                          <a:effectLst/>
                          <a:latin typeface="Arial Narrow" pitchFamily="34" charset="0"/>
                          <a:ea typeface="Calibri" pitchFamily="34" charset="0"/>
                          <a:cs typeface="Arial" pitchFamily="34" charset="0"/>
                        </a:rPr>
                        <a:t>B cell markers)</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CD30 </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 NF</a:t>
                      </a:r>
                      <a:r>
                        <a:rPr kumimoji="0" lang="en-US" altLang="en-US" sz="1600" b="0" i="0" u="none" strike="noStrike" cap="none" normalizeH="0" baseline="0" dirty="0" smtClean="0">
                          <a:ln>
                            <a:noFill/>
                          </a:ln>
                          <a:solidFill>
                            <a:srgbClr val="000000"/>
                          </a:solidFill>
                          <a:effectLst/>
                          <a:latin typeface="Symbol" panose="05050102010706020507" pitchFamily="18" charset="2"/>
                          <a:cs typeface="Arial" pitchFamily="34" charset="0"/>
                        </a:rPr>
                        <a:t>k</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B + AP-1</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  EBV+:  LMP-1 </a:t>
                      </a:r>
                      <a:r>
                        <a:rPr kumimoji="0" lang="en-US" altLang="en-US" sz="1600" b="0" i="0" u="none" strike="noStrike" cap="none" normalizeH="0" baseline="0" dirty="0">
                          <a:ln>
                            <a:noFill/>
                          </a:ln>
                          <a:solidFill>
                            <a:srgbClr val="000000"/>
                          </a:solidFill>
                          <a:effectLst/>
                          <a:latin typeface="Arial Narrow" pitchFamily="34" charset="0"/>
                          <a:cs typeface="Arial" pitchFamily="34" charset="0"/>
                        </a:rPr>
                        <a:t>→ </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NF</a:t>
                      </a:r>
                      <a:r>
                        <a:rPr kumimoji="0" lang="en-US" altLang="en-US" sz="1600" b="0" i="0" u="none" strike="noStrike" cap="none" normalizeH="0" baseline="0" dirty="0" smtClean="0">
                          <a:ln>
                            <a:noFill/>
                          </a:ln>
                          <a:solidFill>
                            <a:srgbClr val="000000"/>
                          </a:solidFill>
                          <a:effectLst/>
                          <a:latin typeface="Symbol" panose="05050102010706020507" pitchFamily="18" charset="2"/>
                          <a:cs typeface="Arial" pitchFamily="34" charset="0"/>
                        </a:rPr>
                        <a:t>k</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B</a:t>
                      </a:r>
                    </a:p>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  EBV</a:t>
                      </a:r>
                      <a:r>
                        <a:rPr kumimoji="0" lang="en-US" altLang="en-US" sz="1600" b="1" i="0" u="none" strike="noStrike" cap="none" normalizeH="0" baseline="0" dirty="0" smtClean="0">
                          <a:ln>
                            <a:noFill/>
                          </a:ln>
                          <a:solidFill>
                            <a:srgbClr val="000000"/>
                          </a:solidFill>
                          <a:effectLst/>
                          <a:latin typeface="Arial Narrow" pitchFamily="34" charset="0"/>
                          <a:cs typeface="Arial" pitchFamily="34" charset="0"/>
                        </a:rPr>
                        <a:t>-</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  mutated </a:t>
                      </a:r>
                      <a:r>
                        <a:rPr kumimoji="0" lang="en-US" altLang="en-US" sz="1600" b="0" i="0" u="none" strike="noStrike" cap="none" normalizeH="0" baseline="0" dirty="0" smtClean="0">
                          <a:ln>
                            <a:noFill/>
                          </a:ln>
                          <a:solidFill>
                            <a:srgbClr val="000000"/>
                          </a:solidFill>
                          <a:effectLst/>
                          <a:latin typeface="Andalus" panose="02020603050405020304" pitchFamily="18" charset="-78"/>
                          <a:cs typeface="Andalus" panose="02020603050405020304" pitchFamily="18" charset="-78"/>
                        </a:rPr>
                        <a:t>I</a:t>
                      </a:r>
                      <a:r>
                        <a:rPr kumimoji="0" lang="en-US" altLang="en-US" sz="1600" b="0" i="0" u="none" strike="noStrike" cap="none" normalizeH="0" baseline="0" dirty="0" smtClean="0">
                          <a:ln>
                            <a:noFill/>
                          </a:ln>
                          <a:solidFill>
                            <a:srgbClr val="000000"/>
                          </a:solidFill>
                          <a:effectLst/>
                          <a:latin typeface="Symbol" panose="05050102010706020507" pitchFamily="18" charset="2"/>
                          <a:cs typeface="Arial" pitchFamily="34" charset="0"/>
                        </a:rPr>
                        <a:t>k</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B → </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sym typeface="Symbol"/>
                        </a:rPr>
                        <a:t></a:t>
                      </a:r>
                      <a:r>
                        <a:rPr kumimoji="0" lang="en-US" altLang="en-US" sz="1600" b="0" i="0" u="none" strike="noStrike" cap="none" normalizeH="0" baseline="0" dirty="0" err="1" smtClean="0">
                          <a:ln>
                            <a:noFill/>
                          </a:ln>
                          <a:solidFill>
                            <a:srgbClr val="000000"/>
                          </a:solidFill>
                          <a:effectLst/>
                          <a:latin typeface="Arial Narrow" pitchFamily="34" charset="0"/>
                          <a:cs typeface="Arial" pitchFamily="34" charset="0"/>
                        </a:rPr>
                        <a:t>NF</a:t>
                      </a:r>
                      <a:r>
                        <a:rPr kumimoji="0" lang="en-US" altLang="en-US" sz="1600" b="0" i="0" u="none" strike="noStrike" cap="none" normalizeH="0" baseline="0" dirty="0" err="1" smtClean="0">
                          <a:ln>
                            <a:noFill/>
                          </a:ln>
                          <a:solidFill>
                            <a:srgbClr val="000000"/>
                          </a:solidFill>
                          <a:effectLst/>
                          <a:latin typeface="Symbol" panose="05050102010706020507" pitchFamily="18" charset="2"/>
                          <a:cs typeface="Arial" pitchFamily="34" charset="0"/>
                        </a:rPr>
                        <a:t>k</a:t>
                      </a:r>
                      <a:r>
                        <a:rPr kumimoji="0" lang="en-US" altLang="en-US" sz="1600" b="0" i="0" u="none" strike="noStrike" cap="none" normalizeH="0" baseline="0" dirty="0" err="1" smtClean="0">
                          <a:ln>
                            <a:noFill/>
                          </a:ln>
                          <a:solidFill>
                            <a:srgbClr val="000000"/>
                          </a:solidFill>
                          <a:effectLst/>
                          <a:latin typeface="Arial Narrow" pitchFamily="34" charset="0"/>
                          <a:cs typeface="Arial" pitchFamily="34" charset="0"/>
                        </a:rPr>
                        <a:t>B</a:t>
                      </a:r>
                      <a:endParaRPr kumimoji="0" lang="en-US" altLang="en-US" sz="1600" b="0" i="0" u="none" strike="noStrike" cap="none" normalizeH="0" baseline="0" dirty="0" smtClean="0">
                        <a:ln>
                          <a:noFill/>
                        </a:ln>
                        <a:solidFill>
                          <a:srgbClr val="000000"/>
                        </a:solidFill>
                        <a:effectLst/>
                        <a:latin typeface="Arial Narrow" pitchFamily="34" charset="0"/>
                        <a:cs typeface="Arial"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altLang="en-US" sz="1600" b="0" i="0" u="none" strike="noStrike" cap="none" normalizeH="0" baseline="0" dirty="0" smtClean="0">
                          <a:ln>
                            <a:noFill/>
                          </a:ln>
                          <a:solidFill>
                            <a:srgbClr val="000000"/>
                          </a:solidFill>
                          <a:effectLst/>
                          <a:latin typeface="Arial Narrow" pitchFamily="34" charset="0"/>
                          <a:ea typeface="Calibri" pitchFamily="34" charset="0"/>
                          <a:cs typeface="Arial" pitchFamily="34" charset="0"/>
                        </a:rPr>
                        <a:t>9p24.1 alterations </a:t>
                      </a:r>
                      <a:r>
                        <a:rPr kumimoji="0" lang="en-US" altLang="en-US" sz="1600" b="0" i="0" u="none" strike="noStrike" cap="none" normalizeH="0" baseline="0" dirty="0" smtClean="0">
                          <a:ln>
                            <a:noFill/>
                          </a:ln>
                          <a:solidFill>
                            <a:srgbClr val="000000"/>
                          </a:solidFill>
                          <a:effectLst/>
                          <a:latin typeface="Arial Narrow" pitchFamily="34" charset="0"/>
                          <a:ea typeface="Calibri" pitchFamily="34" charset="0"/>
                          <a:cs typeface="Arial" pitchFamily="34" charset="0"/>
                          <a:sym typeface="Wingdings" panose="05000000000000000000" pitchFamily="2" charset="2"/>
                        </a:rPr>
                        <a:t> </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sym typeface="Symbol"/>
                        </a:rPr>
                        <a:t>PD-L1</a:t>
                      </a:r>
                      <a:endParaRPr kumimoji="0" lang="en-US" altLang="en-US" sz="16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extLst>
              </a:tr>
              <a:tr h="841230">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Narrow" pitchFamily="34" charset="0"/>
                          <a:cs typeface="Arial" pitchFamily="34" charset="0"/>
                        </a:rPr>
                        <a:t>NLPHD</a:t>
                      </a:r>
                      <a:endParaRPr kumimoji="0" lang="en-US" altLang="en-US" sz="1600" b="1" i="0" u="none" strike="noStrike" cap="none" normalizeH="0" baseline="0" dirty="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Mature </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B</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LP cell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(L&amp;H, popcorn cell)</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CD15-, CD30-, </a:t>
                      </a:r>
                      <a:r>
                        <a:rPr kumimoji="0" lang="en-US" altLang="en-US" sz="1600" b="1" i="0" u="none" strike="noStrike" cap="none" normalizeH="0" baseline="0" dirty="0" smtClean="0">
                          <a:ln>
                            <a:noFill/>
                          </a:ln>
                          <a:solidFill>
                            <a:srgbClr val="000000"/>
                          </a:solidFill>
                          <a:effectLst/>
                          <a:latin typeface="Arial Narrow" pitchFamily="34" charset="0"/>
                          <a:cs typeface="Arial" pitchFamily="34" charset="0"/>
                        </a:rPr>
                        <a:t>CD45</a:t>
                      </a:r>
                      <a:r>
                        <a:rPr kumimoji="0" lang="en-US" altLang="en-US" sz="2000" b="1" i="0" u="none" strike="noStrike" cap="none" normalizeH="0" baseline="0" dirty="0" smtClean="0">
                          <a:ln>
                            <a:noFill/>
                          </a:ln>
                          <a:solidFill>
                            <a:srgbClr val="000000"/>
                          </a:solidFill>
                          <a:effectLst/>
                          <a:latin typeface="Arial Narrow" pitchFamily="34" charset="0"/>
                          <a:cs typeface="Arial" pitchFamily="34" charset="0"/>
                        </a:rPr>
                        <a:t>+</a:t>
                      </a:r>
                    </a:p>
                    <a:p>
                      <a:pPr marL="0" marR="0" lvl="0" indent="0" algn="ctr" defTabSz="914400" rtl="0" eaLnBrk="1" fontAlgn="base" latinLnBrk="0" hangingPunct="1">
                        <a:lnSpc>
                          <a:spcPct val="115000"/>
                        </a:lnSpc>
                        <a:spcBef>
                          <a:spcPct val="0"/>
                        </a:spcBef>
                        <a:spcAft>
                          <a:spcPct val="0"/>
                        </a:spcAft>
                        <a:buClrTx/>
                        <a:buSzTx/>
                        <a:buFontTx/>
                        <a:buNone/>
                        <a:tabLst/>
                      </a:pPr>
                      <a:r>
                        <a:rPr kumimoji="0" lang="fr-FR" altLang="en-US" sz="14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CD19, 20, 79a, J chain, PAX5</a:t>
                      </a:r>
                      <a:endParaRPr kumimoji="0" lang="en-US" altLang="en-US" sz="1400" b="1"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BCL-6, p53</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 </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extLst>
              </a:tr>
              <a:tr h="841230">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Narrow" pitchFamily="34" charset="0"/>
                          <a:cs typeface="Arial" pitchFamily="34" charset="0"/>
                        </a:rPr>
                        <a:t>Burkitt</a:t>
                      </a:r>
                      <a:endParaRPr kumimoji="0" lang="en-US" altLang="en-US" sz="1600" b="1" i="0" u="none" strike="noStrike" cap="none" normalizeH="0" baseline="0" dirty="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Mature B</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 </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Starry Sky</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sIgM, CD10,19,20,22</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IgH, </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Ig</a:t>
                      </a:r>
                      <a:r>
                        <a:rPr kumimoji="0" lang="en-US" altLang="en-US" sz="1600" b="0" i="0" u="none" strike="noStrike" cap="none" normalizeH="0" baseline="0" dirty="0" smtClean="0">
                          <a:ln>
                            <a:noFill/>
                          </a:ln>
                          <a:solidFill>
                            <a:srgbClr val="000000"/>
                          </a:solidFill>
                          <a:effectLst/>
                          <a:latin typeface="Symbol" panose="05050102010706020507" pitchFamily="18" charset="2"/>
                          <a:cs typeface="Arial" pitchFamily="34" charset="0"/>
                        </a:rPr>
                        <a:t>k</a:t>
                      </a:r>
                      <a:r>
                        <a:rPr kumimoji="0" lang="en-US" altLang="en-US" sz="1600" b="0" i="0" u="none" strike="noStrike" cap="none" normalizeH="0" baseline="0" dirty="0">
                          <a:ln>
                            <a:noFill/>
                          </a:ln>
                          <a:solidFill>
                            <a:srgbClr val="000000"/>
                          </a:solidFill>
                          <a:effectLst/>
                          <a:latin typeface="Symbol" panose="05050102010706020507" pitchFamily="18" charset="2"/>
                          <a:cs typeface="Arial" pitchFamily="34" charset="0"/>
                        </a:rPr>
                        <a:t>, </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Ig</a:t>
                      </a:r>
                      <a:r>
                        <a:rPr kumimoji="0" lang="en-US" altLang="en-US" sz="1600" b="0" i="0" u="none" strike="noStrike" cap="none" normalizeH="0" baseline="0" dirty="0" smtClean="0">
                          <a:ln>
                            <a:noFill/>
                          </a:ln>
                          <a:solidFill>
                            <a:srgbClr val="000000"/>
                          </a:solidFill>
                          <a:effectLst/>
                          <a:latin typeface="Symbol" panose="05050102010706020507" pitchFamily="18" charset="2"/>
                          <a:cs typeface="Arial" pitchFamily="34" charset="0"/>
                        </a:rPr>
                        <a:t>l</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 </a:t>
                      </a:r>
                      <a:r>
                        <a:rPr kumimoji="0" lang="en-US" altLang="en-US" sz="1600" b="0" i="0" u="none" strike="noStrike" cap="none" normalizeH="0" baseline="0" dirty="0">
                          <a:ln>
                            <a:noFill/>
                          </a:ln>
                          <a:solidFill>
                            <a:srgbClr val="000000"/>
                          </a:solidFill>
                          <a:effectLst/>
                          <a:latin typeface="Arial Narrow" pitchFamily="34" charset="0"/>
                          <a:cs typeface="Arial" pitchFamily="34" charset="0"/>
                        </a:rPr>
                        <a:t>– c-MYC</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t(8;14) &gt; t(8;2), t(8;22)</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extLst>
              </a:tr>
              <a:tr h="841230">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Narrow" pitchFamily="34" charset="0"/>
                          <a:cs typeface="Arial" pitchFamily="34" charset="0"/>
                        </a:rPr>
                        <a:t>DLBCL</a:t>
                      </a:r>
                      <a:endParaRPr kumimoji="0" lang="en-US" altLang="en-US" sz="1600" b="1" i="0" u="none" strike="noStrike" cap="none" normalizeH="0" baseline="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 </a:t>
                      </a:r>
                      <a:endParaRPr kumimoji="0" lang="en-US" altLang="en-US" sz="1600" b="0" i="0" u="none" strike="noStrike" cap="none" normalizeH="0" baseline="0" dirty="0" smtClean="0">
                        <a:ln>
                          <a:noFill/>
                        </a:ln>
                        <a:solidFill>
                          <a:srgbClr val="000000"/>
                        </a:solidFill>
                        <a:effectLst/>
                        <a:latin typeface="Arial Narrow" pitchFamily="34" charset="0"/>
                        <a:cs typeface="Arial"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Mature B</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 </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Large cells,</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↑cytoplasm</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sIg+, sIgM+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CD10,19,20,79a, PAX-5</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BCL-6, </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c-MYC</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extLst>
              </a:tr>
              <a:tr h="56082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smtClean="0">
                          <a:ln>
                            <a:noFill/>
                          </a:ln>
                          <a:solidFill>
                            <a:srgbClr val="FFFFFF"/>
                          </a:solidFill>
                          <a:effectLst/>
                          <a:latin typeface="Arial Narrow" pitchFamily="34" charset="0"/>
                          <a:ea typeface="Calibri" pitchFamily="34" charset="0"/>
                          <a:cs typeface="Times New Roman" pitchFamily="18" charset="0"/>
                        </a:rPr>
                        <a:t>PMBCL</a:t>
                      </a:r>
                      <a:endParaRPr kumimoji="0" lang="en-US" altLang="en-US" sz="1600" b="1" i="0" u="none" strike="noStrike" cap="none" normalizeH="0" baseline="0" dirty="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Mature B</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(thymic)</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Large cells, sclerosis</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sIg- (but cytoplasm+)</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CD10,19,20,79a, PAX-5</a:t>
                      </a:r>
                      <a:endParaRPr kumimoji="0" lang="en-US" altLang="en-US" sz="16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Gain in 9p → </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sym typeface="Symbol"/>
                        </a:rPr>
                        <a:t>c-</a:t>
                      </a:r>
                      <a:r>
                        <a:rPr kumimoji="0" lang="en-US" altLang="en-US" sz="1600" b="0" i="0" u="none" strike="noStrike" cap="none" normalizeH="0" baseline="0" dirty="0" err="1" smtClean="0">
                          <a:ln>
                            <a:noFill/>
                          </a:ln>
                          <a:solidFill>
                            <a:srgbClr val="000000"/>
                          </a:solidFill>
                          <a:effectLst/>
                          <a:latin typeface="Arial Narrow" pitchFamily="34" charset="0"/>
                          <a:cs typeface="Arial" pitchFamily="34" charset="0"/>
                          <a:sym typeface="Symbol"/>
                        </a:rPr>
                        <a:t>Rel</a:t>
                      </a:r>
                      <a:endParaRPr kumimoji="0" lang="en-US" altLang="en-US" sz="1600" b="0" i="0" u="none" strike="noStrike" cap="none" normalizeH="0" baseline="0" dirty="0" smtClean="0">
                        <a:ln>
                          <a:noFill/>
                        </a:ln>
                        <a:solidFill>
                          <a:srgbClr val="000000"/>
                        </a:solidFill>
                        <a:effectLst/>
                        <a:latin typeface="Arial Narrow" pitchFamily="34" charset="0"/>
                        <a:cs typeface="Arial"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841230">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Narrow" pitchFamily="34" charset="0"/>
                          <a:cs typeface="Arial" pitchFamily="34" charset="0"/>
                        </a:rPr>
                        <a:t>ALCL</a:t>
                      </a:r>
                      <a:endParaRPr kumimoji="0" lang="en-US" altLang="en-US" sz="1600" b="1" i="0" u="none" strike="noStrike" cap="none" normalizeH="0" baseline="0" dirty="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Narrow" pitchFamily="34" charset="0"/>
                          <a:cs typeface="Arial" pitchFamily="34" charset="0"/>
                        </a:rPr>
                        <a: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Narrow" pitchFamily="34" charset="0"/>
                          <a:cs typeface="Arial" pitchFamily="34" charset="0"/>
                        </a:rPr>
                        <a:t>Mature T</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Arial Narrow" pitchFamily="34" charset="0"/>
                          <a:cs typeface="Arial" pitchFamily="34" charset="0"/>
                        </a:rPr>
                        <a:t> </a:t>
                      </a:r>
                      <a:endParaRPr kumimoji="0" lang="en-US" altLang="en-US" sz="1600" b="0" i="0" u="none" strike="noStrike" cap="none" normalizeH="0" baseline="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Horseshoe /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hallmark cell</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CD15-, </a:t>
                      </a:r>
                      <a:r>
                        <a:rPr kumimoji="0" lang="en-US" altLang="en-US" sz="1600" b="1" i="0" u="none" strike="noStrike" cap="none" normalizeH="0" baseline="0" dirty="0" smtClean="0">
                          <a:ln>
                            <a:noFill/>
                          </a:ln>
                          <a:solidFill>
                            <a:srgbClr val="000000"/>
                          </a:solidFill>
                          <a:effectLst/>
                          <a:latin typeface="Arial Narrow" pitchFamily="34" charset="0"/>
                          <a:cs typeface="Arial" pitchFamily="34" charset="0"/>
                        </a:rPr>
                        <a:t>CD30+, CD45+</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 </a:t>
                      </a:r>
                      <a:endParaRPr kumimoji="0" lang="en-US" altLang="en-US" sz="1600" b="1" i="0" u="none" strike="noStrike" cap="none" normalizeH="0" baseline="0" dirty="0">
                        <a:ln>
                          <a:noFill/>
                        </a:ln>
                        <a:solidFill>
                          <a:srgbClr val="000000"/>
                        </a:solidFill>
                        <a:effectLst/>
                        <a:latin typeface="Arial Narrow" pitchFamily="34" charset="0"/>
                        <a:cs typeface="Arial"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T cell </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markers, TdT</a:t>
                      </a:r>
                      <a:r>
                        <a:rPr kumimoji="0" lang="en-US" altLang="en-US" sz="1600" b="1" i="0" u="none" strike="noStrike" cap="none" normalizeH="0" baseline="0" dirty="0" smtClean="0">
                          <a:ln>
                            <a:noFill/>
                          </a:ln>
                          <a:solidFill>
                            <a:srgbClr val="000000"/>
                          </a:solidFill>
                          <a:effectLst/>
                          <a:latin typeface="Arial Narrow" pitchFamily="34" charset="0"/>
                          <a:cs typeface="Arial" pitchFamily="34" charset="0"/>
                        </a:rPr>
                        <a:t>-</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Arial Narrow" pitchFamily="34" charset="0"/>
                          <a:cs typeface="Arial" pitchFamily="34" charset="0"/>
                        </a:rPr>
                        <a:t>NPM-ALK</a:t>
                      </a:r>
                      <a:r>
                        <a:rPr kumimoji="0" lang="en-US" altLang="en-US" sz="1600" b="1" i="0" u="none" strike="noStrike" cap="none" normalizeH="0" baseline="0" dirty="0">
                          <a:ln>
                            <a:noFill/>
                          </a:ln>
                          <a:solidFill>
                            <a:srgbClr val="000000"/>
                          </a:solidFill>
                          <a:effectLst/>
                          <a:latin typeface="Arial Narrow" pitchFamily="34" charset="0"/>
                          <a:cs typeface="Arial" pitchFamily="34" charset="0"/>
                        </a:rPr>
                        <a:t>:  </a:t>
                      </a:r>
                      <a:r>
                        <a:rPr kumimoji="0" lang="en-US" altLang="en-US" sz="1600" b="1" i="0" u="none" strike="noStrike" cap="none" normalizeH="0" baseline="0" dirty="0" smtClean="0">
                          <a:ln>
                            <a:noFill/>
                          </a:ln>
                          <a:solidFill>
                            <a:srgbClr val="000000"/>
                          </a:solidFill>
                          <a:effectLst/>
                          <a:latin typeface="Arial Narrow" pitchFamily="34" charset="0"/>
                          <a:cs typeface="Arial" pitchFamily="34" charset="0"/>
                        </a:rPr>
                        <a:t>t(2;5</a:t>
                      </a:r>
                      <a:r>
                        <a:rPr kumimoji="0" lang="en-US" altLang="en-US" sz="1600" b="1" i="0" u="none" strike="noStrike" cap="none" normalizeH="0" baseline="0" dirty="0">
                          <a:ln>
                            <a:noFill/>
                          </a:ln>
                          <a:solidFill>
                            <a:srgbClr val="000000"/>
                          </a:solidFill>
                          <a:effectLst/>
                          <a:latin typeface="Arial Narrow" pitchFamily="34" charset="0"/>
                          <a:cs typeface="Arial" pitchFamily="34" charset="0"/>
                        </a:rPr>
                        <a:t>)</a:t>
                      </a:r>
                      <a:r>
                        <a:rPr kumimoji="0" lang="en-US" altLang="en-US" sz="1600" b="0" i="0" u="none" strike="noStrike" cap="none" normalizeH="0" baseline="0" dirty="0">
                          <a:ln>
                            <a:noFill/>
                          </a:ln>
                          <a:solidFill>
                            <a:srgbClr val="000000"/>
                          </a:solidFill>
                          <a:effectLst/>
                          <a:latin typeface="Arial Narrow" pitchFamily="34" charset="0"/>
                          <a:cs typeface="Arial" pitchFamily="34" charset="0"/>
                        </a:rPr>
                        <a:t>&gt;t(1;2), t(2,3</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ea typeface="Calibri" pitchFamily="34" charset="0"/>
                          <a:cs typeface="Arial" pitchFamily="34" charset="0"/>
                        </a:rPr>
                        <a:t>PI-3K / AKT paths</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extLst>
              </a:tr>
              <a:tr h="656150">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Narrow" pitchFamily="34" charset="0"/>
                          <a:cs typeface="Arial" pitchFamily="34" charset="0"/>
                        </a:rPr>
                        <a:t>T-LL</a:t>
                      </a:r>
                      <a:endParaRPr kumimoji="0" lang="en-US" altLang="en-US" sz="1600" b="1" i="0" u="none" strike="noStrike" cap="none" normalizeH="0" baseline="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Immature T</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(thymic)</a:t>
                      </a:r>
                      <a:r>
                        <a:rPr kumimoji="0" lang="en-US" altLang="en-US" sz="1600" b="0" i="0" u="none" strike="noStrike" cap="none" normalizeH="0" baseline="0" dirty="0">
                          <a:ln>
                            <a:noFill/>
                          </a:ln>
                          <a:solidFill>
                            <a:srgbClr val="000000"/>
                          </a:solidFill>
                          <a:effectLst/>
                          <a:latin typeface="Arial Narrow" pitchFamily="34" charset="0"/>
                          <a:cs typeface="Arial" pitchFamily="34" charset="0"/>
                        </a:rPr>
                        <a:t> </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Sheets of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small blue cells</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TdT+,</a:t>
                      </a:r>
                      <a:endParaRPr kumimoji="0" lang="en-US" altLang="en-US" sz="1600" b="0" i="0" u="none" strike="noStrike" cap="none" normalizeH="0" baseline="0" dirty="0">
                        <a:ln>
                          <a:noFill/>
                        </a:ln>
                        <a:solidFill>
                          <a:srgbClr val="000000"/>
                        </a:solidFill>
                        <a:effectLst/>
                        <a:latin typeface="Arial Narrow" pitchFamily="34" charset="0"/>
                        <a:cs typeface="Arial"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T cell markers</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TCR</a:t>
                      </a:r>
                      <a:r>
                        <a:rPr kumimoji="0" lang="en-US" altLang="en-US" sz="1600" b="0" i="0" u="none" strike="noStrike" cap="none" normalizeH="0" baseline="0" dirty="0" smtClean="0">
                          <a:ln>
                            <a:noFill/>
                          </a:ln>
                          <a:solidFill>
                            <a:srgbClr val="000000"/>
                          </a:solidFill>
                          <a:effectLst/>
                          <a:latin typeface="Symbol" panose="05050102010706020507" pitchFamily="18" charset="2"/>
                          <a:cs typeface="Arial" pitchFamily="34" charset="0"/>
                        </a:rPr>
                        <a:t>ad</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 TCR</a:t>
                      </a:r>
                      <a:r>
                        <a:rPr kumimoji="0" lang="en-US" altLang="en-US" sz="1600" b="0" i="0" u="none" strike="noStrike" cap="none" normalizeH="0" baseline="0" dirty="0" smtClean="0">
                          <a:ln>
                            <a:noFill/>
                          </a:ln>
                          <a:solidFill>
                            <a:srgbClr val="000000"/>
                          </a:solidFill>
                          <a:effectLst/>
                          <a:latin typeface="Symbol" panose="05050102010706020507" pitchFamily="18" charset="2"/>
                          <a:cs typeface="Arial" pitchFamily="34" charset="0"/>
                        </a:rPr>
                        <a:t>b</a:t>
                      </a: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 with (HOX11, LYL1, MYC, RHOMB1&amp;2, TAL )</a:t>
                      </a:r>
                      <a:endParaRPr kumimoji="0" lang="en-US" altLang="en-US" sz="1600" b="0" i="0" u="none" strike="noStrike" cap="none" normalizeH="0" baseline="0" dirty="0">
                        <a:ln>
                          <a:noFill/>
                        </a:ln>
                        <a:solidFill>
                          <a:srgbClr val="000000"/>
                        </a:solidFill>
                        <a:effectLst/>
                        <a:latin typeface="Arial Narrow" pitchFamily="34" charset="0"/>
                        <a:cs typeface="Arial" pitchFamily="34"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extLst>
              </a:tr>
              <a:tr h="685723">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Arial Narrow" pitchFamily="34" charset="0"/>
                          <a:cs typeface="Arial" pitchFamily="34" charset="0"/>
                        </a:rPr>
                        <a:t>B-LL</a:t>
                      </a:r>
                      <a:endParaRPr kumimoji="0" lang="en-US" altLang="en-US" sz="1600" b="1" i="0" u="none" strike="noStrike" cap="none" normalizeH="0" baseline="0">
                        <a:ln>
                          <a:noFill/>
                        </a:ln>
                        <a:solidFill>
                          <a:srgbClr val="FFFFFF"/>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Immature B</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(marrow)</a:t>
                      </a:r>
                      <a:r>
                        <a:rPr kumimoji="0" lang="en-US" altLang="en-US" sz="1600" b="0" i="0" u="none" strike="noStrike" cap="none" normalizeH="0" baseline="0" dirty="0">
                          <a:ln>
                            <a:noFill/>
                          </a:ln>
                          <a:solidFill>
                            <a:srgbClr val="000000"/>
                          </a:solidFill>
                          <a:effectLst/>
                          <a:latin typeface="Arial Narrow" pitchFamily="34" charset="0"/>
                          <a:cs typeface="Arial" pitchFamily="34" charset="0"/>
                        </a:rPr>
                        <a:t> </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Sheets of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small blue cells</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Narrow" pitchFamily="34" charset="0"/>
                          <a:cs typeface="Arial" pitchFamily="34" charset="0"/>
                        </a:rPr>
                        <a:t>TdT+,</a:t>
                      </a:r>
                      <a:endParaRPr kumimoji="0" lang="en-US" altLang="en-US" sz="1600" b="0" i="0" u="none" strike="noStrike" cap="none" normalizeH="0" baseline="0" dirty="0">
                        <a:ln>
                          <a:noFill/>
                        </a:ln>
                        <a:solidFill>
                          <a:srgbClr val="000000"/>
                        </a:solidFill>
                        <a:effectLst/>
                        <a:latin typeface="Arial Narrow" pitchFamily="34" charset="0"/>
                        <a:cs typeface="Arial"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B cell markers</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itchFamily="34" charset="0"/>
                        <a:defRPr sz="2800">
                          <a:solidFill>
                            <a:schemeClr val="tx1"/>
                          </a:solidFill>
                          <a:latin typeface="Calibri" pitchFamily="34" charset="0"/>
                        </a:defRPr>
                      </a:lvl1pPr>
                      <a:lvl2pPr marL="742950" indent="-285750" eaLnBrk="0" hangingPunct="0">
                        <a:spcBef>
                          <a:spcPct val="20000"/>
                        </a:spcBef>
                        <a:buFont typeface="Arial" pitchFamily="34" charset="0"/>
                        <a:defRPr sz="2400">
                          <a:solidFill>
                            <a:schemeClr val="tx1"/>
                          </a:solidFill>
                          <a:latin typeface="Calibri" pitchFamily="34" charset="0"/>
                        </a:defRPr>
                      </a:lvl2pPr>
                      <a:lvl3pPr marL="1143000" indent="-228600" eaLnBrk="0" hangingPunct="0">
                        <a:spcBef>
                          <a:spcPct val="20000"/>
                        </a:spcBef>
                        <a:buFont typeface="Arial" pitchFamily="34" charset="0"/>
                        <a:defRPr sz="2000">
                          <a:solidFill>
                            <a:schemeClr val="tx1"/>
                          </a:solidFill>
                          <a:latin typeface="Calibri" pitchFamily="34" charset="0"/>
                        </a:defRPr>
                      </a:lvl3pPr>
                      <a:lvl4pPr marL="1600200" indent="-228600" eaLnBrk="0" hangingPunct="0">
                        <a:spcBef>
                          <a:spcPct val="20000"/>
                        </a:spcBef>
                        <a:buFont typeface="Arial" pitchFamily="34" charset="0"/>
                        <a:defRPr>
                          <a:solidFill>
                            <a:schemeClr val="tx1"/>
                          </a:solidFill>
                          <a:latin typeface="Calibri" pitchFamily="34" charset="0"/>
                        </a:defRPr>
                      </a:lvl4pPr>
                      <a:lvl5pPr marL="2057400" indent="-228600" eaLnBrk="0" hangingPunct="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Arial Narrow" pitchFamily="34" charset="0"/>
                          <a:cs typeface="Arial" pitchFamily="34" charset="0"/>
                        </a:rPr>
                        <a:t> </a:t>
                      </a:r>
                      <a:endParaRPr kumimoji="0" lang="en-US" altLang="en-US" sz="1600" b="0" i="0" u="none" strike="noStrike" cap="none" normalizeH="0" baseline="0" dirty="0">
                        <a:ln>
                          <a:noFill/>
                        </a:ln>
                        <a:solidFill>
                          <a:srgbClr val="000000"/>
                        </a:solidFill>
                        <a:effectLst/>
                        <a:latin typeface="Arial Narrow" pitchFamily="34" charset="0"/>
                        <a:ea typeface="Calibri" pitchFamily="34" charset="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extLst>
              </a:tr>
            </a:tbl>
          </a:graphicData>
        </a:graphic>
      </p:graphicFrame>
      <p:sp>
        <p:nvSpPr>
          <p:cNvPr id="3" name="Slide Number Placeholder 2"/>
          <p:cNvSpPr>
            <a:spLocks noGrp="1"/>
          </p:cNvSpPr>
          <p:nvPr>
            <p:ph type="sldNum" sz="quarter" idx="12"/>
          </p:nvPr>
        </p:nvSpPr>
        <p:spPr/>
        <p:txBody>
          <a:bodyPr/>
          <a:lstStyle/>
          <a:p>
            <a:pPr>
              <a:defRPr/>
            </a:pPr>
            <a:fld id="{6D903617-75FB-47A0-869C-D469C852E5C0}" type="slidenum">
              <a:rPr lang="en-US" altLang="en-US" smtClean="0"/>
              <a:pPr>
                <a:defRPr/>
              </a:pPr>
              <a:t>99</a:t>
            </a:fld>
            <a:endParaRPr lang="en-US" altLang="en-US"/>
          </a:p>
        </p:txBody>
      </p:sp>
    </p:spTree>
    <p:extLst>
      <p:ext uri="{BB962C8B-B14F-4D97-AF65-F5344CB8AC3E}">
        <p14:creationId xmlns:p14="http://schemas.microsoft.com/office/powerpoint/2010/main" val="132624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8726</Words>
  <Application>Microsoft Office PowerPoint</Application>
  <PresentationFormat>On-screen Show (4:3)</PresentationFormat>
  <Paragraphs>1990</Paragraphs>
  <Slides>111</Slides>
  <Notes>109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111</vt:i4>
      </vt:variant>
    </vt:vector>
  </HeadingPairs>
  <TitlesOfParts>
    <vt:vector size="122" baseType="lpstr">
      <vt:lpstr>Andalus</vt:lpstr>
      <vt:lpstr>AngsanaUPC</vt:lpstr>
      <vt:lpstr>Arial</vt:lpstr>
      <vt:lpstr>Arial Narrow</vt:lpstr>
      <vt:lpstr>Calibri</vt:lpstr>
      <vt:lpstr>HGHangle</vt:lpstr>
      <vt:lpstr>Symbol</vt:lpstr>
      <vt:lpstr>Tahoma</vt:lpstr>
      <vt:lpstr>Times New Roman</vt:lpstr>
      <vt:lpstr>Wingdings</vt:lpstr>
      <vt:lpstr>Office Theme</vt:lpstr>
      <vt:lpstr>Header</vt:lpstr>
      <vt:lpstr>Overview</vt:lpstr>
      <vt:lpstr>Organization of slides</vt:lpstr>
      <vt:lpstr>Pediatric Lymphoma: Many Subtypes</vt:lpstr>
      <vt:lpstr>Pediatric Lymphoma: Subtypes Simplified</vt:lpstr>
      <vt:lpstr>PowerPoint Presentation</vt:lpstr>
      <vt:lpstr>PowerPoint Presentation</vt:lpstr>
      <vt:lpstr>PowerPoint Presentation</vt:lpstr>
      <vt:lpstr>PowerPoint Presentation</vt:lpstr>
      <vt:lpstr>PowerPoint Presentation</vt:lpstr>
      <vt:lpstr>Most Common Pediatric Cancers</vt:lpstr>
      <vt:lpstr>Hodgkin Lymphoma:   #1 cancer in 15-19 year olds </vt:lpstr>
      <vt:lpstr>Hodgkin Lymphoma:  may be multiple diseases mediated by genetics, infection and immune function</vt:lpstr>
      <vt:lpstr>Hodgkin Lymphoma:  may be multiple diseases mediated by genetics, infection and immune function</vt:lpstr>
      <vt:lpstr>Hodgkin Lymphoma:  may be multiple diseases mediated by genetics, infection and immune function</vt:lpstr>
      <vt:lpstr>EBV may cause some cases of Hodgkin Lymphoma</vt:lpstr>
      <vt:lpstr>The Hodgkin Reed-Sternberg Cell and Variations</vt:lpstr>
      <vt:lpstr>Nodular Sclerosing is the most common histology</vt:lpstr>
      <vt:lpstr>Nodular Sclerosing Hodgkin Lymphoma</vt:lpstr>
      <vt:lpstr>Nodular Sclerosing Hodgkin Lymphoma</vt:lpstr>
      <vt:lpstr>Nodular Sclerosing Hodgkin Lymphoma</vt:lpstr>
      <vt:lpstr>Nodular Sclerosing Hodgkin Lymphoma</vt:lpstr>
      <vt:lpstr>Mixed Cellularity Hodgkin Lymphoma</vt:lpstr>
      <vt:lpstr>Lymphocyte Rich Hodgkin Lymphoma</vt:lpstr>
      <vt:lpstr>Lymphocyte Depleted Hodgkin Lymphoma</vt:lpstr>
      <vt:lpstr>The Malignant Cells of cHL and NLPHL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Presentation of Hodgkin Lymphoma</vt:lpstr>
      <vt:lpstr>PowerPoint Presentation</vt:lpstr>
      <vt:lpstr>Differential diagnosis?</vt:lpstr>
      <vt:lpstr>Differential diagnosis:</vt:lpstr>
      <vt:lpstr>Evaluation of Hodgkin Lymphoma</vt:lpstr>
      <vt:lpstr>FDG-PET:  Metabolic study of choice</vt:lpstr>
      <vt:lpstr>PowerPoint Presentation</vt:lpstr>
      <vt:lpstr>PowerPoint Presentation</vt:lpstr>
      <vt:lpstr>PowerPoint Presentation</vt:lpstr>
      <vt:lpstr>The Ann Arbor Staging Classification</vt:lpstr>
      <vt:lpstr>Unfavorable Prognostic factors in Hodgkin Lymphoma</vt:lpstr>
      <vt:lpstr>Risk Stratification for Hodgkin Lymphoma</vt:lpstr>
      <vt:lpstr>Risk Stratification for Hodgkin Lymphoma</vt:lpstr>
      <vt:lpstr>Risk Stratification for Hodgkin Lymphoma</vt:lpstr>
      <vt:lpstr>Principles of Therapy for Hodgkin Lymphoma </vt:lpstr>
      <vt:lpstr>Tailor radiation fields to protect normal tissues</vt:lpstr>
      <vt:lpstr>Data support elimination of radiation based on initial staging, response to therapy, and specific chemotherapy backbone.  </vt:lpstr>
      <vt:lpstr>Late Effects of Hodgkin Lymphoma Therapies</vt:lpstr>
      <vt:lpstr>Treatment of Hodgkin Lymphoma increases  the incidence of secondary malignancies</vt:lpstr>
      <vt:lpstr>Designing a Retrieval Trial</vt:lpstr>
      <vt:lpstr>Adult relapse trials use this model</vt:lpstr>
      <vt:lpstr>Pediatric trials are also predicated on this model</vt:lpstr>
      <vt:lpstr>Designing a Retrieval Question</vt:lpstr>
      <vt:lpstr>PowerPoint Presentation</vt:lpstr>
      <vt:lpstr>NHL in children are highly aggressive,  disseminated diseases</vt:lpstr>
      <vt:lpstr>Pediatric Non-Hodgkin Lymphomas are more common in younger children, males, and Caucasians  </vt:lpstr>
      <vt:lpstr>Immunodeficiencies increase the risk of NHL</vt:lpstr>
      <vt:lpstr>PowerPoint Presentation</vt:lpstr>
      <vt:lpstr>PowerPoint Presentation</vt:lpstr>
      <vt:lpstr>PowerPoint Presentation</vt:lpstr>
      <vt:lpstr>PowerPoint Presentation</vt:lpstr>
      <vt:lpstr>Burkitt Lymphoma:  highly aggressive  Germinal center mature B cell lymphoma</vt:lpstr>
      <vt:lpstr>Differences between Sporadic and  Endemic Burkitt Lymphoma </vt:lpstr>
      <vt:lpstr>PowerPoint Presentation</vt:lpstr>
      <vt:lpstr>PowerPoint Presentation</vt:lpstr>
      <vt:lpstr>Diffuse Large B cell Lymphoma:  aggressive germinal / post-GC mature B cell lymphoma</vt:lpstr>
      <vt:lpstr>PowerPoint Presentation</vt:lpstr>
      <vt:lpstr>PowerPoint Presentation</vt:lpstr>
      <vt:lpstr>PowerPoint Presentation</vt:lpstr>
      <vt:lpstr>Lymphoblastic Leukemia/Lymphoma are a spectrum of malignant lymphoid precursors</vt:lpstr>
      <vt:lpstr>PowerPoint Presentation</vt:lpstr>
      <vt:lpstr>PowerPoint Presentation</vt:lpstr>
      <vt:lpstr>Anaplastic Large Cell Lymphoma</vt:lpstr>
      <vt:lpstr>Clinical presentation of pediatric NHL</vt:lpstr>
      <vt:lpstr>Emergency presentations of NHL</vt:lpstr>
      <vt:lpstr>PowerPoint Presentation</vt:lpstr>
      <vt:lpstr>PowerPoint Presentation</vt:lpstr>
      <vt:lpstr>PowerPoint Presentation</vt:lpstr>
      <vt:lpstr>PowerPoint Presentation</vt:lpstr>
      <vt:lpstr>PowerPoint Presentation</vt:lpstr>
      <vt:lpstr>PowerPoint Presentation</vt:lpstr>
      <vt:lpstr>Intubation for Airway Protection?</vt:lpstr>
      <vt:lpstr>PowerPoint Presentation</vt:lpstr>
      <vt:lpstr>PowerPoint Presentation</vt:lpstr>
      <vt:lpstr>Evaluation for Non-Hodgkin lymphoma</vt:lpstr>
      <vt:lpstr>The St Jude (Murphy) Classification for pediatric NHL</vt:lpstr>
      <vt:lpstr>The St Jude (Murphy) Classification for pediatric NHL</vt:lpstr>
      <vt:lpstr>Risk stratification for mature B cell lymphoma</vt:lpstr>
      <vt:lpstr>Principles of therapy for Pediatric NHL </vt:lpstr>
      <vt:lpstr>Chemotherapy for pediatric NHL</vt:lpstr>
      <vt:lpstr>PowerPoint Presentation</vt:lpstr>
      <vt:lpstr>Late Effects of NHL depend on the type of chemotherapy delivered</vt:lpstr>
      <vt:lpstr>Major differences in Pediatric HL vs NHL</vt:lpstr>
      <vt:lpstr>Staging is different between HL and NHL</vt:lpstr>
      <vt:lpstr>PowerPoint Presentation</vt:lpstr>
      <vt:lpstr>Agents to know in 2017</vt:lpstr>
      <vt:lpstr>Staging and Response Criteria in 2017</vt:lpstr>
      <vt:lpstr>Reviews for Providers</vt:lpstr>
      <vt:lpstr>Special Thanks To:</vt:lpstr>
      <vt:lpstr>Image Attribution:  slides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Header</dc:title>
  <dc:creator>epetraglia</dc:creator>
  <cp:lastModifiedBy>Carissa Van Ausdall</cp:lastModifiedBy>
  <cp:revision>20</cp:revision>
  <dcterms:created xsi:type="dcterms:W3CDTF">2014-06-26T18:08:03Z</dcterms:created>
  <dcterms:modified xsi:type="dcterms:W3CDTF">2017-01-05T16:58:34Z</dcterms:modified>
</cp:coreProperties>
</file>