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Lst>
  <p:notesMasterIdLst>
    <p:notesMasterId r:id="rId93"/>
  </p:notesMasterIdLst>
  <p:handoutMasterIdLst>
    <p:handoutMasterId r:id="rId94"/>
  </p:handoutMasterIdLst>
  <p:sldIdLst>
    <p:sldId id="413" r:id="rId2"/>
    <p:sldId id="344" r:id="rId3"/>
    <p:sldId id="296" r:id="rId4"/>
    <p:sldId id="391" r:id="rId5"/>
    <p:sldId id="392" r:id="rId6"/>
    <p:sldId id="301" r:id="rId7"/>
    <p:sldId id="292" r:id="rId8"/>
    <p:sldId id="264" r:id="rId9"/>
    <p:sldId id="300" r:id="rId10"/>
    <p:sldId id="397" r:id="rId11"/>
    <p:sldId id="398" r:id="rId12"/>
    <p:sldId id="399" r:id="rId13"/>
    <p:sldId id="267" r:id="rId14"/>
    <p:sldId id="268" r:id="rId15"/>
    <p:sldId id="269" r:id="rId16"/>
    <p:sldId id="303" r:id="rId17"/>
    <p:sldId id="329" r:id="rId18"/>
    <p:sldId id="354" r:id="rId19"/>
    <p:sldId id="273" r:id="rId20"/>
    <p:sldId id="346" r:id="rId21"/>
    <p:sldId id="355" r:id="rId22"/>
    <p:sldId id="347" r:id="rId23"/>
    <p:sldId id="309" r:id="rId24"/>
    <p:sldId id="356" r:id="rId25"/>
    <p:sldId id="304" r:id="rId26"/>
    <p:sldId id="334" r:id="rId27"/>
    <p:sldId id="357" r:id="rId28"/>
    <p:sldId id="348" r:id="rId29"/>
    <p:sldId id="352" r:id="rId30"/>
    <p:sldId id="358" r:id="rId31"/>
    <p:sldId id="349" r:id="rId32"/>
    <p:sldId id="395" r:id="rId33"/>
    <p:sldId id="333" r:id="rId34"/>
    <p:sldId id="283" r:id="rId35"/>
    <p:sldId id="359" r:id="rId36"/>
    <p:sldId id="287" r:id="rId37"/>
    <p:sldId id="401" r:id="rId38"/>
    <p:sldId id="288" r:id="rId39"/>
    <p:sldId id="319" r:id="rId40"/>
    <p:sldId id="330" r:id="rId41"/>
    <p:sldId id="331" r:id="rId42"/>
    <p:sldId id="332" r:id="rId43"/>
    <p:sldId id="390" r:id="rId44"/>
    <p:sldId id="381" r:id="rId45"/>
    <p:sldId id="400" r:id="rId46"/>
    <p:sldId id="396" r:id="rId47"/>
    <p:sldId id="393" r:id="rId48"/>
    <p:sldId id="394" r:id="rId49"/>
    <p:sldId id="310" r:id="rId50"/>
    <p:sldId id="385" r:id="rId51"/>
    <p:sldId id="308" r:id="rId52"/>
    <p:sldId id="294" r:id="rId53"/>
    <p:sldId id="317" r:id="rId54"/>
    <p:sldId id="409" r:id="rId55"/>
    <p:sldId id="410" r:id="rId56"/>
    <p:sldId id="411" r:id="rId57"/>
    <p:sldId id="408" r:id="rId58"/>
    <p:sldId id="312" r:id="rId59"/>
    <p:sldId id="403" r:id="rId60"/>
    <p:sldId id="311" r:id="rId61"/>
    <p:sldId id="402" r:id="rId62"/>
    <p:sldId id="315" r:id="rId63"/>
    <p:sldId id="320" r:id="rId64"/>
    <p:sldId id="322" r:id="rId65"/>
    <p:sldId id="341" r:id="rId66"/>
    <p:sldId id="377" r:id="rId67"/>
    <p:sldId id="362" r:id="rId68"/>
    <p:sldId id="375" r:id="rId69"/>
    <p:sldId id="342" r:id="rId70"/>
    <p:sldId id="343" r:id="rId71"/>
    <p:sldId id="405" r:id="rId72"/>
    <p:sldId id="369" r:id="rId73"/>
    <p:sldId id="321" r:id="rId74"/>
    <p:sldId id="406" r:id="rId75"/>
    <p:sldId id="407" r:id="rId76"/>
    <p:sldId id="386" r:id="rId77"/>
    <p:sldId id="378" r:id="rId78"/>
    <p:sldId id="338" r:id="rId79"/>
    <p:sldId id="351" r:id="rId80"/>
    <p:sldId id="368" r:id="rId81"/>
    <p:sldId id="376" r:id="rId82"/>
    <p:sldId id="336" r:id="rId83"/>
    <p:sldId id="318" r:id="rId84"/>
    <p:sldId id="404" r:id="rId85"/>
    <p:sldId id="412" r:id="rId86"/>
    <p:sldId id="316" r:id="rId87"/>
    <p:sldId id="414" r:id="rId88"/>
    <p:sldId id="415" r:id="rId89"/>
    <p:sldId id="416" r:id="rId90"/>
    <p:sldId id="417" r:id="rId91"/>
    <p:sldId id="418" r:id="rId9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688">
          <p15:clr>
            <a:srgbClr val="A4A3A4"/>
          </p15:clr>
        </p15:guide>
        <p15:guide id="2" orient="horz" pos="240">
          <p15:clr>
            <a:srgbClr val="A4A3A4"/>
          </p15:clr>
        </p15:guide>
        <p15:guide id="3" orient="horz" pos="3696" userDrawn="1">
          <p15:clr>
            <a:srgbClr val="A4A3A4"/>
          </p15:clr>
        </p15:guide>
        <p15:guide id="4" pos="2016">
          <p15:clr>
            <a:srgbClr val="A4A3A4"/>
          </p15:clr>
        </p15:guide>
        <p15:guide id="5" pos="5472">
          <p15:clr>
            <a:srgbClr val="A4A3A4"/>
          </p15:clr>
        </p15:guide>
        <p15:guide id="6" pos="336">
          <p15:clr>
            <a:srgbClr val="A4A3A4"/>
          </p15:clr>
        </p15:guide>
        <p15:guide id="7" pos="4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537"/>
    <a:srgbClr val="0A204A"/>
    <a:srgbClr val="041539"/>
    <a:srgbClr val="031230"/>
    <a:srgbClr val="2E5989"/>
    <a:srgbClr val="EC3402"/>
    <a:srgbClr val="FF7B34"/>
    <a:srgbClr val="2994B5"/>
    <a:srgbClr val="2B9CC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55" autoAdjust="0"/>
    <p:restoredTop sz="95501" autoAdjust="0"/>
  </p:normalViewPr>
  <p:slideViewPr>
    <p:cSldViewPr>
      <p:cViewPr varScale="1">
        <p:scale>
          <a:sx n="74" d="100"/>
          <a:sy n="74" d="100"/>
        </p:scale>
        <p:origin x="1182" y="60"/>
      </p:cViewPr>
      <p:guideLst>
        <p:guide orient="horz" pos="2688"/>
        <p:guide orient="horz" pos="240"/>
        <p:guide orient="horz" pos="3696"/>
        <p:guide pos="2016"/>
        <p:guide pos="5472"/>
        <p:guide pos="336"/>
        <p:guide pos="480"/>
      </p:guideLst>
    </p:cSldViewPr>
  </p:slideViewPr>
  <p:outlineViewPr>
    <p:cViewPr>
      <p:scale>
        <a:sx n="33" d="100"/>
        <a:sy n="33" d="100"/>
      </p:scale>
      <p:origin x="0" y="495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r>
              <a:rPr lang="en-US"/>
              <a:t>Quinn - Disorders of Hemoglobin</a:t>
            </a:r>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1C4B38B-ADE8-4805-AC34-0790CE30B1F8}" type="slidenum">
              <a:rPr lang="en-US"/>
              <a:pPr/>
              <a:t>‹#›</a:t>
            </a:fld>
            <a:endParaRPr lang="en-US"/>
          </a:p>
        </p:txBody>
      </p:sp>
    </p:spTree>
    <p:extLst>
      <p:ext uri="{BB962C8B-B14F-4D97-AF65-F5344CB8AC3E}">
        <p14:creationId xmlns:p14="http://schemas.microsoft.com/office/powerpoint/2010/main" val="28479343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DD230682-BC56-4660-9826-29FF994E63B2}" type="slidenum">
              <a:rPr lang="en-US"/>
              <a:pPr/>
              <a:t>‹#›</a:t>
            </a:fld>
            <a:endParaRPr lang="en-US"/>
          </a:p>
        </p:txBody>
      </p:sp>
    </p:spTree>
    <p:extLst>
      <p:ext uri="{BB962C8B-B14F-4D97-AF65-F5344CB8AC3E}">
        <p14:creationId xmlns:p14="http://schemas.microsoft.com/office/powerpoint/2010/main" val="20238271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0" charset="0"/>
        <a:ea typeface="ＭＳ Ｐゴシック" pitchFamily="96" charset="-128"/>
        <a:cs typeface="ＭＳ Ｐゴシック" pitchFamily="96" charset="-128"/>
      </a:defRPr>
    </a:lvl1pPr>
    <a:lvl2pPr marL="457200" algn="l" rtl="0" eaLnBrk="0" fontAlgn="base" hangingPunct="0">
      <a:spcBef>
        <a:spcPct val="30000"/>
      </a:spcBef>
      <a:spcAft>
        <a:spcPct val="0"/>
      </a:spcAft>
      <a:defRPr sz="1200" kern="1200">
        <a:solidFill>
          <a:schemeClr val="tx1"/>
        </a:solidFill>
        <a:latin typeface="Arial" pitchFamily="-110" charset="0"/>
        <a:ea typeface="ＭＳ Ｐゴシック" pitchFamily="96" charset="-128"/>
        <a:cs typeface="ＭＳ Ｐゴシック" pitchFamily="96" charset="-128"/>
      </a:defRPr>
    </a:lvl2pPr>
    <a:lvl3pPr marL="914400" algn="l" rtl="0" eaLnBrk="0" fontAlgn="base" hangingPunct="0">
      <a:spcBef>
        <a:spcPct val="30000"/>
      </a:spcBef>
      <a:spcAft>
        <a:spcPct val="0"/>
      </a:spcAft>
      <a:defRPr sz="1200" kern="1200">
        <a:solidFill>
          <a:schemeClr val="tx1"/>
        </a:solidFill>
        <a:latin typeface="Arial" pitchFamily="-110" charset="0"/>
        <a:ea typeface="ＭＳ Ｐゴシック" pitchFamily="96" charset="-128"/>
        <a:cs typeface="ＭＳ Ｐゴシック" pitchFamily="96" charset="-128"/>
      </a:defRPr>
    </a:lvl3pPr>
    <a:lvl4pPr marL="1371600" algn="l" rtl="0" eaLnBrk="0" fontAlgn="base" hangingPunct="0">
      <a:spcBef>
        <a:spcPct val="30000"/>
      </a:spcBef>
      <a:spcAft>
        <a:spcPct val="0"/>
      </a:spcAft>
      <a:defRPr sz="1200" kern="1200">
        <a:solidFill>
          <a:schemeClr val="tx1"/>
        </a:solidFill>
        <a:latin typeface="Arial" pitchFamily="-110" charset="0"/>
        <a:ea typeface="ＭＳ Ｐゴシック" pitchFamily="96" charset="-128"/>
        <a:cs typeface="ＭＳ Ｐゴシック" pitchFamily="96" charset="-128"/>
      </a:defRPr>
    </a:lvl4pPr>
    <a:lvl5pPr marL="1828800" algn="l" rtl="0" eaLnBrk="0" fontAlgn="base" hangingPunct="0">
      <a:spcBef>
        <a:spcPct val="30000"/>
      </a:spcBef>
      <a:spcAft>
        <a:spcPct val="0"/>
      </a:spcAft>
      <a:defRPr sz="1200" kern="1200">
        <a:solidFill>
          <a:schemeClr val="tx1"/>
        </a:solidFill>
        <a:latin typeface="Arial" pitchFamily="-110" charset="0"/>
        <a:ea typeface="ＭＳ Ｐゴシック" pitchFamily="96" charset="-128"/>
        <a:cs typeface="ＭＳ Ｐゴシック" pitchFamily="96"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88A63C18-7F55-4C02-916B-60DF6134A260}" type="slidenum">
              <a:rPr lang="en-US"/>
              <a:pPr/>
              <a:t>2</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56092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32783DD-B5A1-EA4A-B186-7BBC19DFF2CF}" type="slidenum">
              <a:rPr lang="en-US" sz="1200"/>
              <a:pPr/>
              <a:t>11</a:t>
            </a:fld>
            <a:endParaRPr lang="en-US" sz="1200"/>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17828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9AB79A6-A83A-2D4B-8578-2FC0839B853F}" type="slidenum">
              <a:rPr lang="en-US" sz="1200"/>
              <a:pPr/>
              <a:t>12</a:t>
            </a:fld>
            <a:endParaRPr lang="en-US" sz="1200"/>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99498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C4B7A3C3-4AB6-43EB-8101-732AD788AC4E}" type="slidenum">
              <a:rPr lang="en-US"/>
              <a:pPr/>
              <a:t>13</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The basic pathophysiology is shown here. Genetic defects of the either the alpha or beta globin genes leads to the decreased production…</a:t>
            </a:r>
          </a:p>
          <a:p>
            <a:pPr eaLnBrk="1" hangingPunct="1"/>
            <a:r>
              <a:rPr lang="en-US">
                <a:latin typeface="Arial" pitchFamily="34" charset="0"/>
                <a:ea typeface="ＭＳ Ｐゴシック" pitchFamily="34" charset="-128"/>
              </a:rPr>
              <a:t>[Read slide]</a:t>
            </a:r>
          </a:p>
        </p:txBody>
      </p:sp>
    </p:spTree>
    <p:extLst>
      <p:ext uri="{BB962C8B-B14F-4D97-AF65-F5344CB8AC3E}">
        <p14:creationId xmlns:p14="http://schemas.microsoft.com/office/powerpoint/2010/main" val="1092022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F8BB2571-BFBF-439B-A5A2-CF4691DEB73B}" type="slidenum">
              <a:rPr lang="en-US"/>
              <a:pPr/>
              <a:t>14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Thalassemias can be classified by the genetic defect and  by clinical severity.</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[Read slide]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The two classifications are complementary: one can have alpha thalassemia major, for example, or beta thalassemia intermedia.</a:t>
            </a:r>
          </a:p>
        </p:txBody>
      </p:sp>
    </p:spTree>
    <p:extLst>
      <p:ext uri="{BB962C8B-B14F-4D97-AF65-F5344CB8AC3E}">
        <p14:creationId xmlns:p14="http://schemas.microsoft.com/office/powerpoint/2010/main" val="397274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fld id="{DC32526D-7AD1-4E50-9D8D-E81A54BBCF17}" type="slidenum">
              <a:rPr lang="en-US"/>
              <a:pPr/>
              <a:t>15</a:t>
            </a:fld>
            <a:endParaRPr lang="en-US"/>
          </a:p>
        </p:txBody>
      </p:sp>
      <p:sp>
        <p:nvSpPr>
          <p:cNvPr id="55298" name="Rectangle 1026"/>
          <p:cNvSpPr>
            <a:spLocks noGrp="1" noRot="1" noChangeAspect="1" noChangeArrowheads="1" noTextEdit="1"/>
          </p:cNvSpPr>
          <p:nvPr>
            <p:ph type="sldImg"/>
          </p:nvPr>
        </p:nvSpPr>
        <p:spPr>
          <a:ln/>
        </p:spPr>
      </p:sp>
      <p:sp>
        <p:nvSpPr>
          <p:cNvPr id="55299" name="Rectangle 1027"/>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Alpha thalassemias are typically caused by deletions that remove large segments of DNA.</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Beta thalassemias are typically caused by point mutations that disrupt regulatory elements of gene expression. Beta thalassemia mutations are called beta-plus alleles if beta globin production is decreased, or beta-zero if beta-globin production is absent from that gene.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Although there are many exceptions, but it is important to know to this generalization.</a:t>
            </a:r>
          </a:p>
        </p:txBody>
      </p:sp>
    </p:spTree>
    <p:extLst>
      <p:ext uri="{BB962C8B-B14F-4D97-AF65-F5344CB8AC3E}">
        <p14:creationId xmlns:p14="http://schemas.microsoft.com/office/powerpoint/2010/main" val="935163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FA68EEA7-4BD7-4236-93F5-C83FA81AE29A}" type="slidenum">
              <a:rPr lang="en-US"/>
              <a:pPr/>
              <a:t>16</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Alpha thalassemia can be caused by small or large deletion of DNA.</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Aberrant recombinational events in the alpha globin locus leads to the deletion of one of the alpha globin genes. The same event produces a triplicated allele. Two common examples of this are the leftward and rightward forms of the deletion. This produces the alpha-plus mutation, because and alpha globin genes remain.</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Large DNA deletions tend to remove both alpha globin genes. This mutation is common among individuals of SEA ancestry. This produces the alpha-zero mutation, because the genes are removed entirely.</a:t>
            </a:r>
          </a:p>
        </p:txBody>
      </p:sp>
    </p:spTree>
    <p:extLst>
      <p:ext uri="{BB962C8B-B14F-4D97-AF65-F5344CB8AC3E}">
        <p14:creationId xmlns:p14="http://schemas.microsoft.com/office/powerpoint/2010/main" val="2156772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C71FD5BC-73FA-4A61-A2E8-BCD15F5155FD}" type="slidenum">
              <a:rPr lang="en-US"/>
              <a:pPr/>
              <a:t>17</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Let</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review the main subtypes of the alpha thalassemias. Recall, we normally have 4 alpha globin genes, 2 on each chromosome.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[Read slide]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Let</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now review these classical forms of alpha thalassemia.</a:t>
            </a:r>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502167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1850D693-E7C5-4CC9-ACCE-CB63564A8C68}" type="slidenum">
              <a:rPr lang="en-US"/>
              <a:pPr/>
              <a:t>19</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806762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fld id="{F61B29B4-4022-4800-9B55-2F81F7A0988F}" type="slidenum">
              <a:rPr lang="en-US"/>
              <a:pPr/>
              <a:t>20</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074942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E275543D-C1FE-4E15-9366-896C3C11B56D}" type="slidenum">
              <a:rPr lang="en-US"/>
              <a:pPr/>
              <a:t>22</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160570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6254A1AC-8D26-4D5E-94FD-C62943C9A9B9}" type="slidenum">
              <a:rPr lang="en-US"/>
              <a:pPr/>
              <a:t>3</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Chromosome 11 includes the beta-like globin genes, and chromosome 16 contains the alpha-like globin genes.</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The tetramer of 2 alpha and 2 beta globins is called Hgb A…A for adult.</a:t>
            </a:r>
          </a:p>
          <a:p>
            <a:pPr eaLnBrk="1" hangingPunct="1"/>
            <a:endParaRPr lang="en-US">
              <a:latin typeface="Arial" pitchFamily="34" charset="0"/>
              <a:ea typeface="ＭＳ Ｐゴシック" pitchFamily="34" charset="-128"/>
            </a:endParaRPr>
          </a:p>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893233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3F44D354-E49F-4BDA-9C77-25A598501494}" type="slidenum">
              <a:rPr lang="en-US"/>
              <a:pPr/>
              <a:t>23</a:t>
            </a:fld>
            <a:endParaRPr lang="en-US"/>
          </a:p>
        </p:txBody>
      </p:sp>
      <p:sp>
        <p:nvSpPr>
          <p:cNvPr id="69634" name="Rectangle 1026"/>
          <p:cNvSpPr>
            <a:spLocks noGrp="1" noRot="1" noChangeAspect="1" noChangeArrowheads="1" noTextEdit="1"/>
          </p:cNvSpPr>
          <p:nvPr>
            <p:ph type="sldImg"/>
          </p:nvPr>
        </p:nvSpPr>
        <p:spPr>
          <a:ln/>
        </p:spPr>
      </p:sp>
      <p:sp>
        <p:nvSpPr>
          <p:cNvPr id="69635" name="Rectangle 1027"/>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An alpha globin variant that you need to know is Hgb Constant Spring, named after the location in Jamaica where it was described.</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It is produced by a mutation of the stop codon that adds an additional 31 amino acids. This appears as a slower band on Hgb electrophoresis (Hgb H and Barts are fast bands). Because it is unstable, it produces thalassemic phenotype.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When coinherited with two gene deletion thalassemia, it produces a form of thalassemia intermedia called Hgb H Constant Spring that is more severe than classical Hgb H disease.</a:t>
            </a:r>
          </a:p>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050440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p>
            <a:fld id="{23F345D1-1D29-4967-B794-25C726041821}" type="slidenum">
              <a:rPr lang="en-US"/>
              <a:pPr/>
              <a:t>25</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Switching now to beta thalassemias,</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Beta thalassemia is typically caused by point mutations of regulatory elements that completely or partially disrupt the expression of the gene. Beta thalassemia can also be caused by deletions that remove the beta globin gene.</a:t>
            </a:r>
          </a:p>
        </p:txBody>
      </p:sp>
    </p:spTree>
    <p:extLst>
      <p:ext uri="{BB962C8B-B14F-4D97-AF65-F5344CB8AC3E}">
        <p14:creationId xmlns:p14="http://schemas.microsoft.com/office/powerpoint/2010/main" val="1544284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p>
            <a:fld id="{1444B9D1-C32E-4231-8516-C7D326DBB224}" type="slidenum">
              <a:rPr lang="en-US"/>
              <a:pPr/>
              <a:t>26</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Let</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review the main subtypes of the beta thalassemias. Recall, we normally have 2 beta globin genes.</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Beta thalassemia trait or minor occurs when a single thalassemic allele is inherited…either beta plus or beta zero.</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Beta thalassemia intermedia results from a variety of combinations, 4 classical examples are shown here.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Beta thalassemia major, or Cooley</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anemia, is the result of homozygosity for two null alleles.</a:t>
            </a:r>
          </a:p>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761632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0099EACE-B88E-49AE-ABB7-211F3AEF1EB6}" type="slidenum">
              <a:rPr lang="en-US"/>
              <a:pPr/>
              <a:t>28</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463089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32B87230-5B41-4940-AC4C-B493A1281A9B}" type="slidenum">
              <a:rPr lang="en-US"/>
              <a:pPr/>
              <a:t>31</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4358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E4A9ABD1-82FC-4B4F-8850-BC9D62335034}" type="slidenum">
              <a:rPr lang="en-US"/>
              <a:pPr/>
              <a:t>33</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A word about Hgb 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It is probably the most common abnormal Hgb in the world. The mutation is beta 26 glu - lys. This mutation produces both qualitative and quantitative abnormalities of Hgb.</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E trait is a benign condition, like thal trait, characterized by microcytosis.</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Homozygosity for Hgb E (Hgb E disease) produces a mild microcytic anemia.</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Interestingly, when Hgb E is conherited with beta-thal genes, then more severe anemia or a thalassemia intermedia phenotype can be seen.</a:t>
            </a:r>
          </a:p>
        </p:txBody>
      </p:sp>
    </p:spTree>
    <p:extLst>
      <p:ext uri="{BB962C8B-B14F-4D97-AF65-F5344CB8AC3E}">
        <p14:creationId xmlns:p14="http://schemas.microsoft.com/office/powerpoint/2010/main" val="3152845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fld id="{36744F68-FD99-4E44-94D9-97A0144BF27A}" type="slidenum">
              <a:rPr lang="en-US"/>
              <a:pPr/>
              <a:t>34</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This slide illustrates why Hgb E has qualitative and quantitative abnormalities…that is, it is a thalassemic hemoglobinopathy.</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[Describe slide]</a:t>
            </a:r>
          </a:p>
          <a:p>
            <a:pPr eaLnBrk="1" hangingPunct="1"/>
            <a:endParaRPr lang="en-US">
              <a:latin typeface="Arial" pitchFamily="34" charset="0"/>
              <a:ea typeface="ＭＳ Ｐゴシック" pitchFamily="34" charset="-128"/>
            </a:endParaRPr>
          </a:p>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4108778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p>
            <a:fld id="{FE679A8A-C3B7-453E-A542-299B7B5191C4}" type="slidenum">
              <a:rPr lang="en-US"/>
              <a:pPr/>
              <a:t>36</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The treatement of thalassemia major is chronic transfusions or SCT.</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Transfusions are given approximately monthly and lifelong not just to alleviate the anemia. Hypertransfusion regimens are given to turn off erythropoiesis to prevent bony complications and to improve growth and development.</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Chelation therapy is needed for iron overload, both endogenous and transfusional.</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Sometimes a splenectomy helps decrease transfusion requirements.</a:t>
            </a:r>
          </a:p>
        </p:txBody>
      </p:sp>
    </p:spTree>
    <p:extLst>
      <p:ext uri="{BB962C8B-B14F-4D97-AF65-F5344CB8AC3E}">
        <p14:creationId xmlns:p14="http://schemas.microsoft.com/office/powerpoint/2010/main" val="3655965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fld id="{FED35CD6-BF2A-4D93-8CB5-BEEE9B7E4005}" type="slidenum">
              <a:rPr lang="en-US"/>
              <a:pPr/>
              <a:t>38</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r>
              <a:rPr lang="en-US" dirty="0">
                <a:latin typeface="Arial" pitchFamily="34" charset="0"/>
                <a:ea typeface="ＭＳ Ｐゴシック" pitchFamily="34" charset="-128"/>
              </a:rPr>
              <a:t>The problem with transfusions is that iron loss from the body is fixed at about 1 mg/day from sloughed mucosa. The body has no mechanism to excrete iron.</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Every time you give a transfusion you give iron. I ml of pure RBCs contains about 1 mg of Fe. One unit of PRBCs per month will provide about 3-4 g Fe/year.</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There is also increased intestinal </a:t>
            </a:r>
            <a:r>
              <a:rPr lang="en-US" dirty="0" err="1">
                <a:latin typeface="Arial" pitchFamily="34" charset="0"/>
                <a:ea typeface="ＭＳ Ｐゴシック" pitchFamily="34" charset="-128"/>
              </a:rPr>
              <a:t>absorbtion</a:t>
            </a:r>
            <a:r>
              <a:rPr lang="en-US" dirty="0">
                <a:latin typeface="Arial" pitchFamily="34" charset="0"/>
                <a:ea typeface="ＭＳ Ｐゴシック" pitchFamily="34" charset="-128"/>
              </a:rPr>
              <a:t> of Fe because of the ineffective </a:t>
            </a:r>
            <a:r>
              <a:rPr lang="en-US" dirty="0" err="1">
                <a:latin typeface="Arial" pitchFamily="34" charset="0"/>
                <a:ea typeface="ＭＳ Ｐゴシック" pitchFamily="34" charset="-128"/>
              </a:rPr>
              <a:t>erythropoiesis</a:t>
            </a:r>
            <a:r>
              <a:rPr lang="en-US" dirty="0">
                <a:latin typeface="Arial" pitchFamily="34" charset="0"/>
                <a:ea typeface="ＭＳ Ｐゴシック" pitchFamily="34" charset="-128"/>
              </a:rPr>
              <a:t>, and this can be modified by the coinheritance of HFE mutations.</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Iron overload affects mainly the liver, the endocrine glands, and the heart.</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Iron burden can be monitored and measured in different ways. </a:t>
            </a:r>
            <a:r>
              <a:rPr lang="en-US" dirty="0" err="1">
                <a:latin typeface="Arial" pitchFamily="34" charset="0"/>
                <a:ea typeface="ＭＳ Ｐゴシック" pitchFamily="34" charset="-128"/>
              </a:rPr>
              <a:t>Ferritin</a:t>
            </a:r>
            <a:r>
              <a:rPr lang="en-US" dirty="0">
                <a:latin typeface="Arial" pitchFamily="34" charset="0"/>
                <a:ea typeface="ＭＳ Ｐゴシック" pitchFamily="34" charset="-128"/>
              </a:rPr>
              <a:t> is the easiest but least accurate. Fe can be measured in tissue biopsies, or using MRI or magnetic </a:t>
            </a:r>
            <a:r>
              <a:rPr lang="en-US" dirty="0" err="1">
                <a:latin typeface="Arial" pitchFamily="34" charset="0"/>
                <a:ea typeface="ＭＳ Ｐゴシック" pitchFamily="34" charset="-128"/>
              </a:rPr>
              <a:t>susceptometry</a:t>
            </a:r>
            <a:r>
              <a:rPr lang="en-US" dirty="0">
                <a:latin typeface="Arial" pitchFamily="34" charset="0"/>
                <a:ea typeface="ＭＳ Ｐゴシック" pitchFamily="34" charset="-128"/>
              </a:rPr>
              <a:t>.</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The </a:t>
            </a:r>
            <a:r>
              <a:rPr lang="en-US" dirty="0" err="1">
                <a:latin typeface="Arial" pitchFamily="34" charset="0"/>
                <a:ea typeface="ＭＳ Ｐゴシック" pitchFamily="34" charset="-128"/>
              </a:rPr>
              <a:t>treatement</a:t>
            </a:r>
            <a:r>
              <a:rPr lang="en-US" dirty="0">
                <a:latin typeface="Arial" pitchFamily="34" charset="0"/>
                <a:ea typeface="ＭＳ Ｐゴシック" pitchFamily="34" charset="-128"/>
              </a:rPr>
              <a:t> of iron overload is </a:t>
            </a:r>
            <a:r>
              <a:rPr lang="en-US" dirty="0" err="1">
                <a:latin typeface="Arial" pitchFamily="34" charset="0"/>
                <a:ea typeface="ＭＳ Ｐゴシック" pitchFamily="34" charset="-128"/>
              </a:rPr>
              <a:t>chelation</a:t>
            </a:r>
            <a:r>
              <a:rPr lang="en-US" dirty="0">
                <a:latin typeface="Arial" pitchFamily="34" charset="0"/>
                <a:ea typeface="ＭＳ Ｐゴシック" pitchFamily="34" charset="-128"/>
              </a:rPr>
              <a:t>. Commonly used agents in this country are </a:t>
            </a:r>
            <a:r>
              <a:rPr lang="en-US" dirty="0" err="1">
                <a:latin typeface="Arial" pitchFamily="34" charset="0"/>
                <a:ea typeface="ＭＳ Ｐゴシック" pitchFamily="34" charset="-128"/>
              </a:rPr>
              <a:t>deferasirox</a:t>
            </a:r>
            <a:r>
              <a:rPr lang="en-US" dirty="0">
                <a:latin typeface="Arial" pitchFamily="34" charset="0"/>
                <a:ea typeface="ＭＳ Ｐゴシック" pitchFamily="34" charset="-128"/>
              </a:rPr>
              <a:t>, the newer orally active </a:t>
            </a:r>
            <a:r>
              <a:rPr lang="en-US" dirty="0" err="1">
                <a:latin typeface="Arial" pitchFamily="34" charset="0"/>
                <a:ea typeface="ＭＳ Ｐゴシック" pitchFamily="34" charset="-128"/>
              </a:rPr>
              <a:t>chelator</a:t>
            </a:r>
            <a:r>
              <a:rPr lang="en-US" dirty="0">
                <a:latin typeface="Arial" pitchFamily="34" charset="0"/>
                <a:ea typeface="ＭＳ Ｐゴシック" pitchFamily="34" charset="-128"/>
              </a:rPr>
              <a:t>, and </a:t>
            </a:r>
            <a:r>
              <a:rPr lang="en-US" dirty="0" err="1">
                <a:latin typeface="Arial" pitchFamily="34" charset="0"/>
                <a:ea typeface="ＭＳ Ｐゴシック" pitchFamily="34" charset="-128"/>
              </a:rPr>
              <a:t>deferrioxamine</a:t>
            </a:r>
            <a:r>
              <a:rPr lang="en-US" dirty="0">
                <a:latin typeface="Arial" pitchFamily="34" charset="0"/>
                <a:ea typeface="ＭＳ Ｐゴシック" pitchFamily="34" charset="-128"/>
              </a:rPr>
              <a:t>.</a:t>
            </a:r>
          </a:p>
        </p:txBody>
      </p:sp>
    </p:spTree>
    <p:extLst>
      <p:ext uri="{BB962C8B-B14F-4D97-AF65-F5344CB8AC3E}">
        <p14:creationId xmlns:p14="http://schemas.microsoft.com/office/powerpoint/2010/main" val="1984178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3307CFD4-2890-4523-82D3-241F60CD5941}" type="slidenum">
              <a:rPr lang="en-US"/>
              <a:pPr/>
              <a:t>39</a:t>
            </a:fld>
            <a:endParaRPr lang="en-US"/>
          </a:p>
        </p:txBody>
      </p:sp>
      <p:sp>
        <p:nvSpPr>
          <p:cNvPr id="93186" name="Rectangle 2"/>
          <p:cNvSpPr>
            <a:spLocks noGrp="1" noRot="1" noChangeAspect="1" noChangeArrowheads="1"/>
          </p:cNvSpPr>
          <p:nvPr>
            <p:ph type="sldImg"/>
          </p:nvPr>
        </p:nvSpPr>
        <p:spPr>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34" charset="0"/>
                <a:ea typeface="ＭＳ Ｐゴシック" pitchFamily="34" charset="-128"/>
              </a:rPr>
              <a:t>I</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ve mentioned iron overload several times.</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You should know that as iron stores increase, the capacity of transferrin will be exceeded ,and unbound iron will accumulated.</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This free iron accumulates in organs, forms free radicals and ROS, and damages membrane lipids and cellular contents leading to organ toxicity.</a:t>
            </a:r>
          </a:p>
        </p:txBody>
      </p:sp>
    </p:spTree>
    <p:extLst>
      <p:ext uri="{BB962C8B-B14F-4D97-AF65-F5344CB8AC3E}">
        <p14:creationId xmlns:p14="http://schemas.microsoft.com/office/powerpoint/2010/main" val="941999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30682-BC56-4660-9826-29FF994E63B2}" type="slidenum">
              <a:rPr lang="en-US" smtClean="0"/>
              <a:pPr/>
              <a:t>4</a:t>
            </a:fld>
            <a:endParaRPr lang="en-US"/>
          </a:p>
        </p:txBody>
      </p:sp>
    </p:spTree>
    <p:extLst>
      <p:ext uri="{BB962C8B-B14F-4D97-AF65-F5344CB8AC3E}">
        <p14:creationId xmlns:p14="http://schemas.microsoft.com/office/powerpoint/2010/main" val="2885910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p>
            <a:fld id="{ED44DA6D-E982-4D2B-8A2D-F43A3668EA50}" type="slidenum">
              <a:rPr lang="en-US"/>
              <a:pPr/>
              <a:t>40</a:t>
            </a:fld>
            <a:endParaRPr lang="en-US"/>
          </a:p>
        </p:txBody>
      </p:sp>
      <p:sp>
        <p:nvSpPr>
          <p:cNvPr id="9728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731485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5F0273A0-F20A-4ACD-B08B-1BE3E0CB16A7}" type="slidenum">
              <a:rPr lang="en-US"/>
              <a:pPr/>
              <a:t>41</a:t>
            </a:fld>
            <a:endParaRPr lang="en-US"/>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458180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p>
            <a:fld id="{1EE09D2A-A6E5-4525-8E08-31B39A6AF06B}" type="slidenum">
              <a:rPr lang="en-US"/>
              <a:pPr/>
              <a:t>42</a:t>
            </a:fld>
            <a:endParaRPr lang="en-US"/>
          </a:p>
        </p:txBody>
      </p:sp>
      <p:sp>
        <p:nvSpPr>
          <p:cNvPr id="101378" name="Rectangle 2"/>
          <p:cNvSpPr>
            <a:spLocks noGrp="1" noRot="1" noChangeAspect="1" noChangeArrowheads="1"/>
          </p:cNvSpPr>
          <p:nvPr>
            <p:ph type="sldImg"/>
          </p:nvPr>
        </p:nvSpPr>
        <p:spPr>
          <a:solidFill>
            <a:srgbClr val="FFFFFF"/>
          </a:solidFill>
          <a:ln/>
        </p:spPr>
      </p:sp>
      <p:sp>
        <p:nvSpPr>
          <p:cNvPr id="1013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60412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E854F8-6E25-47E3-91FE-7E67956F89AF}" type="slidenum">
              <a:rPr lang="en-US" altLang="en-US"/>
              <a:pPr/>
              <a:t>43</a:t>
            </a:fld>
            <a:endParaRPr lang="en-US" altLang="en-US"/>
          </a:p>
        </p:txBody>
      </p:sp>
      <p:sp>
        <p:nvSpPr>
          <p:cNvPr id="2048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469848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05230B-FA96-674A-B2E0-E1DDE1CBC8A6}" type="slidenum">
              <a:rPr lang="en-US"/>
              <a:pPr/>
              <a:t>44</a:t>
            </a:fld>
            <a:endParaRPr lang="en-US"/>
          </a:p>
        </p:txBody>
      </p:sp>
      <p:sp>
        <p:nvSpPr>
          <p:cNvPr id="2068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6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40973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fld id="{F2A2605F-A591-47F9-8B61-7DA77ACDC611}" type="slidenum">
              <a:rPr lang="en-US"/>
              <a:pPr/>
              <a:t>49</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pPr eaLnBrk="1" hangingPunct="1"/>
            <a:r>
              <a:rPr lang="en-US" dirty="0">
                <a:latin typeface="Arial" pitchFamily="34" charset="0"/>
                <a:ea typeface="ＭＳ Ｐゴシック" pitchFamily="34" charset="-128"/>
              </a:rPr>
              <a:t>A few words about hereditary persistence of fetal hemoglobin (HPFH) and delta beta </a:t>
            </a:r>
            <a:r>
              <a:rPr lang="en-US" dirty="0" err="1">
                <a:latin typeface="Arial" pitchFamily="34" charset="0"/>
                <a:ea typeface="ＭＳ Ｐゴシック" pitchFamily="34" charset="-128"/>
              </a:rPr>
              <a:t>thalassemia</a:t>
            </a:r>
            <a:r>
              <a:rPr lang="en-US" dirty="0">
                <a:latin typeface="Arial" pitchFamily="34" charset="0"/>
                <a:ea typeface="ＭＳ Ｐゴシック" pitchFamily="34" charset="-128"/>
              </a:rPr>
              <a:t>.</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These are related conditions characterized by defective delta and beta </a:t>
            </a:r>
            <a:r>
              <a:rPr lang="en-US" dirty="0" err="1">
                <a:latin typeface="Arial" pitchFamily="34" charset="0"/>
                <a:ea typeface="ＭＳ Ｐゴシック" pitchFamily="34" charset="-128"/>
              </a:rPr>
              <a:t>globin</a:t>
            </a:r>
            <a:r>
              <a:rPr lang="en-US" dirty="0">
                <a:latin typeface="Arial" pitchFamily="34" charset="0"/>
                <a:ea typeface="ＭＳ Ｐゴシック" pitchFamily="34" charset="-128"/>
              </a:rPr>
              <a:t> synthesis with increased </a:t>
            </a:r>
            <a:r>
              <a:rPr lang="en-US" dirty="0" err="1">
                <a:latin typeface="Arial" pitchFamily="34" charset="0"/>
                <a:ea typeface="ＭＳ Ｐゴシック" pitchFamily="34" charset="-128"/>
              </a:rPr>
              <a:t>Hgb</a:t>
            </a:r>
            <a:r>
              <a:rPr lang="en-US" dirty="0">
                <a:latin typeface="Arial" pitchFamily="34" charset="0"/>
                <a:ea typeface="ＭＳ Ｐゴシック" pitchFamily="34" charset="-128"/>
              </a:rPr>
              <a:t> F production in adult life. </a:t>
            </a:r>
            <a:r>
              <a:rPr lang="en-US" dirty="0" err="1">
                <a:latin typeface="Arial" pitchFamily="34" charset="0"/>
                <a:ea typeface="ＭＳ Ｐゴシック" pitchFamily="34" charset="-128"/>
              </a:rPr>
              <a:t>Hgb</a:t>
            </a:r>
            <a:r>
              <a:rPr lang="en-US" dirty="0">
                <a:latin typeface="Arial" pitchFamily="34" charset="0"/>
                <a:ea typeface="ＭＳ Ｐゴシック" pitchFamily="34" charset="-128"/>
              </a:rPr>
              <a:t> A and A2 production is decreased or absent in these conditions. </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The difference between HPFH and delta-beta </a:t>
            </a:r>
            <a:r>
              <a:rPr lang="en-US" dirty="0" err="1">
                <a:latin typeface="Arial" pitchFamily="34" charset="0"/>
                <a:ea typeface="ＭＳ Ｐゴシック" pitchFamily="34" charset="-128"/>
              </a:rPr>
              <a:t>thalassemia</a:t>
            </a:r>
            <a:r>
              <a:rPr lang="en-US" dirty="0">
                <a:latin typeface="Arial" pitchFamily="34" charset="0"/>
                <a:ea typeface="ＭＳ Ｐゴシック" pitchFamily="34" charset="-128"/>
              </a:rPr>
              <a:t>, essentially, is that HPFH produces no </a:t>
            </a:r>
            <a:r>
              <a:rPr lang="en-US" dirty="0" err="1">
                <a:latin typeface="Arial" pitchFamily="34" charset="0"/>
                <a:ea typeface="ＭＳ Ｐゴシック" pitchFamily="34" charset="-128"/>
              </a:rPr>
              <a:t>thalassemic</a:t>
            </a:r>
            <a:r>
              <a:rPr lang="en-US" dirty="0">
                <a:latin typeface="Arial" pitchFamily="34" charset="0"/>
                <a:ea typeface="ＭＳ Ｐゴシック" pitchFamily="34" charset="-128"/>
              </a:rPr>
              <a:t> phenotype, but delta-beta </a:t>
            </a:r>
            <a:r>
              <a:rPr lang="en-US" dirty="0" err="1">
                <a:latin typeface="Arial" pitchFamily="34" charset="0"/>
                <a:ea typeface="ＭＳ Ｐゴシック" pitchFamily="34" charset="-128"/>
              </a:rPr>
              <a:t>thalassemia</a:t>
            </a:r>
            <a:r>
              <a:rPr lang="en-US" dirty="0">
                <a:latin typeface="Arial" pitchFamily="34" charset="0"/>
                <a:ea typeface="ＭＳ Ｐゴシック" pitchFamily="34" charset="-128"/>
              </a:rPr>
              <a:t> does, because gamma chain synthesis completely compensates for defective d and b synthesis in HPFH but not in DBT.</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A simple classification of HPFH and DBT is shown. Note the </a:t>
            </a:r>
            <a:r>
              <a:rPr lang="en-US" dirty="0" err="1">
                <a:latin typeface="Arial" pitchFamily="34" charset="0"/>
                <a:ea typeface="ＭＳ Ｐゴシック" pitchFamily="34" charset="-128"/>
              </a:rPr>
              <a:t>Hgb</a:t>
            </a:r>
            <a:r>
              <a:rPr lang="en-US" dirty="0">
                <a:latin typeface="Arial" pitchFamily="34" charset="0"/>
                <a:ea typeface="ＭＳ Ｐゴシック" pitchFamily="34" charset="-128"/>
              </a:rPr>
              <a:t> </a:t>
            </a:r>
            <a:r>
              <a:rPr lang="en-US" dirty="0" err="1">
                <a:latin typeface="Arial" pitchFamily="34" charset="0"/>
                <a:ea typeface="ＭＳ Ｐゴシック" pitchFamily="34" charset="-128"/>
              </a:rPr>
              <a:t>Lepore</a:t>
            </a:r>
            <a:r>
              <a:rPr lang="en-US" dirty="0">
                <a:latin typeface="Arial" pitchFamily="34" charset="0"/>
                <a:ea typeface="ＭＳ Ｐゴシック" pitchFamily="34" charset="-128"/>
              </a:rPr>
              <a:t>, a DB fusion gene, produces a DBT+ phenotype.</a:t>
            </a:r>
          </a:p>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3959929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AA0A684D-C9C7-4DAD-9244-AB260F1271FE}" type="slidenum">
              <a:rPr lang="en-US"/>
              <a:pPr/>
              <a:t>50</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This graph shows the expression of the different globin genes during development. Age is shown on the x-axis, and the percent of total hemoglobin is shown on the y-axis.</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The embryonic epsilon and zeta chains are expressed only in very early life. Zeta glonbin synthesis is replaced by alpha globins that persists for the remainder of life.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The beta like chains are a bit more complex. The embryonic epsilon gene is also transiently expressed in very early life. It is replaced by gamma globin chain synthesis. The combination of two alpha and two gamma chains is called fetal hemoglobin (or Hgb F).</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As gamma chain synthesis decreases around the time of birth, it is replaced by beta chain synthesis. The combination of two alpha and two beta chains is called adult hemoglobin (or Hgb A). A small amount of delta chain synthesis begins around the time of birth, and the combination of two alpha and two delta chains forms a minor adult Hgb called Hgb A2.</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So, Hgb F is the predominant Hgb in fetal life, and it is replaced by Hgb A and to a lesser extent A2 after birth.</a:t>
            </a:r>
          </a:p>
          <a:p>
            <a:pPr eaLnBrk="1" hangingPunct="1"/>
            <a:endParaRPr lang="en-US">
              <a:latin typeface="Arial" pitchFamily="34" charset="0"/>
              <a:ea typeface="ＭＳ Ｐゴシック" pitchFamily="34" charset="-128"/>
            </a:endParaRPr>
          </a:p>
          <a:p>
            <a:pPr eaLnBrk="1" hangingPunct="1"/>
            <a:endParaRPr lang="en-US">
              <a:latin typeface="Arial" pitchFamily="34" charset="0"/>
              <a:ea typeface="ＭＳ Ｐゴシック" pitchFamily="34" charset="-128"/>
            </a:endParaRPr>
          </a:p>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16512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5E6F78FF-BC95-47F6-8C60-6C86C7D8FC1D}" type="slidenum">
              <a:rPr lang="en-US"/>
              <a:pPr/>
              <a:t>51</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Let</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transition now to the qualitative disorders of Hgb…the hemoglobinopathies.</a:t>
            </a:r>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424712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p>
            <a:fld id="{0B403665-6337-4689-B126-C479E16A846A}" type="slidenum">
              <a:rPr lang="en-US"/>
              <a:pPr/>
              <a:t>52</a:t>
            </a:fld>
            <a:endParaRPr lang="en-US"/>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34" charset="0"/>
                <a:ea typeface="ＭＳ Ｐゴシック" pitchFamily="34" charset="-128"/>
              </a:rPr>
              <a:t>Hgb can be qualitatively abnormal in several ways.</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It could have decreased solubility, as with Hgbs S and C.</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It</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oxygen affinity may be increased or decreased.</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It</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ability to maintain iron in the ferrous state may be compromised, as with methemoglobin.</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Finally, Hgb can be unstable leading to a hemolytic anemia.</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The last 2 are covered in other lectures.</a:t>
            </a:r>
          </a:p>
        </p:txBody>
      </p:sp>
    </p:spTree>
    <p:extLst>
      <p:ext uri="{BB962C8B-B14F-4D97-AF65-F5344CB8AC3E}">
        <p14:creationId xmlns:p14="http://schemas.microsoft.com/office/powerpoint/2010/main" val="33407093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312E907D-400B-4C85-BE68-9D442BCA2CD6}" type="slidenum">
              <a:rPr lang="en-US"/>
              <a:pPr/>
              <a:t>53</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You should be familiar with all the hemoglobinopthies summarized here.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[Read slide]</a:t>
            </a:r>
          </a:p>
        </p:txBody>
      </p:sp>
    </p:spTree>
    <p:extLst>
      <p:ext uri="{BB962C8B-B14F-4D97-AF65-F5344CB8AC3E}">
        <p14:creationId xmlns:p14="http://schemas.microsoft.com/office/powerpoint/2010/main" val="4207917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AA0A684D-C9C7-4DAD-9244-AB260F1271FE}" type="slidenum">
              <a:rPr lang="en-US"/>
              <a:pPr/>
              <a:t>5</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This graph shows the expression of the different globin genes during development. Age is shown on the x-axis, and the percent of total hemoglobin is shown on the y-axis.</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The embryonic epsilon and zeta chains are expressed only in very early life. Zeta glonbin synthesis is replaced by alpha globins that persists for the remainder of life.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The beta like chains are a bit more complex. The embryonic epsilon gene is also transiently expressed in very early life. It is replaced by gamma globin chain synthesis. The combination of two alpha and two gamma chains is called fetal hemoglobin (or Hgb F).</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As gamma chain synthesis decreases around the time of birth, it is replaced by beta chain synthesis. The combination of two alpha and two beta chains is called adult hemoglobin (or Hgb A). A small amount of delta chain synthesis begins around the time of birth, and the combination of two alpha and two delta chains forms a minor adult Hgb called Hgb A2.</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So, Hgb F is the predominant Hgb in fetal life, and it is replaced by Hgb A and to a lesser extent A2 after birth.</a:t>
            </a:r>
          </a:p>
          <a:p>
            <a:pPr eaLnBrk="1" hangingPunct="1"/>
            <a:endParaRPr lang="en-US">
              <a:latin typeface="Arial" pitchFamily="34" charset="0"/>
              <a:ea typeface="ＭＳ Ｐゴシック" pitchFamily="34" charset="-128"/>
            </a:endParaRPr>
          </a:p>
          <a:p>
            <a:pPr eaLnBrk="1" hangingPunct="1"/>
            <a:endParaRPr lang="en-US">
              <a:latin typeface="Arial" pitchFamily="34" charset="0"/>
              <a:ea typeface="ＭＳ Ｐゴシック" pitchFamily="34" charset="-128"/>
            </a:endParaRPr>
          </a:p>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951766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p>
            <a:fld id="{2AD8EB25-29EE-4D65-A14B-74DC321890FF}" type="slidenum">
              <a:rPr lang="en-US"/>
              <a:pPr/>
              <a:t>58</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You absolutely need to know about sickle hemoglobin or Hgb S.</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The mutation results in the substitution of glutamic acid by a valine in the 6</a:t>
            </a:r>
            <a:r>
              <a:rPr lang="en-US" baseline="30000">
                <a:latin typeface="Arial" pitchFamily="34" charset="0"/>
                <a:ea typeface="ＭＳ Ｐゴシック" pitchFamily="34" charset="-128"/>
              </a:rPr>
              <a:t>th</a:t>
            </a:r>
            <a:r>
              <a:rPr lang="en-US">
                <a:latin typeface="Arial" pitchFamily="34" charset="0"/>
                <a:ea typeface="ＭＳ Ｐゴシック" pitchFamily="34" charset="-128"/>
              </a:rPr>
              <a:t> position. This allows inter-molecular interactions among Hgb molecules, such that polymerization of Hgb S occurs upon deoxygenation. Hgb S is soluble when oxygenated.</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A filament of polymerized Hgb S is shown, and this process takes place inside RBCs, damaging the membrane to produce the characteristic sickle cells.</a:t>
            </a:r>
          </a:p>
        </p:txBody>
      </p:sp>
    </p:spTree>
    <p:extLst>
      <p:ext uri="{BB962C8B-B14F-4D97-AF65-F5344CB8AC3E}">
        <p14:creationId xmlns:p14="http://schemas.microsoft.com/office/powerpoint/2010/main" val="3513150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p>
            <a:fld id="{ABBF94C1-8E9E-40D1-B26C-C3AC4D6DEA62}" type="slidenum">
              <a:rPr lang="en-US"/>
              <a:pPr/>
              <a:t>60</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The  term sickle cell disease encompasses a number of related conditions, the most common forms of which are shown here in order of decreasing frequency.</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Sickle cell anemia is the name for the homozygous state for the betaS gene. SCD also occurs from compound heterozygous states with Hgb S and Hgb C, beta-plus thalassemia, and beta-zero thalassemia. You should be familiar with the steady state hematologic parameters of the different sickle cell diseases.</a:t>
            </a:r>
          </a:p>
        </p:txBody>
      </p:sp>
    </p:spTree>
    <p:extLst>
      <p:ext uri="{BB962C8B-B14F-4D97-AF65-F5344CB8AC3E}">
        <p14:creationId xmlns:p14="http://schemas.microsoft.com/office/powerpoint/2010/main" val="2329940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p>
            <a:fld id="{8583FDA0-F107-49E2-B8E2-ADBC418EA229}" type="slidenum">
              <a:rPr lang="en-US"/>
              <a:pPr/>
              <a:t>61</a:t>
            </a:fld>
            <a:endParaRPr lang="en-US"/>
          </a:p>
        </p:txBody>
      </p:sp>
      <p:sp>
        <p:nvSpPr>
          <p:cNvPr id="143362" name="Rectangle 1026"/>
          <p:cNvSpPr>
            <a:spLocks noGrp="1" noRot="1" noChangeAspect="1" noChangeArrowheads="1"/>
          </p:cNvSpPr>
          <p:nvPr>
            <p:ph type="sldImg"/>
          </p:nvPr>
        </p:nvSpPr>
        <p:spPr>
          <a:solidFill>
            <a:srgbClr val="FFFFFF"/>
          </a:solidFill>
          <a:ln/>
        </p:spPr>
      </p:sp>
      <p:sp>
        <p:nvSpPr>
          <p:cNvPr id="143363"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34" charset="0"/>
                <a:ea typeface="ＭＳ Ｐゴシック" pitchFamily="34" charset="-128"/>
              </a:rPr>
              <a:t>Shown here are the frequencies of pain, ACS, and stroke by genotype in the CSSCD.</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Most complications are more common among patients with SS an Sbzero thalassemia than those with SC or Sbplus thalassemia.</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You should know that certain complications, such as proliferative sickle retinopathy, are more common in SC than SS, however.</a:t>
            </a:r>
          </a:p>
        </p:txBody>
      </p:sp>
    </p:spTree>
    <p:extLst>
      <p:ext uri="{BB962C8B-B14F-4D97-AF65-F5344CB8AC3E}">
        <p14:creationId xmlns:p14="http://schemas.microsoft.com/office/powerpoint/2010/main" val="2583118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E4BEF753-ADAF-4580-A05B-CB5A30560165}" type="slidenum">
              <a:rPr lang="en-US"/>
              <a:pPr/>
              <a:t>62</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The different forms of SCD have different findings on the peripheral smear.</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Irreversibly sickled cells are characteristic of SS, but not SC, where target cells and dense irregular cells are typical.</a:t>
            </a:r>
          </a:p>
        </p:txBody>
      </p:sp>
    </p:spTree>
    <p:extLst>
      <p:ext uri="{BB962C8B-B14F-4D97-AF65-F5344CB8AC3E}">
        <p14:creationId xmlns:p14="http://schemas.microsoft.com/office/powerpoint/2010/main" val="2056593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03D33463-7A50-4271-B61A-AC211EBFAFB7}" type="slidenum">
              <a:rPr lang="en-US"/>
              <a:pPr/>
              <a:t>63</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pPr eaLnBrk="1" hangingPunct="1"/>
            <a:r>
              <a:rPr lang="en-US" dirty="0">
                <a:latin typeface="Arial" pitchFamily="34" charset="0"/>
                <a:ea typeface="ＭＳ Ｐゴシック" pitchFamily="34" charset="-128"/>
              </a:rPr>
              <a:t>The manifestations of SCD are summarized here.</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Chronic anemia is the results of hemolysis and this produces jaundice, a tendency to form </a:t>
            </a:r>
            <a:r>
              <a:rPr lang="en-US" dirty="0" err="1">
                <a:latin typeface="Arial" pitchFamily="34" charset="0"/>
                <a:ea typeface="ＭＳ Ｐゴシック" pitchFamily="34" charset="-128"/>
              </a:rPr>
              <a:t>bilirubinate</a:t>
            </a:r>
            <a:r>
              <a:rPr lang="en-US" dirty="0">
                <a:latin typeface="Arial" pitchFamily="34" charset="0"/>
                <a:ea typeface="ＭＳ Ｐゴシック" pitchFamily="34" charset="-128"/>
              </a:rPr>
              <a:t> gall stones, and endothelial dysfunction.</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There are a number of acute complications, such as pain, stroke, and ACS.</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Then there is the consequent chronic organ damage, such as </a:t>
            </a:r>
            <a:r>
              <a:rPr lang="en-US" dirty="0" err="1">
                <a:latin typeface="Arial" pitchFamily="34" charset="0"/>
                <a:ea typeface="ＭＳ Ｐゴシック" pitchFamily="34" charset="-128"/>
              </a:rPr>
              <a:t>asplenia</a:t>
            </a:r>
            <a:r>
              <a:rPr lang="en-US" dirty="0">
                <a:latin typeface="Arial" pitchFamily="34" charset="0"/>
                <a:ea typeface="ＭＳ Ｐゴシック" pitchFamily="34" charset="-128"/>
              </a:rPr>
              <a:t>, nephropathy, and retinopathy.</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You can think about the complications of SCD as being primarily due to hemolysis, </a:t>
            </a:r>
            <a:r>
              <a:rPr lang="en-US" dirty="0" err="1">
                <a:latin typeface="Arial" pitchFamily="34" charset="0"/>
                <a:ea typeface="ＭＳ Ｐゴシック" pitchFamily="34" charset="-128"/>
              </a:rPr>
              <a:t>vaso</a:t>
            </a:r>
            <a:r>
              <a:rPr lang="en-US" dirty="0">
                <a:latin typeface="Arial" pitchFamily="34" charset="0"/>
                <a:ea typeface="ＭＳ Ｐゴシック" pitchFamily="34" charset="-128"/>
              </a:rPr>
              <a:t>-occlusion, or a combination of both.</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I have time to touch on only a few of these complications: pain, ACS, and the spleen.</a:t>
            </a:r>
          </a:p>
        </p:txBody>
      </p:sp>
    </p:spTree>
    <p:extLst>
      <p:ext uri="{BB962C8B-B14F-4D97-AF65-F5344CB8AC3E}">
        <p14:creationId xmlns:p14="http://schemas.microsoft.com/office/powerpoint/2010/main" val="153333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CD32132C-80F4-4868-BCC7-A03A4D3E7D22}" type="slidenum">
              <a:rPr lang="en-US"/>
              <a:pPr/>
              <a:t>64</a:t>
            </a:fld>
            <a:endParaRPr lang="en-US"/>
          </a:p>
        </p:txBody>
      </p:sp>
      <p:sp>
        <p:nvSpPr>
          <p:cNvPr id="122882" name="Rectangle 1026"/>
          <p:cNvSpPr>
            <a:spLocks noGrp="1" noRot="1" noChangeAspect="1" noChangeArrowheads="1" noTextEdit="1"/>
          </p:cNvSpPr>
          <p:nvPr>
            <p:ph type="sldImg"/>
          </p:nvPr>
        </p:nvSpPr>
        <p:spPr>
          <a:ln/>
        </p:spPr>
      </p:sp>
      <p:sp>
        <p:nvSpPr>
          <p:cNvPr id="122883" name="Rectangle 1027"/>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The optimal management of SCD  requires early identification by universal NBS and family education.</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A number of of preventive and expectant measures are critical, such as prophylactic PCN, immunization, management of fever, and transcranial Doppler US or TCD to predict overt stroke.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There are three main treatments for sickle cell disease: transfusions, hydroxyurea, and the cure: SCT.</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I</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ll briefly expand on TCD and HU.</a:t>
            </a:r>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922439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p>
            <a:fld id="{FA5E1A6B-B2C5-4296-9365-C8D6D4C2D63F}" type="slidenum">
              <a:rPr lang="en-US"/>
              <a:pPr/>
              <a:t>65</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p:spPr>
        <p:txBody>
          <a:bodyPr/>
          <a:lstStyle/>
          <a:p>
            <a:r>
              <a:rPr lang="en-US">
                <a:latin typeface="Arial" pitchFamily="34" charset="0"/>
                <a:ea typeface="ＭＳ Ｐゴシック" pitchFamily="34" charset="-128"/>
              </a:rPr>
              <a:t>The spleen is affected by SCD. Autoinfarction of the spleen is illustrated here.</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This leads to hyposplenism which predisposes to bacterial sepsis. This is why we use prophylactic PCN, immunizations, and detect the disease at birth by NBS.</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Before the spleen is essentially gone, it can trap blood and cause episodes of severe anemia. This is why we teach parents to palpate the spleen. ASSC may require transfusion of splenectomy.</a:t>
            </a:r>
          </a:p>
        </p:txBody>
      </p:sp>
    </p:spTree>
    <p:extLst>
      <p:ext uri="{BB962C8B-B14F-4D97-AF65-F5344CB8AC3E}">
        <p14:creationId xmlns:p14="http://schemas.microsoft.com/office/powerpoint/2010/main" val="1671187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p>
            <a:fld id="{FABE6ED7-FFD8-4D00-8179-A947A11874F6}" type="slidenum">
              <a:rPr lang="en-US"/>
              <a:pPr/>
              <a:t>66</a:t>
            </a:fld>
            <a:endParaRPr lang="en-US"/>
          </a:p>
        </p:txBody>
      </p:sp>
      <p:sp>
        <p:nvSpPr>
          <p:cNvPr id="70658" name="Rectangle 2"/>
          <p:cNvSpPr>
            <a:spLocks noGrp="1" noChangeArrowheads="1"/>
          </p:cNvSpPr>
          <p:nvPr>
            <p:ph type="body" idx="1"/>
          </p:nvPr>
        </p:nvSpPr>
        <p:spPr>
          <a:xfrm>
            <a:off x="909638" y="4343400"/>
            <a:ext cx="5038725" cy="4119563"/>
          </a:xfrm>
          <a:noFill/>
          <a:ln/>
        </p:spPr>
        <p:txBody>
          <a:bodyPr lIns="90623" tIns="44517" rIns="90623" bIns="44517"/>
          <a:lstStyle/>
          <a:p>
            <a:pPr eaLnBrk="1" hangingPunct="1">
              <a:defRPr/>
            </a:pPr>
            <a:r>
              <a:rPr lang="en-US" dirty="0">
                <a:latin typeface="Arial" charset="0"/>
                <a:cs typeface="+mn-cs"/>
              </a:rPr>
              <a:t>Both aplastic and splenic sequestration crises can cause an acute anemia--the key is to differentiate between these.</a:t>
            </a:r>
          </a:p>
          <a:p>
            <a:pPr eaLnBrk="1" hangingPunct="1">
              <a:defRPr/>
            </a:pPr>
            <a:endParaRPr lang="en-US" dirty="0">
              <a:latin typeface="Arial" charset="0"/>
              <a:cs typeface="+mn-cs"/>
            </a:endParaRPr>
          </a:p>
          <a:p>
            <a:pPr eaLnBrk="1" hangingPunct="1">
              <a:defRPr/>
            </a:pPr>
            <a:r>
              <a:rPr lang="en-US" dirty="0">
                <a:latin typeface="Arial" charset="0"/>
                <a:cs typeface="+mn-cs"/>
              </a:rPr>
              <a:t>Both present with anemia and shock,</a:t>
            </a:r>
          </a:p>
          <a:p>
            <a:pPr eaLnBrk="1" hangingPunct="1">
              <a:defRPr/>
            </a:pPr>
            <a:endParaRPr lang="en-US" dirty="0">
              <a:latin typeface="Arial" charset="0"/>
              <a:cs typeface="+mn-cs"/>
            </a:endParaRPr>
          </a:p>
          <a:p>
            <a:pPr eaLnBrk="1" hangingPunct="1">
              <a:defRPr/>
            </a:pPr>
            <a:r>
              <a:rPr lang="en-US" dirty="0">
                <a:latin typeface="Arial" charset="0"/>
                <a:cs typeface="+mn-cs"/>
              </a:rPr>
              <a:t>However, in aplastic crisis the spleen is not enlarged; there is reticulocytopenia and NRBCs are absent; and the platelet count is normal.</a:t>
            </a:r>
          </a:p>
          <a:p>
            <a:pPr eaLnBrk="1" hangingPunct="1">
              <a:defRPr/>
            </a:pPr>
            <a:endParaRPr lang="en-US" dirty="0">
              <a:latin typeface="Arial" charset="0"/>
              <a:cs typeface="+mn-cs"/>
            </a:endParaRPr>
          </a:p>
          <a:p>
            <a:pPr eaLnBrk="1" hangingPunct="1">
              <a:defRPr/>
            </a:pPr>
            <a:r>
              <a:rPr lang="en-US" dirty="0">
                <a:latin typeface="Arial" charset="0"/>
                <a:cs typeface="+mn-cs"/>
              </a:rPr>
              <a:t>With sequestration, the spleen is enlarged; </a:t>
            </a:r>
            <a:r>
              <a:rPr lang="en-US" dirty="0" err="1">
                <a:latin typeface="Arial" charset="0"/>
                <a:cs typeface="+mn-cs"/>
              </a:rPr>
              <a:t>retics</a:t>
            </a:r>
            <a:r>
              <a:rPr lang="en-US" dirty="0">
                <a:latin typeface="Arial" charset="0"/>
                <a:cs typeface="+mn-cs"/>
              </a:rPr>
              <a:t> and NRBCs are increased; and there may be thrombocytopenia.</a:t>
            </a:r>
          </a:p>
          <a:p>
            <a:pPr eaLnBrk="1" hangingPunct="1">
              <a:defRPr/>
            </a:pPr>
            <a:endParaRPr lang="en-US" dirty="0">
              <a:latin typeface="Arial" charset="0"/>
              <a:cs typeface="+mn-cs"/>
            </a:endParaRPr>
          </a:p>
          <a:p>
            <a:pPr eaLnBrk="1" hangingPunct="1">
              <a:defRPr/>
            </a:pPr>
            <a:r>
              <a:rPr lang="en-US" dirty="0">
                <a:latin typeface="Arial" charset="0"/>
                <a:cs typeface="+mn-cs"/>
              </a:rPr>
              <a:t>For patients with aplastic crises, transfusion should be done with care, since the blood volume remains normal; blood should be given rapidly for shock due to sequestration, however.</a:t>
            </a:r>
          </a:p>
        </p:txBody>
      </p:sp>
      <p:sp>
        <p:nvSpPr>
          <p:cNvPr id="126979" name="Rectangle 3"/>
          <p:cNvSpPr>
            <a:spLocks noGrp="1" noRot="1" noChangeAspect="1" noChangeArrowheads="1"/>
          </p:cNvSpPr>
          <p:nvPr>
            <p:ph type="sldImg"/>
          </p:nvPr>
        </p:nvSpPr>
        <p:spPr>
          <a:xfrm>
            <a:off x="1139825" y="681038"/>
            <a:ext cx="4579938" cy="3433762"/>
          </a:xfrm>
          <a:ln w="12700" cap="flat">
            <a:solidFill>
              <a:schemeClr val="tx1"/>
            </a:solidFill>
          </a:ln>
        </p:spPr>
      </p:sp>
    </p:spTree>
    <p:extLst>
      <p:ext uri="{BB962C8B-B14F-4D97-AF65-F5344CB8AC3E}">
        <p14:creationId xmlns:p14="http://schemas.microsoft.com/office/powerpoint/2010/main" val="13455350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E545596E-C299-4F00-AE2D-9E83B2488C86}" type="slidenum">
              <a:rPr lang="en-US"/>
              <a:pPr/>
              <a:t>68</a:t>
            </a:fld>
            <a:endParaRPr lang="en-US"/>
          </a:p>
        </p:txBody>
      </p:sp>
      <p:sp>
        <p:nvSpPr>
          <p:cNvPr id="51202" name="Rectangle 2"/>
          <p:cNvSpPr>
            <a:spLocks noGrp="1" noChangeArrowheads="1"/>
          </p:cNvSpPr>
          <p:nvPr>
            <p:ph type="body" idx="1"/>
          </p:nvPr>
        </p:nvSpPr>
        <p:spPr>
          <a:xfrm>
            <a:off x="909638" y="4343400"/>
            <a:ext cx="5038725" cy="4119563"/>
          </a:xfrm>
          <a:noFill/>
          <a:ln/>
        </p:spPr>
        <p:txBody>
          <a:bodyPr lIns="90623" tIns="44517" rIns="90623" bIns="44517"/>
          <a:lstStyle/>
          <a:p>
            <a:pPr eaLnBrk="1" hangingPunct="1">
              <a:defRPr/>
            </a:pPr>
            <a:r>
              <a:rPr lang="en-US">
                <a:latin typeface="Arial" charset="0"/>
                <a:cs typeface="+mn-cs"/>
              </a:rPr>
              <a:t>It would be best to prevent, rather than treat, pneumococcal sepsis.</a:t>
            </a:r>
          </a:p>
          <a:p>
            <a:pPr eaLnBrk="1" hangingPunct="1">
              <a:defRPr/>
            </a:pPr>
            <a:endParaRPr lang="en-US">
              <a:latin typeface="Arial" charset="0"/>
              <a:cs typeface="+mn-cs"/>
            </a:endParaRPr>
          </a:p>
          <a:p>
            <a:pPr eaLnBrk="1" hangingPunct="1">
              <a:defRPr/>
            </a:pPr>
            <a:r>
              <a:rPr lang="en-US">
                <a:latin typeface="Arial" charset="0"/>
                <a:cs typeface="+mn-cs"/>
              </a:rPr>
              <a:t>And the most effective, life-saving, preventive measure in SCA is the use of prophylactic oral PCN.</a:t>
            </a:r>
          </a:p>
          <a:p>
            <a:pPr eaLnBrk="1" hangingPunct="1">
              <a:defRPr/>
            </a:pPr>
            <a:endParaRPr lang="en-US">
              <a:latin typeface="Arial" charset="0"/>
              <a:cs typeface="+mn-cs"/>
            </a:endParaRPr>
          </a:p>
          <a:p>
            <a:pPr eaLnBrk="1" hangingPunct="1">
              <a:defRPr/>
            </a:pPr>
            <a:r>
              <a:rPr lang="en-US">
                <a:latin typeface="Arial" charset="0"/>
                <a:cs typeface="+mn-cs"/>
              </a:rPr>
              <a:t>It should be started at the time of diagnosis (that is, when the NBS indicates SCA).  The doses are shown here.</a:t>
            </a:r>
          </a:p>
          <a:p>
            <a:pPr eaLnBrk="1" hangingPunct="1">
              <a:defRPr/>
            </a:pPr>
            <a:endParaRPr lang="en-US">
              <a:latin typeface="Arial" charset="0"/>
              <a:cs typeface="+mn-cs"/>
            </a:endParaRPr>
          </a:p>
          <a:p>
            <a:pPr eaLnBrk="1" hangingPunct="1">
              <a:defRPr/>
            </a:pPr>
            <a:r>
              <a:rPr lang="en-US">
                <a:latin typeface="Arial" charset="0"/>
                <a:cs typeface="+mn-cs"/>
              </a:rPr>
              <a:t>All patients should also be immunized against encapsulated organisms.</a:t>
            </a:r>
          </a:p>
          <a:p>
            <a:pPr eaLnBrk="1" hangingPunct="1">
              <a:defRPr/>
            </a:pPr>
            <a:endParaRPr lang="en-US">
              <a:latin typeface="Arial" charset="0"/>
              <a:cs typeface="+mn-cs"/>
            </a:endParaRPr>
          </a:p>
          <a:p>
            <a:pPr eaLnBrk="1" hangingPunct="1">
              <a:defRPr/>
            </a:pPr>
            <a:r>
              <a:rPr lang="en-US">
                <a:latin typeface="Arial" charset="0"/>
                <a:cs typeface="+mn-cs"/>
              </a:rPr>
              <a:t>As you know the vaccine for H. Flu. is highly effective, unfortunately the vaccine against the pneumococcus does not offer a great deal of prevention; however it is give at 2 and 5 years of age.</a:t>
            </a:r>
          </a:p>
          <a:p>
            <a:pPr eaLnBrk="1" hangingPunct="1">
              <a:defRPr/>
            </a:pPr>
            <a:endParaRPr lang="en-US">
              <a:latin typeface="Arial" charset="0"/>
              <a:cs typeface="+mn-cs"/>
            </a:endParaRPr>
          </a:p>
          <a:p>
            <a:pPr eaLnBrk="1" hangingPunct="1">
              <a:defRPr/>
            </a:pPr>
            <a:r>
              <a:rPr lang="en-US">
                <a:latin typeface="Arial" charset="0"/>
                <a:cs typeface="+mn-cs"/>
              </a:rPr>
              <a:t>The patient and parent must also be educated, such that they know to seek medical attention for any fever.</a:t>
            </a:r>
          </a:p>
        </p:txBody>
      </p:sp>
      <p:sp>
        <p:nvSpPr>
          <p:cNvPr id="130051" name="Rectangle 3"/>
          <p:cNvSpPr>
            <a:spLocks noGrp="1" noRot="1" noChangeAspect="1" noChangeArrowheads="1"/>
          </p:cNvSpPr>
          <p:nvPr>
            <p:ph type="sldImg"/>
          </p:nvPr>
        </p:nvSpPr>
        <p:spPr>
          <a:xfrm>
            <a:off x="1139825" y="681038"/>
            <a:ext cx="4579938" cy="3433762"/>
          </a:xfrm>
          <a:ln w="12700" cap="flat">
            <a:solidFill>
              <a:schemeClr val="tx1"/>
            </a:solidFill>
          </a:ln>
        </p:spPr>
      </p:sp>
    </p:spTree>
    <p:extLst>
      <p:ext uri="{BB962C8B-B14F-4D97-AF65-F5344CB8AC3E}">
        <p14:creationId xmlns:p14="http://schemas.microsoft.com/office/powerpoint/2010/main" val="3097634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p:spPr>
        <p:txBody>
          <a:bodyPr/>
          <a:lstStyle/>
          <a:p>
            <a:fld id="{5DBD6655-02DB-41CD-BAD4-CBF379C5740F}" type="slidenum">
              <a:rPr lang="en-US"/>
              <a:pPr/>
              <a:t>69</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r>
              <a:rPr lang="en-US">
                <a:latin typeface="Arial" pitchFamily="34" charset="0"/>
                <a:ea typeface="ＭＳ Ｐゴシック" pitchFamily="34" charset="-128"/>
              </a:rPr>
              <a:t>Acute painful episodes are the hallmark of SCD.</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Triggers of pain include</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Pain is usually </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Management includes</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But it</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best to prevent pain by</a:t>
            </a:r>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087199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A738D29E-68A5-404B-9ECA-33D068EAA0A3}" type="slidenum">
              <a:rPr lang="en-US"/>
              <a:pPr/>
              <a:t>6</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There are a number of named Hgbs that you need to know. </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The names and formulas for the normal adult, fetal, and embryonic globins are shown. Memorize these.</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You should also commit to memory two abnormal Hgbs: Hgb Bart</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and Hgb H, tetramers of gamma and beta, respectively. I</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ll discuss their significance in a few minutes.</a:t>
            </a:r>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3811446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p>
            <a:fld id="{E521E0E7-29A2-4E53-A72E-6EAEC4D6EE30}" type="slidenum">
              <a:rPr lang="en-US"/>
              <a:pPr/>
              <a:t>70</a:t>
            </a:fld>
            <a:endParaRPr 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58929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8D3804FA-586E-43B2-BA37-6E56F54F5C0F}" type="slidenum">
              <a:rPr lang="en-US"/>
              <a:pPr/>
              <a:t>73</a:t>
            </a:fld>
            <a:endParaRPr lang="en-US"/>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xfrm>
            <a:off x="685800" y="4343400"/>
            <a:ext cx="5486400" cy="4114800"/>
          </a:xfrm>
          <a:noFill/>
          <a:ln/>
        </p:spPr>
        <p:txBody>
          <a:bodyPr/>
          <a:lstStyle/>
          <a:p>
            <a:pPr marL="44450" eaLnBrk="1" hangingPunct="1">
              <a:spcBef>
                <a:spcPts val="463"/>
              </a:spcBef>
            </a:pPr>
            <a:r>
              <a:rPr lang="en-US">
                <a:solidFill>
                  <a:srgbClr val="000000"/>
                </a:solidFill>
                <a:latin typeface="Arial" pitchFamily="34" charset="0"/>
                <a:ea typeface="ＭＳ Ｐゴシック" pitchFamily="34" charset="-128"/>
                <a:cs typeface="Arial" pitchFamily="34" charset="0"/>
                <a:sym typeface="Arial" pitchFamily="34" charset="0"/>
              </a:rPr>
              <a:t>TCD is used to detect increased blood flow at sites of stenotic lesions in the large vessels of the circle of Willis. These are antecedents of overt stroke.</a:t>
            </a:r>
          </a:p>
          <a:p>
            <a:pPr marL="44450" eaLnBrk="1" hangingPunct="1">
              <a:spcBef>
                <a:spcPts val="463"/>
              </a:spcBef>
            </a:pPr>
            <a:endParaRPr lang="en-US">
              <a:solidFill>
                <a:srgbClr val="000000"/>
              </a:solidFill>
              <a:latin typeface="Arial" pitchFamily="34" charset="0"/>
              <a:ea typeface="ＭＳ Ｐゴシック" pitchFamily="34" charset="-128"/>
              <a:cs typeface="Arial" pitchFamily="34" charset="0"/>
              <a:sym typeface="Arial" pitchFamily="34" charset="0"/>
            </a:endParaRPr>
          </a:p>
          <a:p>
            <a:pPr marL="44450" eaLnBrk="1" hangingPunct="1">
              <a:spcBef>
                <a:spcPts val="463"/>
              </a:spcBef>
            </a:pPr>
            <a:r>
              <a:rPr lang="en-US">
                <a:solidFill>
                  <a:srgbClr val="000000"/>
                </a:solidFill>
                <a:latin typeface="Arial" pitchFamily="34" charset="0"/>
                <a:ea typeface="ＭＳ Ｐゴシック" pitchFamily="34" charset="-128"/>
                <a:cs typeface="Arial" pitchFamily="34" charset="0"/>
                <a:sym typeface="Arial" pitchFamily="34" charset="0"/>
              </a:rPr>
              <a:t>A TCD flow velocity of 200 cm/s or more indicates a 10% risk of stroke per year.</a:t>
            </a:r>
          </a:p>
        </p:txBody>
      </p:sp>
    </p:spTree>
    <p:extLst>
      <p:ext uri="{BB962C8B-B14F-4D97-AF65-F5344CB8AC3E}">
        <p14:creationId xmlns:p14="http://schemas.microsoft.com/office/powerpoint/2010/main" val="410020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a:ln/>
        </p:spPr>
      </p:sp>
      <p:sp>
        <p:nvSpPr>
          <p:cNvPr id="145410" name="Notes Placeholder 2"/>
          <p:cNvSpPr>
            <a:spLocks noGrp="1"/>
          </p:cNvSpPr>
          <p:nvPr>
            <p:ph type="body" idx="1"/>
          </p:nvPr>
        </p:nvSpPr>
        <p:spPr>
          <a:noFill/>
          <a:ln/>
        </p:spPr>
        <p:txBody>
          <a:bodyPr/>
          <a:lstStyle/>
          <a:p>
            <a:r>
              <a:rPr lang="en-US">
                <a:latin typeface="Arial" pitchFamily="34" charset="0"/>
                <a:ea typeface="ＭＳ Ｐゴシック" pitchFamily="34" charset="-128"/>
              </a:rPr>
              <a:t>HU is a medication that reduces the severity of SCD.</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The MSH showed that it decreased the time to 1</a:t>
            </a:r>
            <a:r>
              <a:rPr lang="en-US" baseline="30000">
                <a:latin typeface="Arial" pitchFamily="34" charset="0"/>
                <a:ea typeface="ＭＳ Ｐゴシック" pitchFamily="34" charset="-128"/>
              </a:rPr>
              <a:t>st</a:t>
            </a:r>
            <a:r>
              <a:rPr lang="en-US">
                <a:latin typeface="Arial" pitchFamily="34" charset="0"/>
                <a:ea typeface="ＭＳ Ｐゴシック" pitchFamily="34" charset="-128"/>
              </a:rPr>
              <a:t> and 2</a:t>
            </a:r>
            <a:r>
              <a:rPr lang="en-US" baseline="30000">
                <a:latin typeface="Arial" pitchFamily="34" charset="0"/>
                <a:ea typeface="ＭＳ Ｐゴシック" pitchFamily="34" charset="-128"/>
              </a:rPr>
              <a:t>nd</a:t>
            </a:r>
            <a:r>
              <a:rPr lang="en-US">
                <a:latin typeface="Arial" pitchFamily="34" charset="0"/>
                <a:ea typeface="ＭＳ Ｐゴシック" pitchFamily="34" charset="-128"/>
              </a:rPr>
              <a:t> painful event.</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It</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given by mouth once daily…</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The toxicity is minor…</a:t>
            </a:r>
          </a:p>
        </p:txBody>
      </p:sp>
      <p:sp>
        <p:nvSpPr>
          <p:cNvPr id="145411" name="Slide Number Placeholder 3"/>
          <p:cNvSpPr>
            <a:spLocks noGrp="1"/>
          </p:cNvSpPr>
          <p:nvPr>
            <p:ph type="sldNum" sz="quarter" idx="5"/>
          </p:nvPr>
        </p:nvSpPr>
        <p:spPr>
          <a:noFill/>
        </p:spPr>
        <p:txBody>
          <a:bodyPr/>
          <a:lstStyle/>
          <a:p>
            <a:fld id="{B3026D19-AB96-42A6-B88F-54D0232A7B87}" type="slidenum">
              <a:rPr lang="en-US"/>
              <a:pPr/>
              <a:t>78</a:t>
            </a:fld>
            <a:endParaRPr lang="en-US"/>
          </a:p>
        </p:txBody>
      </p:sp>
    </p:spTree>
    <p:extLst>
      <p:ext uri="{BB962C8B-B14F-4D97-AF65-F5344CB8AC3E}">
        <p14:creationId xmlns:p14="http://schemas.microsoft.com/office/powerpoint/2010/main" val="4485145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a:ln/>
        </p:spPr>
      </p:sp>
      <p:sp>
        <p:nvSpPr>
          <p:cNvPr id="152578" name="Notes Placeholder 2"/>
          <p:cNvSpPr>
            <a:spLocks noGrp="1"/>
          </p:cNvSpPr>
          <p:nvPr>
            <p:ph type="body" idx="1"/>
          </p:nvPr>
        </p:nvSpPr>
        <p:spPr>
          <a:noFill/>
          <a:ln/>
        </p:spPr>
        <p:txBody>
          <a:bodyPr/>
          <a:lstStyle/>
          <a:p>
            <a:r>
              <a:rPr lang="en-US">
                <a:latin typeface="Arial" pitchFamily="34" charset="0"/>
                <a:ea typeface="ＭＳ Ｐゴシック" pitchFamily="34" charset="-128"/>
              </a:rPr>
              <a:t>Survival of children with SCD continues to improve, as it has with many malignancies.</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Reasons for improved survival include…</a:t>
            </a:r>
          </a:p>
        </p:txBody>
      </p:sp>
      <p:sp>
        <p:nvSpPr>
          <p:cNvPr id="152579" name="Slide Number Placeholder 3"/>
          <p:cNvSpPr>
            <a:spLocks noGrp="1"/>
          </p:cNvSpPr>
          <p:nvPr>
            <p:ph type="sldNum" sz="quarter" idx="5"/>
          </p:nvPr>
        </p:nvSpPr>
        <p:spPr>
          <a:noFill/>
        </p:spPr>
        <p:txBody>
          <a:bodyPr/>
          <a:lstStyle/>
          <a:p>
            <a:fld id="{F0B18ECA-646F-4ECD-9231-7A284018C62F}" type="slidenum">
              <a:rPr lang="en-US"/>
              <a:pPr/>
              <a:t>82</a:t>
            </a:fld>
            <a:endParaRPr lang="en-US"/>
          </a:p>
        </p:txBody>
      </p:sp>
    </p:spTree>
    <p:extLst>
      <p:ext uri="{BB962C8B-B14F-4D97-AF65-F5344CB8AC3E}">
        <p14:creationId xmlns:p14="http://schemas.microsoft.com/office/powerpoint/2010/main" val="21017436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p>
            <a:fld id="{4ED72CB4-05C8-4CF4-B601-5041CB6B705D}" type="slidenum">
              <a:rPr lang="en-US"/>
              <a:pPr/>
              <a:t>83</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There are also less  common forms of sickle cell disease that occur when the Hgb S mutation is coinherited with other beta hemoglobinopathies or beta thalassemias.</a:t>
            </a:r>
          </a:p>
        </p:txBody>
      </p:sp>
    </p:spTree>
    <p:extLst>
      <p:ext uri="{BB962C8B-B14F-4D97-AF65-F5344CB8AC3E}">
        <p14:creationId xmlns:p14="http://schemas.microsoft.com/office/powerpoint/2010/main" val="28761723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fld id="{E893CED7-08F1-44E1-8D23-5EE6D8211B87}" type="slidenum">
              <a:rPr lang="en-US"/>
              <a:pPr/>
              <a:t>86</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Moving on, Hgb C disease is the homozygous state for the betaC mutation. It is not a sickling disorder.</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This condition is characterized by a mild chronic hemolytic anemia. Individuals may have intermittent jaundice, and splenomegaly is common in adolescents and adults.</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One sees microcytosis, target cells, and Hgb C crystals on the peripheral smear.</a:t>
            </a:r>
          </a:p>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5778012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dirty="0" smtClean="0">
              <a:latin typeface="Arial" pitchFamily="34" charset="0"/>
              <a:ea typeface="ＭＳ Ｐゴシック" pitchFamily="34" charset="-128"/>
            </a:endParaRPr>
          </a:p>
        </p:txBody>
      </p:sp>
      <p:sp>
        <p:nvSpPr>
          <p:cNvPr id="26627" name="Slide Number Placeholder 3"/>
          <p:cNvSpPr>
            <a:spLocks noGrp="1"/>
          </p:cNvSpPr>
          <p:nvPr>
            <p:ph type="sldNum" sz="quarter" idx="5"/>
          </p:nvPr>
        </p:nvSpPr>
        <p:spPr>
          <a:noFill/>
        </p:spPr>
        <p:txBody>
          <a:bodyPr/>
          <a:lstStyle/>
          <a:p>
            <a:fld id="{78DBCC22-C790-4539-AD19-07540B643B00}" type="slidenum">
              <a:rPr lang="en-US"/>
              <a:pPr/>
              <a:t>87</a:t>
            </a:fld>
            <a:endParaRPr lang="en-US"/>
          </a:p>
        </p:txBody>
      </p:sp>
    </p:spTree>
    <p:extLst>
      <p:ext uri="{BB962C8B-B14F-4D97-AF65-F5344CB8AC3E}">
        <p14:creationId xmlns:p14="http://schemas.microsoft.com/office/powerpoint/2010/main" val="998173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E0107B72-A056-4E37-8F2A-28D729120751}" type="slidenum">
              <a:rPr lang="en-US"/>
              <a:pPr/>
              <a:t>7</a:t>
            </a:fld>
            <a:endParaRPr lang="en-US"/>
          </a:p>
        </p:txBody>
      </p:sp>
      <p:sp>
        <p:nvSpPr>
          <p:cNvPr id="43010" name="Rectangle 2"/>
          <p:cNvSpPr>
            <a:spLocks noGrp="1" noChangeArrowheads="1"/>
          </p:cNvSpPr>
          <p:nvPr>
            <p:ph type="body" idx="1"/>
          </p:nvPr>
        </p:nvSpPr>
        <p:spPr>
          <a:xfrm>
            <a:off x="909638" y="4343400"/>
            <a:ext cx="5038725" cy="4119563"/>
          </a:xfrm>
          <a:noFill/>
          <a:ln/>
        </p:spPr>
        <p:txBody>
          <a:bodyPr lIns="90623" tIns="44517" rIns="90623" bIns="44517"/>
          <a:lstStyle/>
          <a:p>
            <a:pPr eaLnBrk="1" hangingPunct="1"/>
            <a:r>
              <a:rPr lang="en-US">
                <a:latin typeface="Arial" pitchFamily="34" charset="0"/>
                <a:ea typeface="ＭＳ Ｐゴシック" pitchFamily="34" charset="-128"/>
              </a:rPr>
              <a:t>The disorders of Hgb fall into two broad categories:</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-The quantitative disorders, called the thalassemias, are those in which there is decreased production of a particular globin chain, which leads to an imbalance between the alpha and beta globin production.</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-Second, there are qualitative disorders in which a structurally abnormal Hgb is made. These are called hemoglobinopthies.</a:t>
            </a:r>
          </a:p>
        </p:txBody>
      </p:sp>
      <p:sp>
        <p:nvSpPr>
          <p:cNvPr id="43011" name="Rectangle 3"/>
          <p:cNvSpPr>
            <a:spLocks noGrp="1" noRot="1" noChangeAspect="1" noChangeArrowheads="1"/>
          </p:cNvSpPr>
          <p:nvPr>
            <p:ph type="sldImg"/>
          </p:nvPr>
        </p:nvSpPr>
        <p:spPr>
          <a:xfrm>
            <a:off x="1139825" y="681038"/>
            <a:ext cx="4579938" cy="3433762"/>
          </a:xfrm>
          <a:ln w="12700" cap="flat">
            <a:solidFill>
              <a:schemeClr val="tx1"/>
            </a:solidFill>
          </a:ln>
        </p:spPr>
      </p:sp>
    </p:spTree>
    <p:extLst>
      <p:ext uri="{BB962C8B-B14F-4D97-AF65-F5344CB8AC3E}">
        <p14:creationId xmlns:p14="http://schemas.microsoft.com/office/powerpoint/2010/main" val="1915804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DA84B714-A107-4C71-93A6-1A12E12FB37E}" type="slidenum">
              <a:rPr lang="en-US"/>
              <a:pPr/>
              <a:t>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It</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important to know the geographic distribution of the common disorders of hemoglobin.</a:t>
            </a:r>
          </a:p>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I will review each of these disorders,but know that thalassemia is common throughout the Mediterranean, the Middle East, India, and Southeast Asia. Hgb S and C occur commonly in subsaharan Africa, but Hgb S is also found in India and the Middle East. The distributions of Hgbs D and E are also shown.</a:t>
            </a:r>
          </a:p>
        </p:txBody>
      </p:sp>
    </p:spTree>
    <p:extLst>
      <p:ext uri="{BB962C8B-B14F-4D97-AF65-F5344CB8AC3E}">
        <p14:creationId xmlns:p14="http://schemas.microsoft.com/office/powerpoint/2010/main" val="1323534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C564A4DA-3447-4ED2-8CE5-8596B6617965}" type="slidenum">
              <a:rPr lang="en-US"/>
              <a:pPr/>
              <a:t>9</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We will start with the qualitative disorders of Hgb--the thalassemias.</a:t>
            </a:r>
          </a:p>
        </p:txBody>
      </p:sp>
    </p:spTree>
    <p:extLst>
      <p:ext uri="{BB962C8B-B14F-4D97-AF65-F5344CB8AC3E}">
        <p14:creationId xmlns:p14="http://schemas.microsoft.com/office/powerpoint/2010/main" val="2563140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6387A11-F71E-E644-8417-0A24D959E2E0}" type="slidenum">
              <a:rPr lang="en-US" sz="1200"/>
              <a:pPr/>
              <a:t>10</a:t>
            </a:fld>
            <a:endParaRPr lang="en-US" sz="1200"/>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0206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4049ECD9-E14C-40B3-8923-47F8BF71C958}" type="datetimeFigureOut">
              <a:rPr lang="en-US"/>
              <a:pPr/>
              <a:t>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29FBAB25-EA84-414E-9FE5-1A5EE3FF173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93D6CB22-C980-4ED8-91C6-123C5C41CDC2}" type="datetimeFigureOut">
              <a:rPr lang="en-US"/>
              <a:pPr/>
              <a:t>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6F89B979-089D-4AA2-B194-9FA8544A02F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6BF699FB-3E6F-444E-A024-BB082FA4C54F}" type="datetimeFigureOut">
              <a:rPr lang="en-US"/>
              <a:pPr/>
              <a:t>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F55E15A1-C5A9-4CC7-AE87-BCA1DF1A6A5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752600"/>
            <a:ext cx="4038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4038600" cy="4724400"/>
          </a:xfrm>
        </p:spPr>
        <p:txBody>
          <a:bodyPr rtlCol="0">
            <a:normAutofit/>
          </a:bodyPr>
          <a:lstStyle/>
          <a:p>
            <a:pPr lvl="0"/>
            <a:endParaRPr lang="en-US"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752600"/>
            <a:ext cx="4038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4038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600200"/>
            <a:ext cx="4267200" cy="4525963"/>
          </a:xfrm>
          <a:prstGeom prst="rect">
            <a:avLst/>
          </a:prstGeom>
        </p:spPr>
        <p:txBody>
          <a:bodyPr/>
          <a:lstStyle>
            <a:lvl1pPr>
              <a:defRPr lang="en-US" sz="3200" kern="1200" dirty="0" smtClean="0">
                <a:solidFill>
                  <a:schemeClr val="tx1"/>
                </a:solidFill>
                <a:latin typeface="Arial Narrow" pitchFamily="34" charset="0"/>
                <a:ea typeface="+mn-ea"/>
                <a:cs typeface="+mn-cs"/>
              </a:defRPr>
            </a:lvl1pPr>
            <a:lvl2pPr>
              <a:defRPr lang="en-US" sz="2800" kern="1200" dirty="0" smtClean="0">
                <a:solidFill>
                  <a:schemeClr val="tx1"/>
                </a:solidFill>
                <a:latin typeface="Arial Narrow" pitchFamily="34" charset="0"/>
                <a:ea typeface="+mn-ea"/>
                <a:cs typeface="+mn-cs"/>
              </a:defRPr>
            </a:lvl2pPr>
            <a:lvl3pPr>
              <a:defRPr lang="en-US" sz="2800" kern="1200" dirty="0" smtClean="0">
                <a:solidFill>
                  <a:schemeClr val="tx1"/>
                </a:solidFill>
                <a:latin typeface="Arial Narrow" pitchFamily="34" charset="0"/>
                <a:ea typeface="+mn-ea"/>
                <a:cs typeface="+mn-cs"/>
              </a:defRPr>
            </a:lvl3pPr>
            <a:lvl4pPr>
              <a:defRPr lang="en-US" sz="2800" kern="1200" dirty="0" smtClean="0">
                <a:solidFill>
                  <a:schemeClr val="tx1"/>
                </a:solidFill>
                <a:latin typeface="Arial Narrow" pitchFamily="34" charset="0"/>
                <a:ea typeface="+mn-ea"/>
                <a:cs typeface="+mn-cs"/>
              </a:defRPr>
            </a:lvl4pPr>
            <a:lvl5pPr>
              <a:defRPr lang="en-US" sz="2800" kern="1200" dirty="0">
                <a:solidFill>
                  <a:schemeClr val="tx1"/>
                </a:solidFill>
                <a:latin typeface="Arial Narrow" pitchFamily="34" charset="0"/>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600200"/>
            <a:ext cx="4267200" cy="4525963"/>
          </a:xfrm>
          <a:prstGeom prst="rect">
            <a:avLst/>
          </a:prstGeom>
        </p:spPr>
        <p:txBody>
          <a:bodyPr/>
          <a:lstStyle>
            <a:lvl1pPr>
              <a:defRPr lang="en-US" sz="3200" kern="1200" dirty="0" smtClean="0">
                <a:solidFill>
                  <a:schemeClr val="tx1"/>
                </a:solidFill>
                <a:latin typeface="Arial Narrow" pitchFamily="34" charset="0"/>
                <a:ea typeface="+mn-ea"/>
                <a:cs typeface="+mn-cs"/>
              </a:defRPr>
            </a:lvl1pPr>
            <a:lvl2pPr>
              <a:defRPr lang="en-US" sz="2800" kern="1200" dirty="0" smtClean="0">
                <a:solidFill>
                  <a:schemeClr val="tx1"/>
                </a:solidFill>
                <a:latin typeface="Arial Narrow" pitchFamily="34" charset="0"/>
                <a:ea typeface="+mn-ea"/>
                <a:cs typeface="+mn-cs"/>
              </a:defRPr>
            </a:lvl2pPr>
            <a:lvl3pPr>
              <a:defRPr lang="en-US" sz="2800" kern="1200" dirty="0" smtClean="0">
                <a:solidFill>
                  <a:schemeClr val="tx1"/>
                </a:solidFill>
                <a:latin typeface="Arial Narrow" pitchFamily="34" charset="0"/>
                <a:ea typeface="+mn-ea"/>
                <a:cs typeface="+mn-cs"/>
              </a:defRPr>
            </a:lvl3pPr>
            <a:lvl4pPr>
              <a:defRPr lang="en-US" sz="2800" kern="1200" dirty="0" smtClean="0">
                <a:solidFill>
                  <a:schemeClr val="tx1"/>
                </a:solidFill>
                <a:latin typeface="Arial Narrow" pitchFamily="34" charset="0"/>
                <a:ea typeface="+mn-ea"/>
                <a:cs typeface="+mn-cs"/>
              </a:defRPr>
            </a:lvl4pPr>
            <a:lvl5pPr>
              <a:defRPr lang="en-US" sz="2800" kern="1200" dirty="0">
                <a:solidFill>
                  <a:schemeClr val="tx1"/>
                </a:solidFill>
                <a:latin typeface="Arial Narrow" pitchFamily="34" charset="0"/>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152400" y="609600"/>
            <a:ext cx="8534400" cy="808038"/>
          </a:xfrm>
          <a:prstGeom prst="rect">
            <a:avLst/>
          </a:prstGeom>
        </p:spPr>
        <p:txBody>
          <a:bodyPr/>
          <a:lstStyle>
            <a:lvl1pPr algn="l">
              <a:defRPr b="1">
                <a:latin typeface="Arial Narrow" pitchFamily="34" charset="0"/>
              </a:defRPr>
            </a:lvl1pPr>
          </a:lstStyle>
          <a:p>
            <a:r>
              <a:rPr lang="en-US"/>
              <a:t>Click to edit Master title style</a:t>
            </a:r>
            <a:endParaRPr lang="en-US" dirty="0"/>
          </a:p>
        </p:txBody>
      </p:sp>
      <p:sp>
        <p:nvSpPr>
          <p:cNvPr id="7" name="Footer Placeholder 4"/>
          <p:cNvSpPr>
            <a:spLocks noGrp="1"/>
          </p:cNvSpPr>
          <p:nvPr>
            <p:ph type="ftr" sz="quarter" idx="10"/>
          </p:nvPr>
        </p:nvSpPr>
        <p:spPr>
          <a:xfrm>
            <a:off x="3124200" y="6356350"/>
            <a:ext cx="2895600" cy="365125"/>
          </a:xfrm>
          <a:prstGeom prst="rect">
            <a:avLst/>
          </a:prstGeom>
        </p:spPr>
        <p:txBody>
          <a:bodyPr/>
          <a:lstStyle>
            <a:lvl1pPr algn="l" eaLnBrk="0" hangingPunct="0">
              <a:defRPr sz="2400">
                <a:solidFill>
                  <a:prstClr val="black"/>
                </a:solidFill>
                <a:latin typeface="Arial Narrow" pitchFamily="34" charset="0"/>
                <a:cs typeface="ＭＳ Ｐゴシック" charset="0"/>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1"/>
          <p:cNvSpPr>
            <a:spLocks noGrp="1"/>
          </p:cNvSpPr>
          <p:nvPr>
            <p:ph type="title"/>
          </p:nvPr>
        </p:nvSpPr>
        <p:spPr>
          <a:xfrm>
            <a:off x="152400" y="609600"/>
            <a:ext cx="8534400" cy="808038"/>
          </a:xfrm>
          <a:prstGeom prst="rect">
            <a:avLst/>
          </a:prstGeom>
        </p:spPr>
        <p:txBody>
          <a:bodyPr/>
          <a:lstStyle>
            <a:lvl1pPr algn="l">
              <a:defRPr b="1">
                <a:latin typeface="Arial Narrow" pitchFamily="34" charset="0"/>
              </a:defRPr>
            </a:lvl1pPr>
          </a:lstStyle>
          <a:p>
            <a:r>
              <a:rPr lang="en-US"/>
              <a:t>Click to edit Master title style</a:t>
            </a:r>
            <a:endParaRPr lang="en-US" dirty="0"/>
          </a:p>
        </p:txBody>
      </p:sp>
      <p:sp>
        <p:nvSpPr>
          <p:cNvPr id="5" name="Footer Placeholder 4"/>
          <p:cNvSpPr>
            <a:spLocks noGrp="1"/>
          </p:cNvSpPr>
          <p:nvPr>
            <p:ph type="ftr" sz="quarter" idx="10"/>
          </p:nvPr>
        </p:nvSpPr>
        <p:spPr>
          <a:xfrm>
            <a:off x="3124200" y="6356350"/>
            <a:ext cx="2895600" cy="365125"/>
          </a:xfrm>
          <a:prstGeom prst="rect">
            <a:avLst/>
          </a:prstGeom>
        </p:spPr>
        <p:txBody>
          <a:bodyPr/>
          <a:lstStyle>
            <a:lvl1pPr algn="l" eaLnBrk="0" hangingPunct="0">
              <a:defRPr sz="2400">
                <a:solidFill>
                  <a:prstClr val="black"/>
                </a:solidFill>
                <a:latin typeface="Arial Narrow" pitchFamily="34" charset="0"/>
                <a:cs typeface="ＭＳ Ｐゴシック" charset="0"/>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400" y="1435100"/>
            <a:ext cx="3276600" cy="4691063"/>
          </a:xfrm>
          <a:prstGeom prst="rect">
            <a:avLst/>
          </a:prstGeom>
        </p:spPr>
        <p:txBody>
          <a:bodyPr>
            <a:normAutofit/>
          </a:bodyPr>
          <a:lstStyle>
            <a:lvl1pPr marL="0" indent="0">
              <a:buNone/>
              <a:defRPr sz="2000">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152400" y="609600"/>
            <a:ext cx="3276600" cy="808038"/>
          </a:xfrm>
          <a:prstGeom prst="rect">
            <a:avLst/>
          </a:prstGeom>
        </p:spPr>
        <p:txBody>
          <a:bodyPr>
            <a:noAutofit/>
          </a:bodyPr>
          <a:lstStyle>
            <a:lvl1pPr algn="l">
              <a:defRPr sz="3200" b="1">
                <a:latin typeface="Arial Narrow"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3505200" y="152400"/>
            <a:ext cx="5181600" cy="5943600"/>
          </a:xfrm>
          <a:prstGeom prst="rect">
            <a:avLst/>
          </a:prstGeom>
        </p:spPr>
        <p:txBody>
          <a:bodyPr/>
          <a:lstStyle>
            <a:lvl1pPr>
              <a:defRPr lang="en-US" sz="3200" kern="1200" dirty="0" smtClean="0">
                <a:solidFill>
                  <a:schemeClr val="tx1"/>
                </a:solidFill>
                <a:latin typeface="Arial Narrow" pitchFamily="34" charset="0"/>
                <a:ea typeface="+mn-ea"/>
                <a:cs typeface="+mn-cs"/>
              </a:defRPr>
            </a:lvl1pPr>
            <a:lvl2pPr>
              <a:defRPr lang="en-US" sz="2800" kern="1200" dirty="0" smtClean="0">
                <a:solidFill>
                  <a:schemeClr val="tx1"/>
                </a:solidFill>
                <a:latin typeface="Arial Narrow" pitchFamily="34" charset="0"/>
                <a:ea typeface="+mn-ea"/>
                <a:cs typeface="+mn-cs"/>
              </a:defRPr>
            </a:lvl2pPr>
            <a:lvl3pPr>
              <a:defRPr lang="en-US" sz="2800" kern="1200" dirty="0" smtClean="0">
                <a:solidFill>
                  <a:schemeClr val="tx1"/>
                </a:solidFill>
                <a:latin typeface="Arial Narrow" pitchFamily="34" charset="0"/>
                <a:ea typeface="+mn-ea"/>
                <a:cs typeface="+mn-cs"/>
              </a:defRPr>
            </a:lvl3pPr>
            <a:lvl4pPr>
              <a:defRPr lang="en-US" sz="2800" kern="1200" dirty="0" smtClean="0">
                <a:solidFill>
                  <a:schemeClr val="tx1"/>
                </a:solidFill>
                <a:latin typeface="Arial Narrow" pitchFamily="34" charset="0"/>
                <a:ea typeface="+mn-ea"/>
                <a:cs typeface="+mn-cs"/>
              </a:defRPr>
            </a:lvl4pPr>
            <a:lvl5pPr>
              <a:defRPr lang="en-US" sz="2800" kern="1200" dirty="0">
                <a:solidFill>
                  <a:schemeClr val="tx1"/>
                </a:solidFill>
                <a:latin typeface="Arial Narrow" pitchFamily="34" charset="0"/>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a:xfrm>
            <a:off x="3124200" y="6356350"/>
            <a:ext cx="2895600" cy="365125"/>
          </a:xfrm>
          <a:prstGeom prst="rect">
            <a:avLst/>
          </a:prstGeom>
        </p:spPr>
        <p:txBody>
          <a:bodyPr/>
          <a:lstStyle>
            <a:lvl1pPr algn="l" eaLnBrk="0" hangingPunct="0">
              <a:defRPr sz="2400">
                <a:solidFill>
                  <a:prstClr val="black"/>
                </a:solidFill>
                <a:latin typeface="Arial Narrow" pitchFamily="34" charset="0"/>
                <a:cs typeface="ＭＳ Ｐゴシック" charset="0"/>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7" name="Title 1"/>
          <p:cNvSpPr txBox="1">
            <a:spLocks/>
          </p:cNvSpPr>
          <p:nvPr userDrawn="1"/>
        </p:nvSpPr>
        <p:spPr>
          <a:xfrm>
            <a:off x="1779588" y="4751388"/>
            <a:ext cx="5516562" cy="609600"/>
          </a:xfrm>
          <a:prstGeom prst="rect">
            <a:avLst/>
          </a:prstGeom>
        </p:spPr>
        <p:txBody>
          <a:bodyPr anchor="ctr"/>
          <a:lstStyle>
            <a:lvl1pPr algn="l">
              <a:defRPr sz="3200" b="1">
                <a:latin typeface="Arial Narrow" pitchFamily="34" charset="0"/>
              </a:defRPr>
            </a:lvl1pPr>
          </a:lstStyle>
          <a:p>
            <a:pPr eaLnBrk="1" fontAlgn="auto" hangingPunct="1">
              <a:spcAft>
                <a:spcPts val="0"/>
              </a:spcAft>
              <a:defRPr/>
            </a:pPr>
            <a:r>
              <a:rPr lang="en-US" sz="2800" dirty="0">
                <a:solidFill>
                  <a:prstClr val="black"/>
                </a:solidFill>
                <a:ea typeface="ＭＳ Ｐゴシック" charset="0"/>
              </a:rPr>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p:cNvSpPr>
            <a:spLocks noGrp="1"/>
          </p:cNvSpPr>
          <p:nvPr>
            <p:ph type="ftr" sz="quarter" idx="10"/>
          </p:nvPr>
        </p:nvSpPr>
        <p:spPr>
          <a:xfrm>
            <a:off x="152400" y="6191250"/>
            <a:ext cx="8534400" cy="365125"/>
          </a:xfrm>
          <a:prstGeom prst="rect">
            <a:avLst/>
          </a:prstGeom>
        </p:spPr>
        <p:txBody>
          <a:bodyPr/>
          <a:lstStyle>
            <a:lvl1pPr algn="l" eaLnBrk="0" hangingPunct="0">
              <a:defRPr sz="2400">
                <a:solidFill>
                  <a:prstClr val="black"/>
                </a:solidFill>
                <a:latin typeface="Arial Narrow" pitchFamily="34" charset="0"/>
                <a:cs typeface="ＭＳ Ｐゴシック" charset="0"/>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5D562D37-5CDD-4700-9335-F8998083FA28}" type="datetimeFigureOut">
              <a:rPr lang="en-US"/>
              <a:pPr/>
              <a:t>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ACCF479E-5FFC-4094-85C1-F7A8DE7E4FC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7A0F5D8A-BAFF-4EA7-8B2D-BA1E6FF72751}" type="datetimeFigureOut">
              <a:rPr lang="en-US"/>
              <a:pPr/>
              <a:t>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2DEA6FC1-5B39-41A9-8BEE-0B9EA48CB3A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4D108BEE-4A2F-4B97-A78E-3D6279F5159F}" type="datetimeFigureOut">
              <a:rPr lang="en-US"/>
              <a:pPr/>
              <a:t>1/5/2017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F3C58A9D-A8CF-473B-A0B9-F6D1B0A5134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D4E328F5-EA1E-46AD-9BAA-1E4FF582F75A}" type="datetimeFigureOut">
              <a:rPr lang="en-US"/>
              <a:pPr/>
              <a:t>1/5/2017</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C89B3CD0-C3B9-4BE9-93CD-9215DA77708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303257BD-A22B-4C33-BEEC-C04F763B56DC}" type="datetimeFigureOut">
              <a:rPr lang="en-US"/>
              <a:pPr/>
              <a:t>1/5/2017</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E7F71E11-B67E-4D87-BE5E-52D5BF6C9CB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08CBF296-6515-4045-B303-15D54A9109C9}" type="datetimeFigureOut">
              <a:rPr lang="en-US"/>
              <a:pPr/>
              <a:t>1/5/2017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935E91EB-49B6-457F-B8BF-E7070A4CC13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19"/>
          <a:stretch>
            <a:fillRect/>
          </a:stretch>
        </p:blipFill>
        <p:spPr>
          <a:xfrm>
            <a:off x="7620000" y="6400800"/>
            <a:ext cx="1362974" cy="382495"/>
          </a:xfrm>
          <a:prstGeom prst="rect">
            <a:avLst/>
          </a:prstGeom>
        </p:spPr>
      </p:pic>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900" r:id="rId12"/>
    <p:sldLayoutId id="2147483901" r:id="rId13"/>
    <p:sldLayoutId id="2147483904" r:id="rId14"/>
    <p:sldLayoutId id="2147483905" r:id="rId15"/>
    <p:sldLayoutId id="2147483907" r:id="rId16"/>
    <p:sldLayoutId id="2147483908" r:id="rId17"/>
  </p:sldLayoutIdLst>
  <p:hf sldNum="0" hdr="0" ftr="0"/>
  <p:txStyles>
    <p:titleStyle>
      <a:lvl1pPr algn="ctr" defTabSz="457200" rtl="0" eaLnBrk="0" fontAlgn="base" hangingPunct="0">
        <a:spcBef>
          <a:spcPct val="0"/>
        </a:spcBef>
        <a:spcAft>
          <a:spcPct val="0"/>
        </a:spcAft>
        <a:defRPr sz="4400" b="1" kern="1200">
          <a:solidFill>
            <a:srgbClr val="234F77"/>
          </a:solidFill>
          <a:latin typeface="Arial"/>
          <a:ea typeface="ＭＳ Ｐゴシック" charset="0"/>
          <a:cs typeface="Arial"/>
        </a:defRPr>
      </a:lvl1pPr>
      <a:lvl2pPr algn="ctr" defTabSz="457200" rtl="0" eaLnBrk="0" fontAlgn="base" hangingPunct="0">
        <a:spcBef>
          <a:spcPct val="0"/>
        </a:spcBef>
        <a:spcAft>
          <a:spcPct val="0"/>
        </a:spcAft>
        <a:defRPr sz="4400" b="1">
          <a:solidFill>
            <a:srgbClr val="234F77"/>
          </a:solidFill>
          <a:latin typeface="Arial" charset="0"/>
          <a:ea typeface="ＭＳ Ｐゴシック" charset="0"/>
        </a:defRPr>
      </a:lvl2pPr>
      <a:lvl3pPr algn="ctr" defTabSz="457200" rtl="0" eaLnBrk="0" fontAlgn="base" hangingPunct="0">
        <a:spcBef>
          <a:spcPct val="0"/>
        </a:spcBef>
        <a:spcAft>
          <a:spcPct val="0"/>
        </a:spcAft>
        <a:defRPr sz="4400" b="1">
          <a:solidFill>
            <a:srgbClr val="234F77"/>
          </a:solidFill>
          <a:latin typeface="Arial" charset="0"/>
          <a:ea typeface="ＭＳ Ｐゴシック" charset="0"/>
        </a:defRPr>
      </a:lvl3pPr>
      <a:lvl4pPr algn="ctr" defTabSz="457200" rtl="0" eaLnBrk="0" fontAlgn="base" hangingPunct="0">
        <a:spcBef>
          <a:spcPct val="0"/>
        </a:spcBef>
        <a:spcAft>
          <a:spcPct val="0"/>
        </a:spcAft>
        <a:defRPr sz="4400" b="1">
          <a:solidFill>
            <a:srgbClr val="234F77"/>
          </a:solidFill>
          <a:latin typeface="Arial" charset="0"/>
          <a:ea typeface="ＭＳ Ｐゴシック" charset="0"/>
        </a:defRPr>
      </a:lvl4pPr>
      <a:lvl5pPr algn="ctr" defTabSz="457200" rtl="0" eaLnBrk="0" fontAlgn="base" hangingPunct="0">
        <a:spcBef>
          <a:spcPct val="0"/>
        </a:spcBef>
        <a:spcAft>
          <a:spcPct val="0"/>
        </a:spcAft>
        <a:defRPr sz="4400" b="1">
          <a:solidFill>
            <a:srgbClr val="234F77"/>
          </a:solidFill>
          <a:latin typeface="Arial" charset="0"/>
          <a:ea typeface="ＭＳ Ｐゴシック" charset="0"/>
        </a:defRPr>
      </a:lvl5pPr>
      <a:lvl6pPr marL="457200" algn="ctr" defTabSz="457200" rtl="0" fontAlgn="base">
        <a:spcBef>
          <a:spcPct val="0"/>
        </a:spcBef>
        <a:spcAft>
          <a:spcPct val="0"/>
        </a:spcAft>
        <a:defRPr sz="4400" b="1">
          <a:solidFill>
            <a:srgbClr val="234F77"/>
          </a:solidFill>
          <a:latin typeface="Arial" charset="0"/>
          <a:ea typeface="ＭＳ Ｐゴシック" charset="0"/>
        </a:defRPr>
      </a:lvl6pPr>
      <a:lvl7pPr marL="914400" algn="ctr" defTabSz="457200" rtl="0" fontAlgn="base">
        <a:spcBef>
          <a:spcPct val="0"/>
        </a:spcBef>
        <a:spcAft>
          <a:spcPct val="0"/>
        </a:spcAft>
        <a:defRPr sz="4400" b="1">
          <a:solidFill>
            <a:srgbClr val="234F77"/>
          </a:solidFill>
          <a:latin typeface="Arial" charset="0"/>
          <a:ea typeface="ＭＳ Ｐゴシック" charset="0"/>
        </a:defRPr>
      </a:lvl7pPr>
      <a:lvl8pPr marL="1371600" algn="ctr" defTabSz="457200" rtl="0" fontAlgn="base">
        <a:spcBef>
          <a:spcPct val="0"/>
        </a:spcBef>
        <a:spcAft>
          <a:spcPct val="0"/>
        </a:spcAft>
        <a:defRPr sz="4400" b="1">
          <a:solidFill>
            <a:srgbClr val="234F77"/>
          </a:solidFill>
          <a:latin typeface="Arial" charset="0"/>
          <a:ea typeface="ＭＳ Ｐゴシック" charset="0"/>
        </a:defRPr>
      </a:lvl8pPr>
      <a:lvl9pPr marL="1828800" algn="ctr" defTabSz="457200" rtl="0" fontAlgn="base">
        <a:spcBef>
          <a:spcPct val="0"/>
        </a:spcBef>
        <a:spcAft>
          <a:spcPct val="0"/>
        </a:spcAft>
        <a:defRPr sz="4400" b="1">
          <a:solidFill>
            <a:srgbClr val="234F77"/>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7.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350" y="4724400"/>
            <a:ext cx="8915400" cy="990600"/>
          </a:xfrm>
        </p:spPr>
        <p:txBody>
          <a:bodyPr/>
          <a:lstStyle/>
          <a:p>
            <a:pPr eaLnBrk="1" hangingPunct="1"/>
            <a:r>
              <a:rPr lang="en-US" altLang="en-US" sz="4000" b="1">
                <a:solidFill>
                  <a:schemeClr val="bg1"/>
                </a:solidFill>
              </a:rPr>
              <a:t>Header</a:t>
            </a:r>
          </a:p>
        </p:txBody>
      </p:sp>
      <p:sp>
        <p:nvSpPr>
          <p:cNvPr id="3" name="Subtitle 2"/>
          <p:cNvSpPr>
            <a:spLocks noGrp="1"/>
          </p:cNvSpPr>
          <p:nvPr>
            <p:ph type="subTitle" idx="1"/>
          </p:nvPr>
        </p:nvSpPr>
        <p:spPr>
          <a:xfrm>
            <a:off x="1219200" y="5867400"/>
            <a:ext cx="6400800" cy="533400"/>
          </a:xfrm>
        </p:spPr>
        <p:txBody>
          <a:bodyPr rtlCol="0">
            <a:normAutofit lnSpcReduction="10000"/>
          </a:bodyPr>
          <a:lstStyle/>
          <a:p>
            <a:pPr eaLnBrk="1" fontAlgn="auto" hangingPunct="1">
              <a:spcAft>
                <a:spcPts val="0"/>
              </a:spcAft>
              <a:defRPr/>
            </a:pPr>
            <a:r>
              <a:rPr lang="en-US" dirty="0">
                <a:solidFill>
                  <a:schemeClr val="bg1"/>
                </a:solidFill>
              </a:rPr>
              <a:t>Subhead</a:t>
            </a:r>
          </a:p>
        </p:txBody>
      </p:sp>
      <p:pic>
        <p:nvPicPr>
          <p:cNvPr id="20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00200" y="5105400"/>
            <a:ext cx="6324600" cy="1015663"/>
          </a:xfrm>
          <a:prstGeom prst="rect">
            <a:avLst/>
          </a:prstGeom>
          <a:noFill/>
        </p:spPr>
        <p:txBody>
          <a:bodyPr wrap="square" rtlCol="0">
            <a:spAutoFit/>
          </a:bodyPr>
          <a:lstStyle/>
          <a:p>
            <a:pPr algn="ctr"/>
            <a:r>
              <a:rPr lang="en-US" sz="3200" b="1" dirty="0" err="1">
                <a:solidFill>
                  <a:schemeClr val="bg1"/>
                </a:solidFill>
              </a:rPr>
              <a:t>Hemoglobinopathies</a:t>
            </a:r>
            <a:endParaRPr lang="en-US" sz="3200" b="1" dirty="0">
              <a:solidFill>
                <a:schemeClr val="bg1"/>
              </a:solidFill>
            </a:endParaRPr>
          </a:p>
          <a:p>
            <a:pPr algn="ctr"/>
            <a:r>
              <a:rPr lang="en-US" sz="2800" dirty="0">
                <a:solidFill>
                  <a:schemeClr val="bg1"/>
                </a:solidFill>
              </a:rPr>
              <a:t>Charles Quinn, MD MS</a:t>
            </a:r>
          </a:p>
        </p:txBody>
      </p:sp>
    </p:spTree>
    <p:extLst>
      <p:ext uri="{BB962C8B-B14F-4D97-AF65-F5344CB8AC3E}">
        <p14:creationId xmlns:p14="http://schemas.microsoft.com/office/powerpoint/2010/main" val="3486003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4124325" y="1657352"/>
            <a:ext cx="876300" cy="617935"/>
            <a:chOff x="2592" y="169"/>
            <a:chExt cx="736" cy="519"/>
          </a:xfrm>
        </p:grpSpPr>
        <p:sp>
          <p:nvSpPr>
            <p:cNvPr id="38976" name="Line 3"/>
            <p:cNvSpPr>
              <a:spLocks noChangeShapeType="1"/>
            </p:cNvSpPr>
            <p:nvPr/>
          </p:nvSpPr>
          <p:spPr bwMode="auto">
            <a:xfrm>
              <a:off x="2592" y="632"/>
              <a:ext cx="73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38977" name="Rectangle 4"/>
            <p:cNvSpPr>
              <a:spLocks/>
            </p:cNvSpPr>
            <p:nvPr/>
          </p:nvSpPr>
          <p:spPr bwMode="auto">
            <a:xfrm>
              <a:off x="2750" y="581"/>
              <a:ext cx="189" cy="107"/>
            </a:xfrm>
            <a:prstGeom prst="rect">
              <a:avLst/>
            </a:prstGeom>
            <a:solidFill>
              <a:schemeClr val="accent1"/>
            </a:solidFill>
            <a:ln w="25400">
              <a:solidFill>
                <a:schemeClr val="tx1"/>
              </a:solidFill>
              <a:miter lim="800000"/>
              <a:headEnd/>
              <a:tailEnd/>
            </a:ln>
          </p:spPr>
          <p:txBody>
            <a:bodyPr/>
            <a:lstStyle/>
            <a:p>
              <a:endParaRPr lang="en-US" sz="1800"/>
            </a:p>
          </p:txBody>
        </p:sp>
        <p:sp>
          <p:nvSpPr>
            <p:cNvPr id="38978" name="Rectangle 5"/>
            <p:cNvSpPr>
              <a:spLocks/>
            </p:cNvSpPr>
            <p:nvPr/>
          </p:nvSpPr>
          <p:spPr bwMode="auto">
            <a:xfrm>
              <a:off x="2982" y="581"/>
              <a:ext cx="189" cy="107"/>
            </a:xfrm>
            <a:prstGeom prst="rect">
              <a:avLst/>
            </a:prstGeom>
            <a:solidFill>
              <a:schemeClr val="accent1"/>
            </a:solidFill>
            <a:ln w="25400">
              <a:solidFill>
                <a:schemeClr val="tx1"/>
              </a:solidFill>
              <a:miter lim="800000"/>
              <a:headEnd/>
              <a:tailEnd/>
            </a:ln>
          </p:spPr>
          <p:txBody>
            <a:bodyPr/>
            <a:lstStyle/>
            <a:p>
              <a:endParaRPr lang="en-US" sz="1800"/>
            </a:p>
          </p:txBody>
        </p:sp>
        <p:sp>
          <p:nvSpPr>
            <p:cNvPr id="38979" name="Rectangle 6"/>
            <p:cNvSpPr>
              <a:spLocks/>
            </p:cNvSpPr>
            <p:nvPr/>
          </p:nvSpPr>
          <p:spPr bwMode="auto">
            <a:xfrm>
              <a:off x="2804" y="432"/>
              <a:ext cx="7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a:latin typeface="Lucida Grande" charset="0"/>
                  <a:cs typeface="Lucida Grande" charset="0"/>
                  <a:sym typeface="Gill Sans" charset="0"/>
                </a:rPr>
                <a:t>α</a:t>
              </a:r>
              <a:endParaRPr lang="en-US" sz="1275">
                <a:latin typeface="Gill Sans" charset="0"/>
                <a:cs typeface="Lucida Grande" charset="0"/>
                <a:sym typeface="Gill Sans" charset="0"/>
              </a:endParaRPr>
            </a:p>
          </p:txBody>
        </p:sp>
        <p:sp>
          <p:nvSpPr>
            <p:cNvPr id="38980" name="Rectangle 7"/>
            <p:cNvSpPr>
              <a:spLocks/>
            </p:cNvSpPr>
            <p:nvPr/>
          </p:nvSpPr>
          <p:spPr bwMode="auto">
            <a:xfrm>
              <a:off x="3036" y="432"/>
              <a:ext cx="7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a:latin typeface="Lucida Grande" charset="0"/>
                  <a:cs typeface="Lucida Grande" charset="0"/>
                  <a:sym typeface="Gill Sans" charset="0"/>
                </a:rPr>
                <a:t>α</a:t>
              </a:r>
              <a:endParaRPr lang="en-US" sz="1275">
                <a:latin typeface="Gill Sans" charset="0"/>
                <a:cs typeface="Lucida Grande" charset="0"/>
                <a:sym typeface="Gill Sans" charset="0"/>
              </a:endParaRPr>
            </a:p>
          </p:txBody>
        </p:sp>
        <p:sp>
          <p:nvSpPr>
            <p:cNvPr id="38981" name="Line 8"/>
            <p:cNvSpPr>
              <a:spLocks noChangeShapeType="1"/>
            </p:cNvSpPr>
            <p:nvPr/>
          </p:nvSpPr>
          <p:spPr bwMode="auto">
            <a:xfrm>
              <a:off x="2592" y="365"/>
              <a:ext cx="73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38982" name="Rectangle 9"/>
            <p:cNvSpPr>
              <a:spLocks/>
            </p:cNvSpPr>
            <p:nvPr/>
          </p:nvSpPr>
          <p:spPr bwMode="auto">
            <a:xfrm>
              <a:off x="2750" y="315"/>
              <a:ext cx="189" cy="106"/>
            </a:xfrm>
            <a:prstGeom prst="rect">
              <a:avLst/>
            </a:prstGeom>
            <a:solidFill>
              <a:schemeClr val="accent1"/>
            </a:solidFill>
            <a:ln w="25400">
              <a:solidFill>
                <a:schemeClr val="tx1"/>
              </a:solidFill>
              <a:miter lim="800000"/>
              <a:headEnd/>
              <a:tailEnd/>
            </a:ln>
          </p:spPr>
          <p:txBody>
            <a:bodyPr/>
            <a:lstStyle/>
            <a:p>
              <a:endParaRPr lang="en-US" sz="1800"/>
            </a:p>
          </p:txBody>
        </p:sp>
        <p:sp>
          <p:nvSpPr>
            <p:cNvPr id="38983" name="Rectangle 10"/>
            <p:cNvSpPr>
              <a:spLocks/>
            </p:cNvSpPr>
            <p:nvPr/>
          </p:nvSpPr>
          <p:spPr bwMode="auto">
            <a:xfrm>
              <a:off x="2982" y="315"/>
              <a:ext cx="189" cy="106"/>
            </a:xfrm>
            <a:prstGeom prst="rect">
              <a:avLst/>
            </a:prstGeom>
            <a:solidFill>
              <a:schemeClr val="accent1"/>
            </a:solidFill>
            <a:ln w="25400">
              <a:solidFill>
                <a:schemeClr val="tx1"/>
              </a:solidFill>
              <a:miter lim="800000"/>
              <a:headEnd/>
              <a:tailEnd/>
            </a:ln>
          </p:spPr>
          <p:txBody>
            <a:bodyPr/>
            <a:lstStyle/>
            <a:p>
              <a:endParaRPr lang="en-US" sz="1800"/>
            </a:p>
          </p:txBody>
        </p:sp>
        <p:sp>
          <p:nvSpPr>
            <p:cNvPr id="38984" name="Rectangle 11"/>
            <p:cNvSpPr>
              <a:spLocks/>
            </p:cNvSpPr>
            <p:nvPr/>
          </p:nvSpPr>
          <p:spPr bwMode="auto">
            <a:xfrm>
              <a:off x="2804" y="169"/>
              <a:ext cx="7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dirty="0">
                  <a:latin typeface="Lucida Grande" charset="0"/>
                  <a:cs typeface="Lucida Grande" charset="0"/>
                  <a:sym typeface="Gill Sans" charset="0"/>
                </a:rPr>
                <a:t>α</a:t>
              </a:r>
              <a:endParaRPr lang="en-US" sz="1275" dirty="0">
                <a:latin typeface="Gill Sans" charset="0"/>
                <a:cs typeface="Lucida Grande" charset="0"/>
                <a:sym typeface="Gill Sans" charset="0"/>
              </a:endParaRPr>
            </a:p>
          </p:txBody>
        </p:sp>
        <p:sp>
          <p:nvSpPr>
            <p:cNvPr id="38985" name="Rectangle 12"/>
            <p:cNvSpPr>
              <a:spLocks/>
            </p:cNvSpPr>
            <p:nvPr/>
          </p:nvSpPr>
          <p:spPr bwMode="auto">
            <a:xfrm>
              <a:off x="3036" y="169"/>
              <a:ext cx="7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dirty="0">
                  <a:latin typeface="Lucida Grande" charset="0"/>
                  <a:cs typeface="Lucida Grande" charset="0"/>
                  <a:sym typeface="Gill Sans" charset="0"/>
                </a:rPr>
                <a:t>α</a:t>
              </a:r>
              <a:endParaRPr lang="en-US" sz="1275" dirty="0">
                <a:latin typeface="Gill Sans" charset="0"/>
                <a:cs typeface="Lucida Grande" charset="0"/>
                <a:sym typeface="Gill Sans" charset="0"/>
              </a:endParaRPr>
            </a:p>
          </p:txBody>
        </p:sp>
      </p:grpSp>
      <p:grpSp>
        <p:nvGrpSpPr>
          <p:cNvPr id="4" name="Group 13"/>
          <p:cNvGrpSpPr>
            <a:grpSpLocks/>
          </p:cNvGrpSpPr>
          <p:nvPr/>
        </p:nvGrpSpPr>
        <p:grpSpPr bwMode="auto">
          <a:xfrm>
            <a:off x="6858001" y="1656161"/>
            <a:ext cx="888206" cy="615553"/>
            <a:chOff x="288" y="95"/>
            <a:chExt cx="746" cy="517"/>
          </a:xfrm>
        </p:grpSpPr>
        <p:sp>
          <p:nvSpPr>
            <p:cNvPr id="38970" name="Line 14"/>
            <p:cNvSpPr>
              <a:spLocks noChangeShapeType="1"/>
            </p:cNvSpPr>
            <p:nvPr/>
          </p:nvSpPr>
          <p:spPr bwMode="auto">
            <a:xfrm rot="10800000" flipH="1">
              <a:off x="288" y="293"/>
              <a:ext cx="74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38971" name="Rectangle 15"/>
            <p:cNvSpPr>
              <a:spLocks/>
            </p:cNvSpPr>
            <p:nvPr/>
          </p:nvSpPr>
          <p:spPr bwMode="auto">
            <a:xfrm>
              <a:off x="568" y="243"/>
              <a:ext cx="191" cy="106"/>
            </a:xfrm>
            <a:prstGeom prst="rect">
              <a:avLst/>
            </a:prstGeom>
            <a:solidFill>
              <a:srgbClr val="FFC9BE"/>
            </a:solidFill>
            <a:ln w="25400">
              <a:solidFill>
                <a:schemeClr val="tx1"/>
              </a:solidFill>
              <a:miter lim="800000"/>
              <a:headEnd/>
              <a:tailEnd/>
            </a:ln>
          </p:spPr>
          <p:txBody>
            <a:bodyPr/>
            <a:lstStyle/>
            <a:p>
              <a:endParaRPr lang="en-US" sz="1800"/>
            </a:p>
          </p:txBody>
        </p:sp>
        <p:sp>
          <p:nvSpPr>
            <p:cNvPr id="38972" name="Rectangle 16"/>
            <p:cNvSpPr>
              <a:spLocks/>
            </p:cNvSpPr>
            <p:nvPr/>
          </p:nvSpPr>
          <p:spPr bwMode="auto">
            <a:xfrm>
              <a:off x="628" y="95"/>
              <a:ext cx="70"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125">
                  <a:latin typeface="Lucida Grande" charset="0"/>
                  <a:cs typeface="Lucida Grande" charset="0"/>
                  <a:sym typeface="Gill Sans" charset="0"/>
                </a:rPr>
                <a:t>β</a:t>
              </a:r>
              <a:endParaRPr lang="en-US" sz="1725">
                <a:latin typeface="Gill Sans" charset="0"/>
                <a:cs typeface="Lucida Grande" charset="0"/>
                <a:sym typeface="Gill Sans" charset="0"/>
              </a:endParaRPr>
            </a:p>
          </p:txBody>
        </p:sp>
        <p:sp>
          <p:nvSpPr>
            <p:cNvPr id="38973" name="Line 17"/>
            <p:cNvSpPr>
              <a:spLocks noChangeShapeType="1"/>
            </p:cNvSpPr>
            <p:nvPr/>
          </p:nvSpPr>
          <p:spPr bwMode="auto">
            <a:xfrm rot="10800000" flipH="1">
              <a:off x="288" y="557"/>
              <a:ext cx="74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38974" name="Rectangle 18"/>
            <p:cNvSpPr>
              <a:spLocks/>
            </p:cNvSpPr>
            <p:nvPr/>
          </p:nvSpPr>
          <p:spPr bwMode="auto">
            <a:xfrm>
              <a:off x="568" y="507"/>
              <a:ext cx="191" cy="105"/>
            </a:xfrm>
            <a:prstGeom prst="rect">
              <a:avLst/>
            </a:prstGeom>
            <a:solidFill>
              <a:srgbClr val="FFC9BE"/>
            </a:solidFill>
            <a:ln w="25400">
              <a:solidFill>
                <a:schemeClr val="tx1"/>
              </a:solidFill>
              <a:miter lim="800000"/>
              <a:headEnd/>
              <a:tailEnd/>
            </a:ln>
          </p:spPr>
          <p:txBody>
            <a:bodyPr/>
            <a:lstStyle/>
            <a:p>
              <a:endParaRPr lang="en-US" sz="1800"/>
            </a:p>
          </p:txBody>
        </p:sp>
        <p:sp>
          <p:nvSpPr>
            <p:cNvPr id="38975" name="Rectangle 19"/>
            <p:cNvSpPr>
              <a:spLocks/>
            </p:cNvSpPr>
            <p:nvPr/>
          </p:nvSpPr>
          <p:spPr bwMode="auto">
            <a:xfrm>
              <a:off x="628" y="357"/>
              <a:ext cx="70"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125">
                  <a:latin typeface="Lucida Grande" charset="0"/>
                  <a:cs typeface="Lucida Grande" charset="0"/>
                  <a:sym typeface="Gill Sans" charset="0"/>
                </a:rPr>
                <a:t>β</a:t>
              </a:r>
              <a:endParaRPr lang="en-US" sz="1725">
                <a:latin typeface="Gill Sans" charset="0"/>
                <a:cs typeface="Lucida Grande" charset="0"/>
                <a:sym typeface="Gill Sans" charset="0"/>
              </a:endParaRPr>
            </a:p>
          </p:txBody>
        </p:sp>
      </p:grpSp>
      <p:grpSp>
        <p:nvGrpSpPr>
          <p:cNvPr id="5" name="Group 20"/>
          <p:cNvGrpSpPr>
            <a:grpSpLocks/>
          </p:cNvGrpSpPr>
          <p:nvPr/>
        </p:nvGrpSpPr>
        <p:grpSpPr bwMode="auto">
          <a:xfrm>
            <a:off x="1314451" y="1606154"/>
            <a:ext cx="888206" cy="682228"/>
            <a:chOff x="4774" y="84"/>
            <a:chExt cx="746" cy="573"/>
          </a:xfrm>
        </p:grpSpPr>
        <p:sp>
          <p:nvSpPr>
            <p:cNvPr id="38964" name="Line 21"/>
            <p:cNvSpPr>
              <a:spLocks noChangeShapeType="1"/>
            </p:cNvSpPr>
            <p:nvPr/>
          </p:nvSpPr>
          <p:spPr bwMode="auto">
            <a:xfrm rot="10800000" flipH="1">
              <a:off x="4774" y="338"/>
              <a:ext cx="74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38965" name="Rectangle 22"/>
            <p:cNvSpPr>
              <a:spLocks/>
            </p:cNvSpPr>
            <p:nvPr/>
          </p:nvSpPr>
          <p:spPr bwMode="auto">
            <a:xfrm>
              <a:off x="5054" y="288"/>
              <a:ext cx="191" cy="106"/>
            </a:xfrm>
            <a:prstGeom prst="rect">
              <a:avLst/>
            </a:prstGeom>
            <a:solidFill>
              <a:srgbClr val="F3BAFF"/>
            </a:solidFill>
            <a:ln w="25400">
              <a:solidFill>
                <a:schemeClr val="tx1"/>
              </a:solidFill>
              <a:miter lim="800000"/>
              <a:headEnd/>
              <a:tailEnd/>
            </a:ln>
          </p:spPr>
          <p:txBody>
            <a:bodyPr/>
            <a:lstStyle/>
            <a:p>
              <a:endParaRPr lang="en-US" sz="1800"/>
            </a:p>
          </p:txBody>
        </p:sp>
        <p:sp>
          <p:nvSpPr>
            <p:cNvPr id="38966" name="Rectangle 23"/>
            <p:cNvSpPr>
              <a:spLocks/>
            </p:cNvSpPr>
            <p:nvPr/>
          </p:nvSpPr>
          <p:spPr bwMode="auto">
            <a:xfrm>
              <a:off x="5120" y="84"/>
              <a:ext cx="62"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400" dirty="0">
                  <a:latin typeface="Symbol" charset="0"/>
                </a:rPr>
                <a:t>g</a:t>
              </a:r>
            </a:p>
          </p:txBody>
        </p:sp>
        <p:sp>
          <p:nvSpPr>
            <p:cNvPr id="38967" name="Line 24"/>
            <p:cNvSpPr>
              <a:spLocks noChangeShapeType="1"/>
            </p:cNvSpPr>
            <p:nvPr/>
          </p:nvSpPr>
          <p:spPr bwMode="auto">
            <a:xfrm rot="10800000" flipH="1">
              <a:off x="4774" y="602"/>
              <a:ext cx="74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38968" name="Rectangle 25"/>
            <p:cNvSpPr>
              <a:spLocks/>
            </p:cNvSpPr>
            <p:nvPr/>
          </p:nvSpPr>
          <p:spPr bwMode="auto">
            <a:xfrm>
              <a:off x="5054" y="552"/>
              <a:ext cx="191" cy="105"/>
            </a:xfrm>
            <a:prstGeom prst="rect">
              <a:avLst/>
            </a:prstGeom>
            <a:solidFill>
              <a:srgbClr val="F3BAFF"/>
            </a:solidFill>
            <a:ln w="25400">
              <a:solidFill>
                <a:schemeClr val="tx1"/>
              </a:solidFill>
              <a:miter lim="800000"/>
              <a:headEnd/>
              <a:tailEnd/>
            </a:ln>
          </p:spPr>
          <p:txBody>
            <a:bodyPr/>
            <a:lstStyle/>
            <a:p>
              <a:endParaRPr lang="en-US" sz="1800"/>
            </a:p>
          </p:txBody>
        </p:sp>
        <p:sp>
          <p:nvSpPr>
            <p:cNvPr id="38969" name="Rectangle 26"/>
            <p:cNvSpPr>
              <a:spLocks/>
            </p:cNvSpPr>
            <p:nvPr/>
          </p:nvSpPr>
          <p:spPr bwMode="auto">
            <a:xfrm>
              <a:off x="5120" y="346"/>
              <a:ext cx="62" cy="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400">
                  <a:latin typeface="Symbol" charset="0"/>
                </a:rPr>
                <a:t>g</a:t>
              </a:r>
            </a:p>
          </p:txBody>
        </p:sp>
      </p:grpSp>
      <p:grpSp>
        <p:nvGrpSpPr>
          <p:cNvPr id="6" name="Group 27"/>
          <p:cNvGrpSpPr>
            <a:grpSpLocks/>
          </p:cNvGrpSpPr>
          <p:nvPr/>
        </p:nvGrpSpPr>
        <p:grpSpPr bwMode="auto">
          <a:xfrm>
            <a:off x="2786061" y="4849418"/>
            <a:ext cx="611981" cy="1004887"/>
            <a:chOff x="1380" y="3353"/>
            <a:chExt cx="514" cy="844"/>
          </a:xfrm>
        </p:grpSpPr>
        <p:grpSp>
          <p:nvGrpSpPr>
            <p:cNvPr id="7" name="Group 28"/>
            <p:cNvGrpSpPr>
              <a:grpSpLocks/>
            </p:cNvGrpSpPr>
            <p:nvPr/>
          </p:nvGrpSpPr>
          <p:grpSpPr bwMode="auto">
            <a:xfrm>
              <a:off x="1380" y="3353"/>
              <a:ext cx="480" cy="480"/>
              <a:chOff x="3984" y="2112"/>
              <a:chExt cx="480" cy="480"/>
            </a:xfrm>
          </p:grpSpPr>
          <p:sp>
            <p:nvSpPr>
              <p:cNvPr id="38960" name="Oval 29"/>
              <p:cNvSpPr>
                <a:spLocks noChangeArrowheads="1"/>
              </p:cNvSpPr>
              <p:nvPr/>
            </p:nvSpPr>
            <p:spPr bwMode="auto">
              <a:xfrm>
                <a:off x="3984" y="225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38961" name="Oval 30"/>
              <p:cNvSpPr>
                <a:spLocks noChangeArrowheads="1"/>
              </p:cNvSpPr>
              <p:nvPr/>
            </p:nvSpPr>
            <p:spPr bwMode="auto">
              <a:xfrm>
                <a:off x="4272" y="225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38962" name="Oval 31"/>
              <p:cNvSpPr>
                <a:spLocks noChangeArrowheads="1"/>
              </p:cNvSpPr>
              <p:nvPr/>
            </p:nvSpPr>
            <p:spPr bwMode="auto">
              <a:xfrm>
                <a:off x="4128" y="2112"/>
                <a:ext cx="192" cy="192"/>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38963" name="Oval 32"/>
              <p:cNvSpPr>
                <a:spLocks noChangeArrowheads="1"/>
              </p:cNvSpPr>
              <p:nvPr/>
            </p:nvSpPr>
            <p:spPr bwMode="auto">
              <a:xfrm>
                <a:off x="4128" y="2400"/>
                <a:ext cx="192" cy="192"/>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grpSp>
        <p:sp>
          <p:nvSpPr>
            <p:cNvPr id="38959" name="Text Box 33"/>
            <p:cNvSpPr txBox="1">
              <a:spLocks noChangeArrowheads="1"/>
            </p:cNvSpPr>
            <p:nvPr/>
          </p:nvSpPr>
          <p:spPr bwMode="auto">
            <a:xfrm>
              <a:off x="1389" y="3926"/>
              <a:ext cx="505"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500" dirty="0" err="1"/>
                <a:t>Hb</a:t>
              </a:r>
              <a:r>
                <a:rPr lang="en-US" sz="1500" dirty="0"/>
                <a:t> F</a:t>
              </a:r>
            </a:p>
          </p:txBody>
        </p:sp>
      </p:grpSp>
      <p:grpSp>
        <p:nvGrpSpPr>
          <p:cNvPr id="8" name="Group 34"/>
          <p:cNvGrpSpPr>
            <a:grpSpLocks/>
          </p:cNvGrpSpPr>
          <p:nvPr/>
        </p:nvGrpSpPr>
        <p:grpSpPr bwMode="auto">
          <a:xfrm>
            <a:off x="5706664" y="4906568"/>
            <a:ext cx="607219" cy="947737"/>
            <a:chOff x="3833" y="3401"/>
            <a:chExt cx="510" cy="796"/>
          </a:xfrm>
        </p:grpSpPr>
        <p:grpSp>
          <p:nvGrpSpPr>
            <p:cNvPr id="9" name="Group 35"/>
            <p:cNvGrpSpPr>
              <a:grpSpLocks/>
            </p:cNvGrpSpPr>
            <p:nvPr/>
          </p:nvGrpSpPr>
          <p:grpSpPr bwMode="auto">
            <a:xfrm>
              <a:off x="3833" y="3401"/>
              <a:ext cx="480" cy="480"/>
              <a:chOff x="1872" y="1632"/>
              <a:chExt cx="480" cy="480"/>
            </a:xfrm>
          </p:grpSpPr>
          <p:sp>
            <p:nvSpPr>
              <p:cNvPr id="38954" name="Oval 36"/>
              <p:cNvSpPr>
                <a:spLocks noChangeArrowheads="1"/>
              </p:cNvSpPr>
              <p:nvPr/>
            </p:nvSpPr>
            <p:spPr bwMode="auto">
              <a:xfrm>
                <a:off x="1872" y="177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38955" name="Oval 37"/>
              <p:cNvSpPr>
                <a:spLocks noChangeArrowheads="1"/>
              </p:cNvSpPr>
              <p:nvPr/>
            </p:nvSpPr>
            <p:spPr bwMode="auto">
              <a:xfrm>
                <a:off x="2160" y="177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38956" name="Oval 38"/>
              <p:cNvSpPr>
                <a:spLocks noChangeArrowheads="1"/>
              </p:cNvSpPr>
              <p:nvPr/>
            </p:nvSpPr>
            <p:spPr bwMode="auto">
              <a:xfrm>
                <a:off x="2016" y="163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38957" name="Oval 39"/>
              <p:cNvSpPr>
                <a:spLocks noChangeArrowheads="1"/>
              </p:cNvSpPr>
              <p:nvPr/>
            </p:nvSpPr>
            <p:spPr bwMode="auto">
              <a:xfrm>
                <a:off x="2016" y="1920"/>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grpSp>
        <p:sp>
          <p:nvSpPr>
            <p:cNvPr id="38953" name="Text Box 40"/>
            <p:cNvSpPr txBox="1">
              <a:spLocks noChangeArrowheads="1"/>
            </p:cNvSpPr>
            <p:nvPr/>
          </p:nvSpPr>
          <p:spPr bwMode="auto">
            <a:xfrm>
              <a:off x="3837" y="3926"/>
              <a:ext cx="506"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500" dirty="0" err="1"/>
                <a:t>Hb</a:t>
              </a:r>
              <a:r>
                <a:rPr lang="en-US" sz="1500" dirty="0"/>
                <a:t> A</a:t>
              </a:r>
            </a:p>
          </p:txBody>
        </p:sp>
      </p:grpSp>
      <p:grpSp>
        <p:nvGrpSpPr>
          <p:cNvPr id="10" name="Group 41"/>
          <p:cNvGrpSpPr>
            <a:grpSpLocks/>
          </p:cNvGrpSpPr>
          <p:nvPr/>
        </p:nvGrpSpPr>
        <p:grpSpPr bwMode="auto">
          <a:xfrm>
            <a:off x="2221706" y="3600450"/>
            <a:ext cx="1714500" cy="1143000"/>
            <a:chOff x="906" y="1728"/>
            <a:chExt cx="1440" cy="960"/>
          </a:xfrm>
        </p:grpSpPr>
        <p:sp>
          <p:nvSpPr>
            <p:cNvPr id="38949" name="Line 42"/>
            <p:cNvSpPr>
              <a:spLocks noChangeShapeType="1"/>
            </p:cNvSpPr>
            <p:nvPr/>
          </p:nvSpPr>
          <p:spPr bwMode="auto">
            <a:xfrm>
              <a:off x="1626" y="2208"/>
              <a:ext cx="0" cy="48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38950" name="Line 43"/>
            <p:cNvSpPr>
              <a:spLocks noChangeShapeType="1"/>
            </p:cNvSpPr>
            <p:nvPr/>
          </p:nvSpPr>
          <p:spPr bwMode="auto">
            <a:xfrm flipH="1" flipV="1">
              <a:off x="906" y="1728"/>
              <a:ext cx="720" cy="48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38951" name="Line 44"/>
            <p:cNvSpPr>
              <a:spLocks noChangeShapeType="1"/>
            </p:cNvSpPr>
            <p:nvPr/>
          </p:nvSpPr>
          <p:spPr bwMode="auto">
            <a:xfrm flipV="1">
              <a:off x="1626" y="1728"/>
              <a:ext cx="720" cy="48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a:p>
          </p:txBody>
        </p:sp>
      </p:grpSp>
      <p:grpSp>
        <p:nvGrpSpPr>
          <p:cNvPr id="11" name="Group 45"/>
          <p:cNvGrpSpPr>
            <a:grpSpLocks/>
          </p:cNvGrpSpPr>
          <p:nvPr/>
        </p:nvGrpSpPr>
        <p:grpSpPr bwMode="auto">
          <a:xfrm>
            <a:off x="5086350" y="3600450"/>
            <a:ext cx="1714500" cy="1143000"/>
            <a:chOff x="906" y="1728"/>
            <a:chExt cx="1440" cy="960"/>
          </a:xfrm>
        </p:grpSpPr>
        <p:sp>
          <p:nvSpPr>
            <p:cNvPr id="38946" name="Line 46"/>
            <p:cNvSpPr>
              <a:spLocks noChangeShapeType="1"/>
            </p:cNvSpPr>
            <p:nvPr/>
          </p:nvSpPr>
          <p:spPr bwMode="auto">
            <a:xfrm>
              <a:off x="1626" y="2208"/>
              <a:ext cx="0" cy="48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38947" name="Line 47"/>
            <p:cNvSpPr>
              <a:spLocks noChangeShapeType="1"/>
            </p:cNvSpPr>
            <p:nvPr/>
          </p:nvSpPr>
          <p:spPr bwMode="auto">
            <a:xfrm flipH="1" flipV="1">
              <a:off x="906" y="1728"/>
              <a:ext cx="720" cy="48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38948" name="Line 48"/>
            <p:cNvSpPr>
              <a:spLocks noChangeShapeType="1"/>
            </p:cNvSpPr>
            <p:nvPr/>
          </p:nvSpPr>
          <p:spPr bwMode="auto">
            <a:xfrm flipV="1">
              <a:off x="1626" y="1728"/>
              <a:ext cx="720" cy="48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a:p>
          </p:txBody>
        </p:sp>
      </p:grpSp>
      <p:grpSp>
        <p:nvGrpSpPr>
          <p:cNvPr id="12" name="Group 2"/>
          <p:cNvGrpSpPr/>
          <p:nvPr/>
        </p:nvGrpSpPr>
        <p:grpSpPr>
          <a:xfrm>
            <a:off x="1771650" y="2457450"/>
            <a:ext cx="2790825" cy="628650"/>
            <a:chOff x="838200" y="2133600"/>
            <a:chExt cx="3721100" cy="838200"/>
          </a:xfrm>
        </p:grpSpPr>
        <p:sp>
          <p:nvSpPr>
            <p:cNvPr id="38943" name="Line 50"/>
            <p:cNvSpPr>
              <a:spLocks noChangeShapeType="1"/>
            </p:cNvSpPr>
            <p:nvPr/>
          </p:nvSpPr>
          <p:spPr bwMode="auto">
            <a:xfrm>
              <a:off x="838200" y="2133600"/>
              <a:ext cx="0" cy="8382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38944" name="Line 51"/>
            <p:cNvSpPr>
              <a:spLocks noChangeShapeType="1"/>
            </p:cNvSpPr>
            <p:nvPr/>
          </p:nvSpPr>
          <p:spPr bwMode="auto">
            <a:xfrm>
              <a:off x="4559300" y="2133600"/>
              <a:ext cx="0" cy="8382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800"/>
            </a:p>
          </p:txBody>
        </p:sp>
      </p:grpSp>
      <p:sp>
        <p:nvSpPr>
          <p:cNvPr id="38945" name="Line 52"/>
          <p:cNvSpPr>
            <a:spLocks noChangeShapeType="1"/>
          </p:cNvSpPr>
          <p:nvPr/>
        </p:nvSpPr>
        <p:spPr bwMode="auto">
          <a:xfrm>
            <a:off x="7315200" y="2457450"/>
            <a:ext cx="0" cy="62865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38922" name="Text Box 53"/>
          <p:cNvSpPr txBox="1">
            <a:spLocks noChangeArrowheads="1"/>
          </p:cNvSpPr>
          <p:nvPr/>
        </p:nvSpPr>
        <p:spPr bwMode="auto">
          <a:xfrm>
            <a:off x="3312319" y="333066"/>
            <a:ext cx="2516981"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700" b="1" dirty="0">
                <a:solidFill>
                  <a:schemeClr val="accent2">
                    <a:lumMod val="75000"/>
                  </a:schemeClr>
                </a:solidFill>
              </a:rPr>
              <a:t>Normal State</a:t>
            </a:r>
          </a:p>
        </p:txBody>
      </p:sp>
      <p:sp>
        <p:nvSpPr>
          <p:cNvPr id="251958" name="Rectangle 54"/>
          <p:cNvSpPr>
            <a:spLocks noChangeArrowheads="1"/>
          </p:cNvSpPr>
          <p:nvPr/>
        </p:nvSpPr>
        <p:spPr bwMode="auto">
          <a:xfrm>
            <a:off x="4057651" y="4349354"/>
            <a:ext cx="1026319" cy="288541"/>
          </a:xfrm>
          <a:prstGeom prst="rect">
            <a:avLst/>
          </a:prstGeom>
          <a:ln w="12700">
            <a:solidFill>
              <a:srgbClr val="FF0000"/>
            </a:solidFill>
            <a:prstDash val="sysDot"/>
            <a:headEnd/>
            <a:tailEnd/>
          </a:ln>
          <a:extLst>
            <a:ext uri="{909E8E84-426E-40dd-AFC4-6F175D3DCCD1}">
              <a14:hiddenFill xmlns:a14="http://schemas.microsoft.com/office/drawing/2010/main" xmlns="">
                <a:solidFill>
                  <a:srgbClr val="FFFFFF"/>
                </a:solidFill>
              </a14:hiddenFill>
            </a:ext>
          </a:extLst>
        </p:spPr>
        <p:style>
          <a:lnRef idx="2">
            <a:schemeClr val="dk1"/>
          </a:lnRef>
          <a:fillRef idx="1">
            <a:schemeClr val="lt1"/>
          </a:fillRef>
          <a:effectRef idx="0">
            <a:schemeClr val="dk1"/>
          </a:effectRef>
          <a:fontRef idx="minor">
            <a:schemeClr val="dk1"/>
          </a:fontRef>
        </p:style>
        <p:txBody>
          <a:bodyPr>
            <a:spAutoFit/>
          </a:bodyPr>
          <a:lstStyle/>
          <a:p>
            <a:pPr algn="ctr"/>
            <a:r>
              <a:rPr lang="en-US" sz="1275" b="1" dirty="0">
                <a:solidFill>
                  <a:srgbClr val="EC3402"/>
                </a:solidFill>
                <a:latin typeface="Lucida Grande" charset="0"/>
                <a:cs typeface="Lucida Grande" charset="0"/>
                <a:sym typeface="Gill Sans" charset="0"/>
              </a:rPr>
              <a:t>α = </a:t>
            </a:r>
            <a:r>
              <a:rPr lang="en-US" sz="1125" b="1" dirty="0">
                <a:solidFill>
                  <a:srgbClr val="EC3402"/>
                </a:solidFill>
                <a:latin typeface="Lucida Grande" charset="0"/>
                <a:cs typeface="Lucida Grande" charset="0"/>
                <a:sym typeface="Gill Sans" charset="0"/>
              </a:rPr>
              <a:t>β + </a:t>
            </a:r>
            <a:r>
              <a:rPr lang="en-US" sz="1125" b="1" dirty="0" err="1">
                <a:solidFill>
                  <a:srgbClr val="EC3402"/>
                </a:solidFill>
                <a:latin typeface="Lucida Grande" charset="0"/>
                <a:cs typeface="Lucida Grande" charset="0"/>
                <a:sym typeface="Gill Sans" charset="0"/>
              </a:rPr>
              <a:t>γ</a:t>
            </a:r>
            <a:endParaRPr lang="en-US" sz="1125" b="1" dirty="0">
              <a:solidFill>
                <a:srgbClr val="EC3402"/>
              </a:solidFill>
              <a:latin typeface="Lucida Grande" charset="0"/>
              <a:cs typeface="Lucida Grande" charset="0"/>
              <a:sym typeface="Gill Sans" charset="0"/>
            </a:endParaRPr>
          </a:p>
        </p:txBody>
      </p:sp>
      <p:grpSp>
        <p:nvGrpSpPr>
          <p:cNvPr id="13" name="Group 57"/>
          <p:cNvGrpSpPr>
            <a:grpSpLocks/>
          </p:cNvGrpSpPr>
          <p:nvPr/>
        </p:nvGrpSpPr>
        <p:grpSpPr bwMode="auto">
          <a:xfrm>
            <a:off x="6871097" y="3200400"/>
            <a:ext cx="800100" cy="800100"/>
            <a:chOff x="4800" y="1392"/>
            <a:chExt cx="672" cy="672"/>
          </a:xfrm>
        </p:grpSpPr>
        <p:sp>
          <p:nvSpPr>
            <p:cNvPr id="38937" name="Oval 58"/>
            <p:cNvSpPr>
              <a:spLocks noChangeArrowheads="1"/>
            </p:cNvSpPr>
            <p:nvPr/>
          </p:nvSpPr>
          <p:spPr bwMode="auto">
            <a:xfrm>
              <a:off x="5040" y="163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38938" name="Oval 59"/>
            <p:cNvSpPr>
              <a:spLocks noChangeArrowheads="1"/>
            </p:cNvSpPr>
            <p:nvPr/>
          </p:nvSpPr>
          <p:spPr bwMode="auto">
            <a:xfrm>
              <a:off x="5280" y="1680"/>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38939" name="Oval 60"/>
            <p:cNvSpPr>
              <a:spLocks noChangeArrowheads="1"/>
            </p:cNvSpPr>
            <p:nvPr/>
          </p:nvSpPr>
          <p:spPr bwMode="auto">
            <a:xfrm>
              <a:off x="5088" y="187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38940" name="Oval 61"/>
            <p:cNvSpPr>
              <a:spLocks noChangeArrowheads="1"/>
            </p:cNvSpPr>
            <p:nvPr/>
          </p:nvSpPr>
          <p:spPr bwMode="auto">
            <a:xfrm>
              <a:off x="4800" y="1728"/>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38941" name="Oval 62"/>
            <p:cNvSpPr>
              <a:spLocks noChangeArrowheads="1"/>
            </p:cNvSpPr>
            <p:nvPr/>
          </p:nvSpPr>
          <p:spPr bwMode="auto">
            <a:xfrm>
              <a:off x="4896" y="139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38942" name="Oval 63"/>
            <p:cNvSpPr>
              <a:spLocks noChangeArrowheads="1"/>
            </p:cNvSpPr>
            <p:nvPr/>
          </p:nvSpPr>
          <p:spPr bwMode="auto">
            <a:xfrm>
              <a:off x="5184" y="139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grpSp>
      <p:sp>
        <p:nvSpPr>
          <p:cNvPr id="2" name="TextBox 1"/>
          <p:cNvSpPr txBox="1"/>
          <p:nvPr/>
        </p:nvSpPr>
        <p:spPr>
          <a:xfrm>
            <a:off x="2145193" y="968050"/>
            <a:ext cx="2082621" cy="369332"/>
          </a:xfrm>
          <a:prstGeom prst="rect">
            <a:avLst/>
          </a:prstGeom>
          <a:noFill/>
        </p:spPr>
        <p:txBody>
          <a:bodyPr wrap="none" rtlCol="0">
            <a:spAutoFit/>
          </a:bodyPr>
          <a:lstStyle/>
          <a:p>
            <a:pPr algn="ctr"/>
            <a:r>
              <a:rPr lang="en-US" sz="1800" b="1" dirty="0"/>
              <a:t>Fetus &amp; Newborn</a:t>
            </a:r>
          </a:p>
        </p:txBody>
      </p:sp>
      <p:sp>
        <p:nvSpPr>
          <p:cNvPr id="75" name="TextBox 74"/>
          <p:cNvSpPr txBox="1"/>
          <p:nvPr/>
        </p:nvSpPr>
        <p:spPr>
          <a:xfrm>
            <a:off x="5152446" y="963220"/>
            <a:ext cx="1638013" cy="369332"/>
          </a:xfrm>
          <a:prstGeom prst="rect">
            <a:avLst/>
          </a:prstGeom>
          <a:noFill/>
        </p:spPr>
        <p:txBody>
          <a:bodyPr wrap="none" rtlCol="0">
            <a:spAutoFit/>
          </a:bodyPr>
          <a:lstStyle/>
          <a:p>
            <a:pPr algn="ctr"/>
            <a:r>
              <a:rPr lang="en-US" sz="1800" b="1" dirty="0"/>
              <a:t>Child &amp; Adult</a:t>
            </a:r>
          </a:p>
        </p:txBody>
      </p:sp>
      <p:grpSp>
        <p:nvGrpSpPr>
          <p:cNvPr id="17" name="Group 16"/>
          <p:cNvGrpSpPr/>
          <p:nvPr/>
        </p:nvGrpSpPr>
        <p:grpSpPr>
          <a:xfrm>
            <a:off x="1219200" y="3200400"/>
            <a:ext cx="3769520" cy="1028700"/>
            <a:chOff x="1219200" y="3200400"/>
            <a:chExt cx="3769520" cy="1028700"/>
          </a:xfrm>
        </p:grpSpPr>
        <p:grpSp>
          <p:nvGrpSpPr>
            <p:cNvPr id="14" name="Group 3"/>
            <p:cNvGrpSpPr/>
            <p:nvPr/>
          </p:nvGrpSpPr>
          <p:grpSpPr>
            <a:xfrm>
              <a:off x="1514475" y="3200400"/>
              <a:ext cx="3474245" cy="857250"/>
              <a:chOff x="495300" y="3124200"/>
              <a:chExt cx="4632326" cy="1143000"/>
            </a:xfrm>
          </p:grpSpPr>
          <p:grpSp>
            <p:nvGrpSpPr>
              <p:cNvPr id="15" name="Group 64"/>
              <p:cNvGrpSpPr>
                <a:grpSpLocks/>
              </p:cNvGrpSpPr>
              <p:nvPr/>
            </p:nvGrpSpPr>
            <p:grpSpPr bwMode="auto">
              <a:xfrm>
                <a:off x="4024313" y="3124200"/>
                <a:ext cx="1103313" cy="1143000"/>
                <a:chOff x="2496" y="1392"/>
                <a:chExt cx="695" cy="720"/>
              </a:xfrm>
            </p:grpSpPr>
            <p:sp>
              <p:nvSpPr>
                <p:cNvPr id="38930" name="Oval 65"/>
                <p:cNvSpPr>
                  <a:spLocks noChangeArrowheads="1"/>
                </p:cNvSpPr>
                <p:nvPr/>
              </p:nvSpPr>
              <p:spPr bwMode="auto">
                <a:xfrm>
                  <a:off x="2496" y="177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38931" name="Oval 66"/>
                <p:cNvSpPr>
                  <a:spLocks noChangeArrowheads="1"/>
                </p:cNvSpPr>
                <p:nvPr/>
              </p:nvSpPr>
              <p:spPr bwMode="auto">
                <a:xfrm>
                  <a:off x="2742" y="1650"/>
                  <a:ext cx="192" cy="192"/>
                </a:xfrm>
                <a:prstGeom prst="ellipse">
                  <a:avLst/>
                </a:prstGeom>
                <a:solidFill>
                  <a:schemeClr val="accent1"/>
                </a:solidFill>
                <a:ln w="9525">
                  <a:solidFill>
                    <a:schemeClr val="tx1"/>
                  </a:solidFill>
                  <a:round/>
                  <a:headEnd/>
                  <a:tailEnd/>
                </a:ln>
              </p:spPr>
              <p:txBody>
                <a:bodyPr wrap="none" anchor="ctr"/>
                <a:lstStyle/>
                <a:p>
                  <a:pPr algn="ctr"/>
                  <a:r>
                    <a:rPr lang="en-US" sz="1275" dirty="0">
                      <a:latin typeface="Lucida Grande" charset="0"/>
                      <a:cs typeface="Lucida Grande" charset="0"/>
                      <a:sym typeface="Gill Sans" charset="0"/>
                    </a:rPr>
                    <a:t>α</a:t>
                  </a:r>
                </a:p>
              </p:txBody>
            </p:sp>
            <p:sp>
              <p:nvSpPr>
                <p:cNvPr id="38932" name="Oval 67"/>
                <p:cNvSpPr>
                  <a:spLocks noChangeArrowheads="1"/>
                </p:cNvSpPr>
                <p:nvPr/>
              </p:nvSpPr>
              <p:spPr bwMode="auto">
                <a:xfrm>
                  <a:off x="2711" y="1920"/>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38933" name="Oval 68"/>
                <p:cNvSpPr>
                  <a:spLocks noChangeArrowheads="1"/>
                </p:cNvSpPr>
                <p:nvPr/>
              </p:nvSpPr>
              <p:spPr bwMode="auto">
                <a:xfrm>
                  <a:off x="2951" y="1872"/>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38934" name="Oval 69"/>
                <p:cNvSpPr>
                  <a:spLocks noChangeArrowheads="1"/>
                </p:cNvSpPr>
                <p:nvPr/>
              </p:nvSpPr>
              <p:spPr bwMode="auto">
                <a:xfrm>
                  <a:off x="2999" y="1536"/>
                  <a:ext cx="192" cy="192"/>
                </a:xfrm>
                <a:prstGeom prst="ellipse">
                  <a:avLst/>
                </a:prstGeom>
                <a:solidFill>
                  <a:schemeClr val="accent1"/>
                </a:solidFill>
                <a:ln w="9525">
                  <a:solidFill>
                    <a:schemeClr val="tx1"/>
                  </a:solidFill>
                  <a:round/>
                  <a:headEnd/>
                  <a:tailEnd/>
                </a:ln>
              </p:spPr>
              <p:txBody>
                <a:bodyPr wrap="none" anchor="ctr"/>
                <a:lstStyle/>
                <a:p>
                  <a:pPr algn="ctr"/>
                  <a:r>
                    <a:rPr lang="en-US" sz="1275" dirty="0">
                      <a:latin typeface="Lucida Grande" charset="0"/>
                      <a:cs typeface="Lucida Grande" charset="0"/>
                      <a:sym typeface="Gill Sans" charset="0"/>
                    </a:rPr>
                    <a:t>α</a:t>
                  </a:r>
                </a:p>
              </p:txBody>
            </p:sp>
            <p:sp>
              <p:nvSpPr>
                <p:cNvPr id="38935" name="Oval 70"/>
                <p:cNvSpPr>
                  <a:spLocks noChangeArrowheads="1"/>
                </p:cNvSpPr>
                <p:nvPr/>
              </p:nvSpPr>
              <p:spPr bwMode="auto">
                <a:xfrm>
                  <a:off x="2784" y="1392"/>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38936" name="Oval 71"/>
                <p:cNvSpPr>
                  <a:spLocks noChangeArrowheads="1"/>
                </p:cNvSpPr>
                <p:nvPr/>
              </p:nvSpPr>
              <p:spPr bwMode="auto">
                <a:xfrm>
                  <a:off x="2496" y="1488"/>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grpSp>
          <p:grpSp>
            <p:nvGrpSpPr>
              <p:cNvPr id="16" name="Group 72"/>
              <p:cNvGrpSpPr>
                <a:grpSpLocks/>
              </p:cNvGrpSpPr>
              <p:nvPr/>
            </p:nvGrpSpPr>
            <p:grpSpPr bwMode="auto">
              <a:xfrm>
                <a:off x="495300" y="3248025"/>
                <a:ext cx="685800" cy="457200"/>
                <a:chOff x="288" y="2112"/>
                <a:chExt cx="432" cy="288"/>
              </a:xfrm>
            </p:grpSpPr>
            <p:sp>
              <p:nvSpPr>
                <p:cNvPr id="38928" name="Oval 73"/>
                <p:cNvSpPr>
                  <a:spLocks noChangeArrowheads="1"/>
                </p:cNvSpPr>
                <p:nvPr/>
              </p:nvSpPr>
              <p:spPr bwMode="auto">
                <a:xfrm>
                  <a:off x="528" y="2208"/>
                  <a:ext cx="192" cy="192"/>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endParaRPr lang="en-US" sz="1200" dirty="0">
                    <a:latin typeface="Symbol" charset="0"/>
                  </a:endParaRPr>
                </a:p>
              </p:txBody>
            </p:sp>
            <p:sp>
              <p:nvSpPr>
                <p:cNvPr id="38929" name="Oval 74"/>
                <p:cNvSpPr>
                  <a:spLocks noChangeArrowheads="1"/>
                </p:cNvSpPr>
                <p:nvPr/>
              </p:nvSpPr>
              <p:spPr bwMode="auto">
                <a:xfrm>
                  <a:off x="288" y="2112"/>
                  <a:ext cx="192" cy="192"/>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endParaRPr lang="en-US" sz="1800" dirty="0">
                    <a:latin typeface="Symbol" charset="0"/>
                  </a:endParaRPr>
                </a:p>
              </p:txBody>
            </p:sp>
          </p:grpSp>
        </p:grpSp>
        <p:sp>
          <p:nvSpPr>
            <p:cNvPr id="76" name="Oval 67"/>
            <p:cNvSpPr>
              <a:spLocks noChangeArrowheads="1"/>
            </p:cNvSpPr>
            <p:nvPr/>
          </p:nvSpPr>
          <p:spPr bwMode="auto">
            <a:xfrm>
              <a:off x="1504950" y="36195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77" name="Oval 68"/>
            <p:cNvSpPr>
              <a:spLocks noChangeArrowheads="1"/>
            </p:cNvSpPr>
            <p:nvPr/>
          </p:nvSpPr>
          <p:spPr bwMode="auto">
            <a:xfrm>
              <a:off x="1219200" y="35052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78" name="Oval 67"/>
            <p:cNvSpPr>
              <a:spLocks noChangeArrowheads="1"/>
            </p:cNvSpPr>
            <p:nvPr/>
          </p:nvSpPr>
          <p:spPr bwMode="auto">
            <a:xfrm>
              <a:off x="1581150" y="40005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79" name="Oval 68"/>
            <p:cNvSpPr>
              <a:spLocks noChangeArrowheads="1"/>
            </p:cNvSpPr>
            <p:nvPr/>
          </p:nvSpPr>
          <p:spPr bwMode="auto">
            <a:xfrm>
              <a:off x="1295400" y="38862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80" name="Oval 67"/>
            <p:cNvSpPr>
              <a:spLocks noChangeArrowheads="1"/>
            </p:cNvSpPr>
            <p:nvPr/>
          </p:nvSpPr>
          <p:spPr bwMode="auto">
            <a:xfrm>
              <a:off x="1828800" y="37338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grpSp>
    </p:spTree>
    <p:extLst>
      <p:ext uri="{BB962C8B-B14F-4D97-AF65-F5344CB8AC3E}">
        <p14:creationId xmlns:p14="http://schemas.microsoft.com/office/powerpoint/2010/main" val="1120624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8945"/>
                                        </p:tgtEl>
                                        <p:attrNameLst>
                                          <p:attrName>style.visibility</p:attrName>
                                        </p:attrNameLst>
                                      </p:cBhvr>
                                      <p:to>
                                        <p:strVal val="visible"/>
                                      </p:to>
                                    </p:set>
                                    <p:animEffect transition="in" filter="wipe(up)">
                                      <p:cBhvr>
                                        <p:cTn id="24" dur="500"/>
                                        <p:tgtEl>
                                          <p:spTgt spid="3894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19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5" grpId="0" animBg="1"/>
      <p:bldP spid="2519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62076" y="1637111"/>
            <a:ext cx="6384131" cy="651272"/>
            <a:chOff x="184" y="655"/>
            <a:chExt cx="5362" cy="547"/>
          </a:xfrm>
        </p:grpSpPr>
        <p:sp>
          <p:nvSpPr>
            <p:cNvPr id="41022" name="Line 3"/>
            <p:cNvSpPr>
              <a:spLocks noChangeShapeType="1"/>
            </p:cNvSpPr>
            <p:nvPr/>
          </p:nvSpPr>
          <p:spPr bwMode="auto">
            <a:xfrm>
              <a:off x="2504" y="1135"/>
              <a:ext cx="73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1023" name="Rectangle 4"/>
            <p:cNvSpPr>
              <a:spLocks/>
            </p:cNvSpPr>
            <p:nvPr/>
          </p:nvSpPr>
          <p:spPr bwMode="auto">
            <a:xfrm>
              <a:off x="2662" y="1084"/>
              <a:ext cx="189" cy="107"/>
            </a:xfrm>
            <a:prstGeom prst="rect">
              <a:avLst/>
            </a:prstGeom>
            <a:solidFill>
              <a:schemeClr val="accent1"/>
            </a:solidFill>
            <a:ln w="25400">
              <a:solidFill>
                <a:schemeClr val="tx1"/>
              </a:solidFill>
              <a:miter lim="800000"/>
              <a:headEnd/>
              <a:tailEnd/>
            </a:ln>
          </p:spPr>
          <p:txBody>
            <a:bodyPr/>
            <a:lstStyle/>
            <a:p>
              <a:endParaRPr lang="en-US" sz="1800"/>
            </a:p>
          </p:txBody>
        </p:sp>
        <p:sp>
          <p:nvSpPr>
            <p:cNvPr id="41024" name="Rectangle 5" descr="Wide downward diagonal"/>
            <p:cNvSpPr>
              <a:spLocks/>
            </p:cNvSpPr>
            <p:nvPr/>
          </p:nvSpPr>
          <p:spPr bwMode="auto">
            <a:xfrm>
              <a:off x="2894" y="1084"/>
              <a:ext cx="189" cy="107"/>
            </a:xfrm>
            <a:prstGeom prst="rect">
              <a:avLst/>
            </a:prstGeom>
            <a:pattFill prst="wdDnDiag">
              <a:fgClr>
                <a:schemeClr val="bg2"/>
              </a:fgClr>
              <a:bgClr>
                <a:srgbClr val="FFFFFF"/>
              </a:bgClr>
            </a:pattFill>
            <a:ln w="25400">
              <a:solidFill>
                <a:schemeClr val="tx1"/>
              </a:solidFill>
              <a:miter lim="800000"/>
              <a:headEnd/>
              <a:tailEnd/>
            </a:ln>
          </p:spPr>
          <p:txBody>
            <a:bodyPr/>
            <a:lstStyle/>
            <a:p>
              <a:endParaRPr lang="en-US" sz="1800"/>
            </a:p>
          </p:txBody>
        </p:sp>
        <p:sp>
          <p:nvSpPr>
            <p:cNvPr id="41025" name="Rectangle 6"/>
            <p:cNvSpPr>
              <a:spLocks/>
            </p:cNvSpPr>
            <p:nvPr/>
          </p:nvSpPr>
          <p:spPr bwMode="auto">
            <a:xfrm>
              <a:off x="2716" y="935"/>
              <a:ext cx="7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a:latin typeface="Lucida Grande" charset="0"/>
                  <a:cs typeface="Lucida Grande" charset="0"/>
                  <a:sym typeface="Gill Sans" charset="0"/>
                </a:rPr>
                <a:t>α</a:t>
              </a:r>
              <a:endParaRPr lang="en-US" sz="1275">
                <a:latin typeface="Gill Sans" charset="0"/>
                <a:cs typeface="Lucida Grande" charset="0"/>
                <a:sym typeface="Gill Sans" charset="0"/>
              </a:endParaRPr>
            </a:p>
          </p:txBody>
        </p:sp>
        <p:sp>
          <p:nvSpPr>
            <p:cNvPr id="41026" name="Rectangle 7"/>
            <p:cNvSpPr>
              <a:spLocks/>
            </p:cNvSpPr>
            <p:nvPr/>
          </p:nvSpPr>
          <p:spPr bwMode="auto">
            <a:xfrm>
              <a:off x="2965" y="935"/>
              <a:ext cx="46"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a:latin typeface="Lucida Grande" charset="0"/>
                  <a:cs typeface="Lucida Grande" charset="0"/>
                  <a:sym typeface="Gill Sans" charset="0"/>
                </a:rPr>
                <a:t>-</a:t>
              </a:r>
              <a:endParaRPr lang="en-US" sz="1275">
                <a:latin typeface="Gill Sans" charset="0"/>
                <a:cs typeface="Lucida Grande" charset="0"/>
                <a:sym typeface="Gill Sans" charset="0"/>
              </a:endParaRPr>
            </a:p>
          </p:txBody>
        </p:sp>
        <p:sp>
          <p:nvSpPr>
            <p:cNvPr id="41027" name="Line 8"/>
            <p:cNvSpPr>
              <a:spLocks noChangeShapeType="1"/>
            </p:cNvSpPr>
            <p:nvPr/>
          </p:nvSpPr>
          <p:spPr bwMode="auto">
            <a:xfrm>
              <a:off x="2504" y="868"/>
              <a:ext cx="73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1028" name="Rectangle 9"/>
            <p:cNvSpPr>
              <a:spLocks/>
            </p:cNvSpPr>
            <p:nvPr/>
          </p:nvSpPr>
          <p:spPr bwMode="auto">
            <a:xfrm>
              <a:off x="2662" y="818"/>
              <a:ext cx="189" cy="106"/>
            </a:xfrm>
            <a:prstGeom prst="rect">
              <a:avLst/>
            </a:prstGeom>
            <a:solidFill>
              <a:schemeClr val="accent1"/>
            </a:solidFill>
            <a:ln w="25400">
              <a:solidFill>
                <a:schemeClr val="tx1"/>
              </a:solidFill>
              <a:miter lim="800000"/>
              <a:headEnd/>
              <a:tailEnd/>
            </a:ln>
          </p:spPr>
          <p:txBody>
            <a:bodyPr/>
            <a:lstStyle/>
            <a:p>
              <a:endParaRPr lang="en-US" sz="1800"/>
            </a:p>
          </p:txBody>
        </p:sp>
        <p:sp>
          <p:nvSpPr>
            <p:cNvPr id="41029" name="Rectangle 10" descr="Wide downward diagonal"/>
            <p:cNvSpPr>
              <a:spLocks/>
            </p:cNvSpPr>
            <p:nvPr/>
          </p:nvSpPr>
          <p:spPr bwMode="auto">
            <a:xfrm>
              <a:off x="2894" y="818"/>
              <a:ext cx="189" cy="106"/>
            </a:xfrm>
            <a:prstGeom prst="rect">
              <a:avLst/>
            </a:prstGeom>
            <a:pattFill prst="wdDnDiag">
              <a:fgClr>
                <a:schemeClr val="bg2"/>
              </a:fgClr>
              <a:bgClr>
                <a:srgbClr val="FFFFFF"/>
              </a:bgClr>
            </a:pattFill>
            <a:ln w="25400">
              <a:solidFill>
                <a:schemeClr val="tx1"/>
              </a:solidFill>
              <a:miter lim="800000"/>
              <a:headEnd/>
              <a:tailEnd/>
            </a:ln>
          </p:spPr>
          <p:txBody>
            <a:bodyPr/>
            <a:lstStyle/>
            <a:p>
              <a:endParaRPr lang="en-US" sz="1800"/>
            </a:p>
          </p:txBody>
        </p:sp>
        <p:sp>
          <p:nvSpPr>
            <p:cNvPr id="41030" name="Rectangle 11"/>
            <p:cNvSpPr>
              <a:spLocks/>
            </p:cNvSpPr>
            <p:nvPr/>
          </p:nvSpPr>
          <p:spPr bwMode="auto">
            <a:xfrm>
              <a:off x="2716" y="672"/>
              <a:ext cx="7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a:latin typeface="Lucida Grande" charset="0"/>
                  <a:cs typeface="Lucida Grande" charset="0"/>
                  <a:sym typeface="Gill Sans" charset="0"/>
                </a:rPr>
                <a:t>α</a:t>
              </a:r>
              <a:endParaRPr lang="en-US" sz="1275">
                <a:latin typeface="Gill Sans" charset="0"/>
                <a:cs typeface="Lucida Grande" charset="0"/>
                <a:sym typeface="Gill Sans" charset="0"/>
              </a:endParaRPr>
            </a:p>
          </p:txBody>
        </p:sp>
        <p:sp>
          <p:nvSpPr>
            <p:cNvPr id="41031" name="Rectangle 12"/>
            <p:cNvSpPr>
              <a:spLocks/>
            </p:cNvSpPr>
            <p:nvPr/>
          </p:nvSpPr>
          <p:spPr bwMode="auto">
            <a:xfrm>
              <a:off x="2965" y="672"/>
              <a:ext cx="46"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a:latin typeface="Lucida Grande" charset="0"/>
                  <a:cs typeface="Lucida Grande" charset="0"/>
                  <a:sym typeface="Gill Sans" charset="0"/>
                </a:rPr>
                <a:t>-</a:t>
              </a:r>
              <a:endParaRPr lang="en-US" sz="1275">
                <a:latin typeface="Gill Sans" charset="0"/>
                <a:cs typeface="Lucida Grande" charset="0"/>
                <a:sym typeface="Gill Sans" charset="0"/>
              </a:endParaRPr>
            </a:p>
          </p:txBody>
        </p:sp>
        <p:grpSp>
          <p:nvGrpSpPr>
            <p:cNvPr id="3" name="Group 13"/>
            <p:cNvGrpSpPr>
              <a:grpSpLocks/>
            </p:cNvGrpSpPr>
            <p:nvPr/>
          </p:nvGrpSpPr>
          <p:grpSpPr bwMode="auto">
            <a:xfrm>
              <a:off x="4800" y="671"/>
              <a:ext cx="746" cy="517"/>
              <a:chOff x="288" y="95"/>
              <a:chExt cx="746" cy="517"/>
            </a:xfrm>
          </p:grpSpPr>
          <p:sp>
            <p:nvSpPr>
              <p:cNvPr id="41040" name="Line 14"/>
              <p:cNvSpPr>
                <a:spLocks noChangeShapeType="1"/>
              </p:cNvSpPr>
              <p:nvPr/>
            </p:nvSpPr>
            <p:spPr bwMode="auto">
              <a:xfrm rot="10800000" flipH="1">
                <a:off x="288" y="293"/>
                <a:ext cx="74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1041" name="Rectangle 15"/>
              <p:cNvSpPr>
                <a:spLocks/>
              </p:cNvSpPr>
              <p:nvPr/>
            </p:nvSpPr>
            <p:spPr bwMode="auto">
              <a:xfrm>
                <a:off x="568" y="243"/>
                <a:ext cx="191" cy="106"/>
              </a:xfrm>
              <a:prstGeom prst="rect">
                <a:avLst/>
              </a:prstGeom>
              <a:solidFill>
                <a:srgbClr val="FFC9BE"/>
              </a:solidFill>
              <a:ln w="25400">
                <a:solidFill>
                  <a:schemeClr val="tx1"/>
                </a:solidFill>
                <a:miter lim="800000"/>
                <a:headEnd/>
                <a:tailEnd/>
              </a:ln>
            </p:spPr>
            <p:txBody>
              <a:bodyPr/>
              <a:lstStyle/>
              <a:p>
                <a:endParaRPr lang="en-US" sz="1800"/>
              </a:p>
            </p:txBody>
          </p:sp>
          <p:sp>
            <p:nvSpPr>
              <p:cNvPr id="41042" name="Rectangle 16"/>
              <p:cNvSpPr>
                <a:spLocks/>
              </p:cNvSpPr>
              <p:nvPr/>
            </p:nvSpPr>
            <p:spPr bwMode="auto">
              <a:xfrm>
                <a:off x="628" y="95"/>
                <a:ext cx="70"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125">
                    <a:latin typeface="Lucida Grande" charset="0"/>
                    <a:cs typeface="Lucida Grande" charset="0"/>
                    <a:sym typeface="Gill Sans" charset="0"/>
                  </a:rPr>
                  <a:t>β</a:t>
                </a:r>
                <a:endParaRPr lang="en-US" sz="1725">
                  <a:latin typeface="Gill Sans" charset="0"/>
                  <a:cs typeface="Lucida Grande" charset="0"/>
                  <a:sym typeface="Gill Sans" charset="0"/>
                </a:endParaRPr>
              </a:p>
            </p:txBody>
          </p:sp>
          <p:sp>
            <p:nvSpPr>
              <p:cNvPr id="41043" name="Line 17"/>
              <p:cNvSpPr>
                <a:spLocks noChangeShapeType="1"/>
              </p:cNvSpPr>
              <p:nvPr/>
            </p:nvSpPr>
            <p:spPr bwMode="auto">
              <a:xfrm rot="10800000" flipH="1">
                <a:off x="288" y="557"/>
                <a:ext cx="74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1044" name="Rectangle 18"/>
              <p:cNvSpPr>
                <a:spLocks/>
              </p:cNvSpPr>
              <p:nvPr/>
            </p:nvSpPr>
            <p:spPr bwMode="auto">
              <a:xfrm>
                <a:off x="568" y="507"/>
                <a:ext cx="191" cy="105"/>
              </a:xfrm>
              <a:prstGeom prst="rect">
                <a:avLst/>
              </a:prstGeom>
              <a:solidFill>
                <a:srgbClr val="FFC9BE"/>
              </a:solidFill>
              <a:ln w="25400">
                <a:solidFill>
                  <a:schemeClr val="tx1"/>
                </a:solidFill>
                <a:miter lim="800000"/>
                <a:headEnd/>
                <a:tailEnd/>
              </a:ln>
            </p:spPr>
            <p:txBody>
              <a:bodyPr/>
              <a:lstStyle/>
              <a:p>
                <a:endParaRPr lang="en-US" sz="1800"/>
              </a:p>
            </p:txBody>
          </p:sp>
          <p:sp>
            <p:nvSpPr>
              <p:cNvPr id="41045" name="Rectangle 19"/>
              <p:cNvSpPr>
                <a:spLocks/>
              </p:cNvSpPr>
              <p:nvPr/>
            </p:nvSpPr>
            <p:spPr bwMode="auto">
              <a:xfrm>
                <a:off x="628" y="357"/>
                <a:ext cx="70"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125">
                    <a:latin typeface="Lucida Grande" charset="0"/>
                    <a:cs typeface="Lucida Grande" charset="0"/>
                    <a:sym typeface="Gill Sans" charset="0"/>
                  </a:rPr>
                  <a:t>β</a:t>
                </a:r>
                <a:endParaRPr lang="en-US" sz="1725">
                  <a:latin typeface="Gill Sans" charset="0"/>
                  <a:cs typeface="Lucida Grande" charset="0"/>
                  <a:sym typeface="Gill Sans" charset="0"/>
                </a:endParaRPr>
              </a:p>
            </p:txBody>
          </p:sp>
        </p:grpSp>
        <p:grpSp>
          <p:nvGrpSpPr>
            <p:cNvPr id="4" name="Group 20"/>
            <p:cNvGrpSpPr>
              <a:grpSpLocks/>
            </p:cNvGrpSpPr>
            <p:nvPr/>
          </p:nvGrpSpPr>
          <p:grpSpPr bwMode="auto">
            <a:xfrm>
              <a:off x="184" y="655"/>
              <a:ext cx="746" cy="547"/>
              <a:chOff x="4774" y="110"/>
              <a:chExt cx="746" cy="547"/>
            </a:xfrm>
          </p:grpSpPr>
          <p:sp>
            <p:nvSpPr>
              <p:cNvPr id="41034" name="Line 21"/>
              <p:cNvSpPr>
                <a:spLocks noChangeShapeType="1"/>
              </p:cNvSpPr>
              <p:nvPr/>
            </p:nvSpPr>
            <p:spPr bwMode="auto">
              <a:xfrm rot="10800000" flipH="1">
                <a:off x="4774" y="338"/>
                <a:ext cx="74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1035" name="Rectangle 22"/>
              <p:cNvSpPr>
                <a:spLocks/>
              </p:cNvSpPr>
              <p:nvPr/>
            </p:nvSpPr>
            <p:spPr bwMode="auto">
              <a:xfrm>
                <a:off x="5054" y="288"/>
                <a:ext cx="191" cy="106"/>
              </a:xfrm>
              <a:prstGeom prst="rect">
                <a:avLst/>
              </a:prstGeom>
              <a:solidFill>
                <a:srgbClr val="F3BAFF"/>
              </a:solidFill>
              <a:ln w="25400">
                <a:solidFill>
                  <a:schemeClr val="tx1"/>
                </a:solidFill>
                <a:miter lim="800000"/>
                <a:headEnd/>
                <a:tailEnd/>
              </a:ln>
            </p:spPr>
            <p:txBody>
              <a:bodyPr/>
              <a:lstStyle/>
              <a:p>
                <a:endParaRPr lang="en-US" sz="1800"/>
              </a:p>
            </p:txBody>
          </p:sp>
          <p:sp>
            <p:nvSpPr>
              <p:cNvPr id="41036" name="Rectangle 23"/>
              <p:cNvSpPr>
                <a:spLocks/>
              </p:cNvSpPr>
              <p:nvPr/>
            </p:nvSpPr>
            <p:spPr bwMode="auto">
              <a:xfrm>
                <a:off x="5115" y="110"/>
                <a:ext cx="71"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600" dirty="0">
                    <a:latin typeface="Symbol" charset="0"/>
                  </a:rPr>
                  <a:t>g</a:t>
                </a:r>
              </a:p>
            </p:txBody>
          </p:sp>
          <p:sp>
            <p:nvSpPr>
              <p:cNvPr id="41037" name="Line 24"/>
              <p:cNvSpPr>
                <a:spLocks noChangeShapeType="1"/>
              </p:cNvSpPr>
              <p:nvPr/>
            </p:nvSpPr>
            <p:spPr bwMode="auto">
              <a:xfrm rot="10800000" flipH="1">
                <a:off x="4774" y="602"/>
                <a:ext cx="74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1038" name="Rectangle 25"/>
              <p:cNvSpPr>
                <a:spLocks/>
              </p:cNvSpPr>
              <p:nvPr/>
            </p:nvSpPr>
            <p:spPr bwMode="auto">
              <a:xfrm>
                <a:off x="5054" y="552"/>
                <a:ext cx="191" cy="105"/>
              </a:xfrm>
              <a:prstGeom prst="rect">
                <a:avLst/>
              </a:prstGeom>
              <a:solidFill>
                <a:srgbClr val="F3BAFF"/>
              </a:solidFill>
              <a:ln w="25400">
                <a:solidFill>
                  <a:schemeClr val="tx1"/>
                </a:solidFill>
                <a:miter lim="800000"/>
                <a:headEnd/>
                <a:tailEnd/>
              </a:ln>
            </p:spPr>
            <p:txBody>
              <a:bodyPr/>
              <a:lstStyle/>
              <a:p>
                <a:endParaRPr lang="en-US" sz="1800"/>
              </a:p>
            </p:txBody>
          </p:sp>
          <p:sp>
            <p:nvSpPr>
              <p:cNvPr id="41039" name="Rectangle 26"/>
              <p:cNvSpPr>
                <a:spLocks/>
              </p:cNvSpPr>
              <p:nvPr/>
            </p:nvSpPr>
            <p:spPr bwMode="auto">
              <a:xfrm>
                <a:off x="5115" y="372"/>
                <a:ext cx="71"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600">
                    <a:latin typeface="Symbol" charset="0"/>
                  </a:rPr>
                  <a:t>g</a:t>
                </a:r>
              </a:p>
            </p:txBody>
          </p:sp>
        </p:grpSp>
      </p:grpSp>
      <p:grpSp>
        <p:nvGrpSpPr>
          <p:cNvPr id="5" name="Group 27"/>
          <p:cNvGrpSpPr>
            <a:grpSpLocks/>
          </p:cNvGrpSpPr>
          <p:nvPr/>
        </p:nvGrpSpPr>
        <p:grpSpPr bwMode="auto">
          <a:xfrm>
            <a:off x="2786062" y="4855370"/>
            <a:ext cx="3527822" cy="1004888"/>
            <a:chOff x="1380" y="3358"/>
            <a:chExt cx="2963" cy="844"/>
          </a:xfrm>
        </p:grpSpPr>
        <p:grpSp>
          <p:nvGrpSpPr>
            <p:cNvPr id="6" name="Group 28"/>
            <p:cNvGrpSpPr>
              <a:grpSpLocks/>
            </p:cNvGrpSpPr>
            <p:nvPr/>
          </p:nvGrpSpPr>
          <p:grpSpPr bwMode="auto">
            <a:xfrm>
              <a:off x="1380" y="3358"/>
              <a:ext cx="514" cy="844"/>
              <a:chOff x="1380" y="3353"/>
              <a:chExt cx="514" cy="844"/>
            </a:xfrm>
          </p:grpSpPr>
          <p:grpSp>
            <p:nvGrpSpPr>
              <p:cNvPr id="7" name="Group 29"/>
              <p:cNvGrpSpPr>
                <a:grpSpLocks/>
              </p:cNvGrpSpPr>
              <p:nvPr/>
            </p:nvGrpSpPr>
            <p:grpSpPr bwMode="auto">
              <a:xfrm>
                <a:off x="1380" y="3353"/>
                <a:ext cx="480" cy="480"/>
                <a:chOff x="3984" y="2112"/>
                <a:chExt cx="480" cy="480"/>
              </a:xfrm>
            </p:grpSpPr>
            <p:sp>
              <p:nvSpPr>
                <p:cNvPr id="41018" name="Oval 30"/>
                <p:cNvSpPr>
                  <a:spLocks noChangeArrowheads="1"/>
                </p:cNvSpPr>
                <p:nvPr/>
              </p:nvSpPr>
              <p:spPr bwMode="auto">
                <a:xfrm>
                  <a:off x="3984" y="225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1019" name="Oval 31"/>
                <p:cNvSpPr>
                  <a:spLocks noChangeArrowheads="1"/>
                </p:cNvSpPr>
                <p:nvPr/>
              </p:nvSpPr>
              <p:spPr bwMode="auto">
                <a:xfrm>
                  <a:off x="4272" y="225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1020" name="Oval 32"/>
                <p:cNvSpPr>
                  <a:spLocks noChangeArrowheads="1"/>
                </p:cNvSpPr>
                <p:nvPr/>
              </p:nvSpPr>
              <p:spPr bwMode="auto">
                <a:xfrm>
                  <a:off x="4128" y="2112"/>
                  <a:ext cx="192" cy="192"/>
                </a:xfrm>
                <a:prstGeom prst="ellipse">
                  <a:avLst/>
                </a:prstGeom>
                <a:solidFill>
                  <a:srgbClr val="F3BAFF"/>
                </a:solidFill>
                <a:ln w="9525">
                  <a:solidFill>
                    <a:schemeClr val="tx1"/>
                  </a:solidFill>
                  <a:round/>
                  <a:headEnd/>
                  <a:tailEnd/>
                </a:ln>
              </p:spPr>
              <p:txBody>
                <a:bodyPr wrap="none" anchor="ctr"/>
                <a:lstStyle/>
                <a:p>
                  <a:pPr algn="ctr"/>
                  <a:r>
                    <a:rPr lang="en-US" sz="1600">
                      <a:latin typeface="Symbol" charset="0"/>
                    </a:rPr>
                    <a:t>g</a:t>
                  </a:r>
                </a:p>
              </p:txBody>
            </p:sp>
            <p:sp>
              <p:nvSpPr>
                <p:cNvPr id="41021" name="Oval 33"/>
                <p:cNvSpPr>
                  <a:spLocks noChangeArrowheads="1"/>
                </p:cNvSpPr>
                <p:nvPr/>
              </p:nvSpPr>
              <p:spPr bwMode="auto">
                <a:xfrm>
                  <a:off x="4128" y="2400"/>
                  <a:ext cx="192" cy="192"/>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grpSp>
          <p:sp>
            <p:nvSpPr>
              <p:cNvPr id="41017" name="Text Box 34"/>
              <p:cNvSpPr txBox="1">
                <a:spLocks noChangeArrowheads="1"/>
              </p:cNvSpPr>
              <p:nvPr/>
            </p:nvSpPr>
            <p:spPr bwMode="auto">
              <a:xfrm>
                <a:off x="1389" y="3926"/>
                <a:ext cx="505"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500" dirty="0" err="1"/>
                  <a:t>Hb</a:t>
                </a:r>
                <a:r>
                  <a:rPr lang="en-US" sz="1500" dirty="0"/>
                  <a:t> F</a:t>
                </a:r>
              </a:p>
            </p:txBody>
          </p:sp>
        </p:grpSp>
        <p:grpSp>
          <p:nvGrpSpPr>
            <p:cNvPr id="8" name="Group 35"/>
            <p:cNvGrpSpPr>
              <a:grpSpLocks/>
            </p:cNvGrpSpPr>
            <p:nvPr/>
          </p:nvGrpSpPr>
          <p:grpSpPr bwMode="auto">
            <a:xfrm>
              <a:off x="3833" y="3382"/>
              <a:ext cx="510" cy="796"/>
              <a:chOff x="3833" y="3401"/>
              <a:chExt cx="510" cy="796"/>
            </a:xfrm>
          </p:grpSpPr>
          <p:grpSp>
            <p:nvGrpSpPr>
              <p:cNvPr id="9" name="Group 36"/>
              <p:cNvGrpSpPr>
                <a:grpSpLocks/>
              </p:cNvGrpSpPr>
              <p:nvPr/>
            </p:nvGrpSpPr>
            <p:grpSpPr bwMode="auto">
              <a:xfrm>
                <a:off x="3833" y="3401"/>
                <a:ext cx="480" cy="480"/>
                <a:chOff x="1872" y="1632"/>
                <a:chExt cx="480" cy="480"/>
              </a:xfrm>
            </p:grpSpPr>
            <p:sp>
              <p:nvSpPr>
                <p:cNvPr id="41012" name="Oval 37"/>
                <p:cNvSpPr>
                  <a:spLocks noChangeArrowheads="1"/>
                </p:cNvSpPr>
                <p:nvPr/>
              </p:nvSpPr>
              <p:spPr bwMode="auto">
                <a:xfrm>
                  <a:off x="1872" y="177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1013" name="Oval 38"/>
                <p:cNvSpPr>
                  <a:spLocks noChangeArrowheads="1"/>
                </p:cNvSpPr>
                <p:nvPr/>
              </p:nvSpPr>
              <p:spPr bwMode="auto">
                <a:xfrm>
                  <a:off x="2160" y="177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1014" name="Oval 39"/>
                <p:cNvSpPr>
                  <a:spLocks noChangeArrowheads="1"/>
                </p:cNvSpPr>
                <p:nvPr/>
              </p:nvSpPr>
              <p:spPr bwMode="auto">
                <a:xfrm>
                  <a:off x="2016" y="163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1015" name="Oval 40"/>
                <p:cNvSpPr>
                  <a:spLocks noChangeArrowheads="1"/>
                </p:cNvSpPr>
                <p:nvPr/>
              </p:nvSpPr>
              <p:spPr bwMode="auto">
                <a:xfrm>
                  <a:off x="2016" y="1920"/>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grpSp>
          <p:sp>
            <p:nvSpPr>
              <p:cNvPr id="41011" name="Text Box 41"/>
              <p:cNvSpPr txBox="1">
                <a:spLocks noChangeArrowheads="1"/>
              </p:cNvSpPr>
              <p:nvPr/>
            </p:nvSpPr>
            <p:spPr bwMode="auto">
              <a:xfrm>
                <a:off x="3837" y="3926"/>
                <a:ext cx="506"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500" dirty="0" err="1"/>
                  <a:t>Hb</a:t>
                </a:r>
                <a:r>
                  <a:rPr lang="en-US" sz="1500" dirty="0"/>
                  <a:t> A</a:t>
                </a:r>
              </a:p>
            </p:txBody>
          </p:sp>
        </p:grpSp>
      </p:grpSp>
      <p:grpSp>
        <p:nvGrpSpPr>
          <p:cNvPr id="10" name="Group 42"/>
          <p:cNvGrpSpPr>
            <a:grpSpLocks/>
          </p:cNvGrpSpPr>
          <p:nvPr/>
        </p:nvGrpSpPr>
        <p:grpSpPr bwMode="auto">
          <a:xfrm>
            <a:off x="1549004" y="3200400"/>
            <a:ext cx="6153150" cy="800100"/>
            <a:chOff x="341" y="1968"/>
            <a:chExt cx="5168" cy="672"/>
          </a:xfrm>
        </p:grpSpPr>
        <p:grpSp>
          <p:nvGrpSpPr>
            <p:cNvPr id="11" name="Group 43"/>
            <p:cNvGrpSpPr>
              <a:grpSpLocks/>
            </p:cNvGrpSpPr>
            <p:nvPr/>
          </p:nvGrpSpPr>
          <p:grpSpPr bwMode="auto">
            <a:xfrm>
              <a:off x="4837" y="1968"/>
              <a:ext cx="672" cy="672"/>
              <a:chOff x="4800" y="1392"/>
              <a:chExt cx="672" cy="672"/>
            </a:xfrm>
          </p:grpSpPr>
          <p:sp>
            <p:nvSpPr>
              <p:cNvPr id="41002" name="Oval 44"/>
              <p:cNvSpPr>
                <a:spLocks noChangeArrowheads="1"/>
              </p:cNvSpPr>
              <p:nvPr/>
            </p:nvSpPr>
            <p:spPr bwMode="auto">
              <a:xfrm>
                <a:off x="5040" y="163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1003" name="Oval 45"/>
              <p:cNvSpPr>
                <a:spLocks noChangeArrowheads="1"/>
              </p:cNvSpPr>
              <p:nvPr/>
            </p:nvSpPr>
            <p:spPr bwMode="auto">
              <a:xfrm>
                <a:off x="5280" y="1680"/>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1004" name="Oval 46"/>
              <p:cNvSpPr>
                <a:spLocks noChangeArrowheads="1"/>
              </p:cNvSpPr>
              <p:nvPr/>
            </p:nvSpPr>
            <p:spPr bwMode="auto">
              <a:xfrm>
                <a:off x="5088" y="187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1005" name="Oval 47"/>
              <p:cNvSpPr>
                <a:spLocks noChangeArrowheads="1"/>
              </p:cNvSpPr>
              <p:nvPr/>
            </p:nvSpPr>
            <p:spPr bwMode="auto">
              <a:xfrm>
                <a:off x="4800" y="1728"/>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1006" name="Oval 48"/>
              <p:cNvSpPr>
                <a:spLocks noChangeArrowheads="1"/>
              </p:cNvSpPr>
              <p:nvPr/>
            </p:nvSpPr>
            <p:spPr bwMode="auto">
              <a:xfrm>
                <a:off x="4896" y="139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1007" name="Oval 49"/>
              <p:cNvSpPr>
                <a:spLocks noChangeArrowheads="1"/>
              </p:cNvSpPr>
              <p:nvPr/>
            </p:nvSpPr>
            <p:spPr bwMode="auto">
              <a:xfrm>
                <a:off x="5184" y="139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grpSp>
        <p:grpSp>
          <p:nvGrpSpPr>
            <p:cNvPr id="12" name="Group 50"/>
            <p:cNvGrpSpPr>
              <a:grpSpLocks/>
            </p:cNvGrpSpPr>
            <p:nvPr/>
          </p:nvGrpSpPr>
          <p:grpSpPr bwMode="auto">
            <a:xfrm>
              <a:off x="341" y="2016"/>
              <a:ext cx="432" cy="288"/>
              <a:chOff x="288" y="2112"/>
              <a:chExt cx="432" cy="288"/>
            </a:xfrm>
          </p:grpSpPr>
          <p:sp>
            <p:nvSpPr>
              <p:cNvPr id="41000" name="Oval 51"/>
              <p:cNvSpPr>
                <a:spLocks noChangeArrowheads="1"/>
              </p:cNvSpPr>
              <p:nvPr/>
            </p:nvSpPr>
            <p:spPr bwMode="auto">
              <a:xfrm>
                <a:off x="528" y="2208"/>
                <a:ext cx="192" cy="192"/>
              </a:xfrm>
              <a:prstGeom prst="ellipse">
                <a:avLst/>
              </a:prstGeom>
              <a:solidFill>
                <a:srgbClr val="F3BAFF"/>
              </a:solidFill>
              <a:ln w="9525">
                <a:solidFill>
                  <a:schemeClr val="tx1"/>
                </a:solidFill>
                <a:round/>
                <a:headEnd/>
                <a:tailEnd/>
              </a:ln>
            </p:spPr>
            <p:txBody>
              <a:bodyPr wrap="none" anchor="ctr"/>
              <a:lstStyle/>
              <a:p>
                <a:pPr algn="ctr"/>
                <a:r>
                  <a:rPr lang="en-US" sz="1600">
                    <a:latin typeface="Symbol" charset="0"/>
                  </a:rPr>
                  <a:t>g</a:t>
                </a:r>
              </a:p>
            </p:txBody>
          </p:sp>
          <p:sp>
            <p:nvSpPr>
              <p:cNvPr id="41001" name="Oval 52"/>
              <p:cNvSpPr>
                <a:spLocks noChangeArrowheads="1"/>
              </p:cNvSpPr>
              <p:nvPr/>
            </p:nvSpPr>
            <p:spPr bwMode="auto">
              <a:xfrm>
                <a:off x="288" y="2112"/>
                <a:ext cx="192" cy="192"/>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grpSp>
        <p:grpSp>
          <p:nvGrpSpPr>
            <p:cNvPr id="13" name="Group 53"/>
            <p:cNvGrpSpPr>
              <a:grpSpLocks/>
            </p:cNvGrpSpPr>
            <p:nvPr/>
          </p:nvGrpSpPr>
          <p:grpSpPr bwMode="auto">
            <a:xfrm>
              <a:off x="2640" y="2016"/>
              <a:ext cx="432" cy="480"/>
              <a:chOff x="2688" y="2016"/>
              <a:chExt cx="432" cy="480"/>
            </a:xfrm>
          </p:grpSpPr>
          <p:sp>
            <p:nvSpPr>
              <p:cNvPr id="40997" name="Oval 54"/>
              <p:cNvSpPr>
                <a:spLocks noChangeArrowheads="1"/>
              </p:cNvSpPr>
              <p:nvPr/>
            </p:nvSpPr>
            <p:spPr bwMode="auto">
              <a:xfrm>
                <a:off x="2928" y="225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0998" name="Oval 55"/>
              <p:cNvSpPr>
                <a:spLocks noChangeArrowheads="1"/>
              </p:cNvSpPr>
              <p:nvPr/>
            </p:nvSpPr>
            <p:spPr bwMode="auto">
              <a:xfrm>
                <a:off x="2688" y="2304"/>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0999" name="Oval 56"/>
              <p:cNvSpPr>
                <a:spLocks noChangeArrowheads="1"/>
              </p:cNvSpPr>
              <p:nvPr/>
            </p:nvSpPr>
            <p:spPr bwMode="auto">
              <a:xfrm>
                <a:off x="2784" y="201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grpSp>
      </p:grpSp>
      <p:grpSp>
        <p:nvGrpSpPr>
          <p:cNvPr id="14" name="Group 57"/>
          <p:cNvGrpSpPr>
            <a:grpSpLocks/>
          </p:cNvGrpSpPr>
          <p:nvPr/>
        </p:nvGrpSpPr>
        <p:grpSpPr bwMode="auto">
          <a:xfrm>
            <a:off x="1771650" y="2457450"/>
            <a:ext cx="5543550" cy="628650"/>
            <a:chOff x="528" y="1344"/>
            <a:chExt cx="4656" cy="528"/>
          </a:xfrm>
        </p:grpSpPr>
        <p:sp>
          <p:nvSpPr>
            <p:cNvPr id="40991" name="Line 58"/>
            <p:cNvSpPr>
              <a:spLocks noChangeShapeType="1"/>
            </p:cNvSpPr>
            <p:nvPr/>
          </p:nvSpPr>
          <p:spPr bwMode="auto">
            <a:xfrm>
              <a:off x="528" y="1344"/>
              <a:ext cx="0" cy="52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40992" name="Line 59"/>
            <p:cNvSpPr>
              <a:spLocks noChangeShapeType="1"/>
            </p:cNvSpPr>
            <p:nvPr/>
          </p:nvSpPr>
          <p:spPr bwMode="auto">
            <a:xfrm>
              <a:off x="2872" y="1344"/>
              <a:ext cx="0" cy="52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endParaRPr lang="en-US" sz="1800">
                <a:ln>
                  <a:solidFill>
                    <a:schemeClr val="tx1"/>
                  </a:solidFill>
                  <a:prstDash val="sysDash"/>
                </a:ln>
              </a:endParaRPr>
            </a:p>
          </p:txBody>
        </p:sp>
        <p:sp>
          <p:nvSpPr>
            <p:cNvPr id="40993" name="Line 60"/>
            <p:cNvSpPr>
              <a:spLocks noChangeShapeType="1"/>
            </p:cNvSpPr>
            <p:nvPr/>
          </p:nvSpPr>
          <p:spPr bwMode="auto">
            <a:xfrm>
              <a:off x="5184" y="1344"/>
              <a:ext cx="0" cy="52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800"/>
            </a:p>
          </p:txBody>
        </p:sp>
      </p:grpSp>
      <p:sp>
        <p:nvSpPr>
          <p:cNvPr id="40966" name="Text Box 61"/>
          <p:cNvSpPr txBox="1">
            <a:spLocks noChangeArrowheads="1"/>
          </p:cNvSpPr>
          <p:nvPr/>
        </p:nvSpPr>
        <p:spPr bwMode="auto">
          <a:xfrm>
            <a:off x="2914650" y="435430"/>
            <a:ext cx="3312319"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700" b="1" dirty="0">
                <a:solidFill>
                  <a:schemeClr val="accent2">
                    <a:lumMod val="75000"/>
                  </a:schemeClr>
                </a:solidFill>
              </a:rPr>
              <a:t>Alpha Thalassemia</a:t>
            </a:r>
          </a:p>
        </p:txBody>
      </p:sp>
      <p:grpSp>
        <p:nvGrpSpPr>
          <p:cNvPr id="15" name="Group 62"/>
          <p:cNvGrpSpPr>
            <a:grpSpLocks/>
          </p:cNvGrpSpPr>
          <p:nvPr/>
        </p:nvGrpSpPr>
        <p:grpSpPr bwMode="auto">
          <a:xfrm>
            <a:off x="7016363" y="4883945"/>
            <a:ext cx="623889" cy="947738"/>
            <a:chOff x="4852" y="3360"/>
            <a:chExt cx="524" cy="796"/>
          </a:xfrm>
        </p:grpSpPr>
        <p:grpSp>
          <p:nvGrpSpPr>
            <p:cNvPr id="16" name="Group 63"/>
            <p:cNvGrpSpPr>
              <a:grpSpLocks/>
            </p:cNvGrpSpPr>
            <p:nvPr/>
          </p:nvGrpSpPr>
          <p:grpSpPr bwMode="auto">
            <a:xfrm>
              <a:off x="4852" y="3360"/>
              <a:ext cx="480" cy="480"/>
              <a:chOff x="1872" y="1632"/>
              <a:chExt cx="480" cy="480"/>
            </a:xfrm>
          </p:grpSpPr>
          <p:sp>
            <p:nvSpPr>
              <p:cNvPr id="40987" name="Oval 64"/>
              <p:cNvSpPr>
                <a:spLocks noChangeArrowheads="1"/>
              </p:cNvSpPr>
              <p:nvPr/>
            </p:nvSpPr>
            <p:spPr bwMode="auto">
              <a:xfrm>
                <a:off x="1872" y="1776"/>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0988" name="Oval 65"/>
              <p:cNvSpPr>
                <a:spLocks noChangeArrowheads="1"/>
              </p:cNvSpPr>
              <p:nvPr/>
            </p:nvSpPr>
            <p:spPr bwMode="auto">
              <a:xfrm>
                <a:off x="2160" y="1776"/>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0989" name="Oval 66"/>
              <p:cNvSpPr>
                <a:spLocks noChangeArrowheads="1"/>
              </p:cNvSpPr>
              <p:nvPr/>
            </p:nvSpPr>
            <p:spPr bwMode="auto">
              <a:xfrm>
                <a:off x="2016" y="163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0990" name="Oval 67"/>
              <p:cNvSpPr>
                <a:spLocks noChangeArrowheads="1"/>
              </p:cNvSpPr>
              <p:nvPr/>
            </p:nvSpPr>
            <p:spPr bwMode="auto">
              <a:xfrm>
                <a:off x="2016" y="1920"/>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grpSp>
        <p:sp>
          <p:nvSpPr>
            <p:cNvPr id="40986" name="Text Box 68"/>
            <p:cNvSpPr txBox="1">
              <a:spLocks noChangeArrowheads="1"/>
            </p:cNvSpPr>
            <p:nvPr/>
          </p:nvSpPr>
          <p:spPr bwMode="auto">
            <a:xfrm>
              <a:off x="4852" y="3885"/>
              <a:ext cx="524"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500" dirty="0" err="1"/>
                <a:t>Hb</a:t>
              </a:r>
              <a:r>
                <a:rPr lang="en-US" sz="1500" dirty="0"/>
                <a:t> H</a:t>
              </a:r>
            </a:p>
          </p:txBody>
        </p:sp>
      </p:grpSp>
      <p:grpSp>
        <p:nvGrpSpPr>
          <p:cNvPr id="17" name="Group 69"/>
          <p:cNvGrpSpPr>
            <a:grpSpLocks/>
          </p:cNvGrpSpPr>
          <p:nvPr/>
        </p:nvGrpSpPr>
        <p:grpSpPr bwMode="auto">
          <a:xfrm>
            <a:off x="1340645" y="4855369"/>
            <a:ext cx="972741" cy="1004888"/>
            <a:chOff x="262" y="3363"/>
            <a:chExt cx="817" cy="844"/>
          </a:xfrm>
        </p:grpSpPr>
        <p:grpSp>
          <p:nvGrpSpPr>
            <p:cNvPr id="18" name="Group 70"/>
            <p:cNvGrpSpPr>
              <a:grpSpLocks/>
            </p:cNvGrpSpPr>
            <p:nvPr/>
          </p:nvGrpSpPr>
          <p:grpSpPr bwMode="auto">
            <a:xfrm>
              <a:off x="413" y="3363"/>
              <a:ext cx="480" cy="480"/>
              <a:chOff x="3984" y="2112"/>
              <a:chExt cx="480" cy="480"/>
            </a:xfrm>
          </p:grpSpPr>
          <p:sp>
            <p:nvSpPr>
              <p:cNvPr id="40981" name="Oval 71"/>
              <p:cNvSpPr>
                <a:spLocks noChangeArrowheads="1"/>
              </p:cNvSpPr>
              <p:nvPr/>
            </p:nvSpPr>
            <p:spPr bwMode="auto">
              <a:xfrm>
                <a:off x="3984" y="2256"/>
                <a:ext cx="192" cy="192"/>
              </a:xfrm>
              <a:prstGeom prst="ellipse">
                <a:avLst/>
              </a:prstGeom>
              <a:solidFill>
                <a:srgbClr val="F3BAFF"/>
              </a:solidFill>
              <a:ln w="9525">
                <a:solidFill>
                  <a:schemeClr val="tx1"/>
                </a:solidFill>
                <a:round/>
                <a:headEnd/>
                <a:tailEnd/>
              </a:ln>
            </p:spPr>
            <p:txBody>
              <a:bodyPr wrap="none" anchor="ctr"/>
              <a:lstStyle/>
              <a:p>
                <a:pPr algn="ctr"/>
                <a:r>
                  <a:rPr lang="en-US" sz="1600">
                    <a:latin typeface="Symbol" charset="0"/>
                  </a:rPr>
                  <a:t>g</a:t>
                </a:r>
              </a:p>
            </p:txBody>
          </p:sp>
          <p:sp>
            <p:nvSpPr>
              <p:cNvPr id="40982" name="Oval 72"/>
              <p:cNvSpPr>
                <a:spLocks noChangeArrowheads="1"/>
              </p:cNvSpPr>
              <p:nvPr/>
            </p:nvSpPr>
            <p:spPr bwMode="auto">
              <a:xfrm>
                <a:off x="4272" y="2256"/>
                <a:ext cx="192" cy="192"/>
              </a:xfrm>
              <a:prstGeom prst="ellipse">
                <a:avLst/>
              </a:prstGeom>
              <a:solidFill>
                <a:srgbClr val="F3BAFF"/>
              </a:solidFill>
              <a:ln w="9525">
                <a:solidFill>
                  <a:schemeClr val="tx1"/>
                </a:solidFill>
                <a:round/>
                <a:headEnd/>
                <a:tailEnd/>
              </a:ln>
            </p:spPr>
            <p:txBody>
              <a:bodyPr wrap="none" anchor="ctr"/>
              <a:lstStyle/>
              <a:p>
                <a:pPr algn="ctr"/>
                <a:r>
                  <a:rPr lang="en-US" sz="1600">
                    <a:latin typeface="Symbol" charset="0"/>
                  </a:rPr>
                  <a:t>g</a:t>
                </a:r>
              </a:p>
            </p:txBody>
          </p:sp>
          <p:sp>
            <p:nvSpPr>
              <p:cNvPr id="40983" name="Oval 73"/>
              <p:cNvSpPr>
                <a:spLocks noChangeArrowheads="1"/>
              </p:cNvSpPr>
              <p:nvPr/>
            </p:nvSpPr>
            <p:spPr bwMode="auto">
              <a:xfrm>
                <a:off x="4128" y="2112"/>
                <a:ext cx="192" cy="192"/>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40984" name="Oval 74"/>
              <p:cNvSpPr>
                <a:spLocks noChangeArrowheads="1"/>
              </p:cNvSpPr>
              <p:nvPr/>
            </p:nvSpPr>
            <p:spPr bwMode="auto">
              <a:xfrm>
                <a:off x="4128" y="2400"/>
                <a:ext cx="192" cy="192"/>
              </a:xfrm>
              <a:prstGeom prst="ellipse">
                <a:avLst/>
              </a:prstGeom>
              <a:solidFill>
                <a:srgbClr val="F3BAFF"/>
              </a:solidFill>
              <a:ln w="9525">
                <a:solidFill>
                  <a:schemeClr val="tx1"/>
                </a:solidFill>
                <a:round/>
                <a:headEnd/>
                <a:tailEnd/>
              </a:ln>
            </p:spPr>
            <p:txBody>
              <a:bodyPr wrap="none" anchor="ctr"/>
              <a:lstStyle/>
              <a:p>
                <a:pPr algn="ctr"/>
                <a:r>
                  <a:rPr lang="en-US" sz="1600">
                    <a:latin typeface="Symbol" charset="0"/>
                  </a:rPr>
                  <a:t>g</a:t>
                </a:r>
              </a:p>
            </p:txBody>
          </p:sp>
        </p:grpSp>
        <p:sp>
          <p:nvSpPr>
            <p:cNvPr id="40980" name="Text Box 75"/>
            <p:cNvSpPr txBox="1">
              <a:spLocks noChangeArrowheads="1"/>
            </p:cNvSpPr>
            <p:nvPr/>
          </p:nvSpPr>
          <p:spPr bwMode="auto">
            <a:xfrm>
              <a:off x="262" y="3936"/>
              <a:ext cx="817"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500" dirty="0" err="1"/>
                <a:t>Hb</a:t>
              </a:r>
              <a:r>
                <a:rPr lang="en-US" sz="1500" dirty="0"/>
                <a:t> Bart’s</a:t>
              </a:r>
            </a:p>
          </p:txBody>
        </p:sp>
      </p:grpSp>
      <p:grpSp>
        <p:nvGrpSpPr>
          <p:cNvPr id="19" name="Group 76"/>
          <p:cNvGrpSpPr>
            <a:grpSpLocks/>
          </p:cNvGrpSpPr>
          <p:nvPr/>
        </p:nvGrpSpPr>
        <p:grpSpPr bwMode="auto">
          <a:xfrm>
            <a:off x="2221707" y="3600450"/>
            <a:ext cx="4579144" cy="1143000"/>
            <a:chOff x="906" y="2304"/>
            <a:chExt cx="3846" cy="960"/>
          </a:xfrm>
        </p:grpSpPr>
        <p:sp>
          <p:nvSpPr>
            <p:cNvPr id="40973" name="Line 77"/>
            <p:cNvSpPr>
              <a:spLocks noChangeShapeType="1"/>
            </p:cNvSpPr>
            <p:nvPr/>
          </p:nvSpPr>
          <p:spPr bwMode="auto">
            <a:xfrm>
              <a:off x="1626" y="2784"/>
              <a:ext cx="0" cy="48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endParaRPr lang="en-US" sz="1800"/>
            </a:p>
          </p:txBody>
        </p:sp>
        <p:sp>
          <p:nvSpPr>
            <p:cNvPr id="40974" name="Line 78"/>
            <p:cNvSpPr>
              <a:spLocks noChangeShapeType="1"/>
            </p:cNvSpPr>
            <p:nvPr/>
          </p:nvSpPr>
          <p:spPr bwMode="auto">
            <a:xfrm flipH="1" flipV="1">
              <a:off x="906" y="2304"/>
              <a:ext cx="720" cy="48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40975" name="Line 79"/>
            <p:cNvSpPr>
              <a:spLocks noChangeShapeType="1"/>
            </p:cNvSpPr>
            <p:nvPr/>
          </p:nvSpPr>
          <p:spPr bwMode="auto">
            <a:xfrm flipV="1">
              <a:off x="1626" y="2304"/>
              <a:ext cx="720" cy="48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en-US" sz="1800">
                <a:ln>
                  <a:solidFill>
                    <a:schemeClr val="tx1"/>
                  </a:solidFill>
                </a:ln>
              </a:endParaRPr>
            </a:p>
          </p:txBody>
        </p:sp>
        <p:sp>
          <p:nvSpPr>
            <p:cNvPr id="40976" name="Line 80"/>
            <p:cNvSpPr>
              <a:spLocks noChangeShapeType="1"/>
            </p:cNvSpPr>
            <p:nvPr/>
          </p:nvSpPr>
          <p:spPr bwMode="auto">
            <a:xfrm>
              <a:off x="4032" y="2784"/>
              <a:ext cx="0" cy="48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endParaRPr lang="en-US" sz="1800"/>
            </a:p>
          </p:txBody>
        </p:sp>
        <p:sp>
          <p:nvSpPr>
            <p:cNvPr id="40977" name="Line 81"/>
            <p:cNvSpPr>
              <a:spLocks noChangeShapeType="1"/>
            </p:cNvSpPr>
            <p:nvPr/>
          </p:nvSpPr>
          <p:spPr bwMode="auto">
            <a:xfrm flipV="1">
              <a:off x="4032" y="2304"/>
              <a:ext cx="720" cy="48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40978" name="Line 82"/>
            <p:cNvSpPr>
              <a:spLocks noChangeShapeType="1"/>
            </p:cNvSpPr>
            <p:nvPr/>
          </p:nvSpPr>
          <p:spPr bwMode="auto">
            <a:xfrm flipH="1" flipV="1">
              <a:off x="3312" y="2304"/>
              <a:ext cx="720" cy="48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en-US" sz="1800"/>
            </a:p>
          </p:txBody>
        </p:sp>
      </p:grpSp>
      <p:sp>
        <p:nvSpPr>
          <p:cNvPr id="254035" name="Rectangle 83"/>
          <p:cNvSpPr>
            <a:spLocks noChangeArrowheads="1"/>
          </p:cNvSpPr>
          <p:nvPr/>
        </p:nvSpPr>
        <p:spPr bwMode="auto">
          <a:xfrm>
            <a:off x="3883821" y="4349354"/>
            <a:ext cx="1373980" cy="380873"/>
          </a:xfrm>
          <a:prstGeom prst="rect">
            <a:avLst/>
          </a:prstGeom>
          <a:noFill/>
          <a:ln w="12700">
            <a:solidFill>
              <a:srgbClr val="EC3402"/>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pPr algn="ctr"/>
            <a:r>
              <a:rPr lang="en-US" sz="1200" b="1" dirty="0">
                <a:solidFill>
                  <a:srgbClr val="EC3402"/>
                </a:solidFill>
                <a:latin typeface="Lucida Grande" charset="0"/>
                <a:cs typeface="Lucida Grande" charset="0"/>
                <a:sym typeface="Gill Sans" charset="0"/>
              </a:rPr>
              <a:t>α</a:t>
            </a:r>
            <a:r>
              <a:rPr lang="en-US" sz="1275" b="1" dirty="0">
                <a:solidFill>
                  <a:srgbClr val="EC3402"/>
                </a:solidFill>
                <a:latin typeface="Lucida Grande" charset="0"/>
                <a:cs typeface="Lucida Grande" charset="0"/>
                <a:sym typeface="Gill Sans" charset="0"/>
              </a:rPr>
              <a:t> &lt;</a:t>
            </a:r>
            <a:r>
              <a:rPr lang="en-US" sz="1875" b="1" dirty="0">
                <a:solidFill>
                  <a:srgbClr val="EC3402"/>
                </a:solidFill>
                <a:latin typeface="Lucida Grande" charset="0"/>
                <a:cs typeface="Lucida Grande" charset="0"/>
                <a:sym typeface="Gill Sans" charset="0"/>
              </a:rPr>
              <a:t> </a:t>
            </a:r>
            <a:r>
              <a:rPr lang="en-US" sz="1600" b="1" dirty="0">
                <a:solidFill>
                  <a:srgbClr val="EC3402"/>
                </a:solidFill>
                <a:latin typeface="Lucida Grande" charset="0"/>
                <a:cs typeface="Lucida Grande" charset="0"/>
                <a:sym typeface="Gill Sans" charset="0"/>
              </a:rPr>
              <a:t>β + </a:t>
            </a:r>
            <a:r>
              <a:rPr lang="en-US" sz="1600" b="1" dirty="0" err="1">
                <a:solidFill>
                  <a:srgbClr val="EC3402"/>
                </a:solidFill>
                <a:latin typeface="Lucida Grande" charset="0"/>
                <a:cs typeface="Lucida Grande" charset="0"/>
                <a:sym typeface="Gill Sans" charset="0"/>
              </a:rPr>
              <a:t>γ</a:t>
            </a:r>
            <a:endParaRPr lang="en-US" sz="1125" b="1" dirty="0">
              <a:solidFill>
                <a:srgbClr val="EC3402"/>
              </a:solidFill>
              <a:latin typeface="Lucida Grande" charset="0"/>
              <a:cs typeface="Lucida Grande" charset="0"/>
              <a:sym typeface="Gill Sans" charset="0"/>
            </a:endParaRPr>
          </a:p>
        </p:txBody>
      </p:sp>
      <p:sp>
        <p:nvSpPr>
          <p:cNvPr id="254036" name="Freeform 84"/>
          <p:cNvSpPr>
            <a:spLocks/>
          </p:cNvSpPr>
          <p:nvPr/>
        </p:nvSpPr>
        <p:spPr bwMode="auto">
          <a:xfrm rot="265166">
            <a:off x="2057400" y="3714750"/>
            <a:ext cx="409575" cy="1200150"/>
          </a:xfrm>
          <a:custGeom>
            <a:avLst/>
            <a:gdLst>
              <a:gd name="T0" fmla="*/ 381000 w 344"/>
              <a:gd name="T1" fmla="*/ 0 h 1008"/>
              <a:gd name="T2" fmla="*/ 533400 w 344"/>
              <a:gd name="T3" fmla="*/ 152400 h 1008"/>
              <a:gd name="T4" fmla="*/ 457200 w 344"/>
              <a:gd name="T5" fmla="*/ 685800 h 1008"/>
              <a:gd name="T6" fmla="*/ 0 w 344"/>
              <a:gd name="T7" fmla="*/ 1600200 h 1008"/>
              <a:gd name="T8" fmla="*/ 0 60000 65536"/>
              <a:gd name="T9" fmla="*/ 0 60000 65536"/>
              <a:gd name="T10" fmla="*/ 0 60000 65536"/>
              <a:gd name="T11" fmla="*/ 0 60000 65536"/>
              <a:gd name="T12" fmla="*/ 0 w 344"/>
              <a:gd name="T13" fmla="*/ 0 h 1008"/>
              <a:gd name="T14" fmla="*/ 344 w 344"/>
              <a:gd name="T15" fmla="*/ 1008 h 1008"/>
            </a:gdLst>
            <a:ahLst/>
            <a:cxnLst>
              <a:cxn ang="T8">
                <a:pos x="T0" y="T1"/>
              </a:cxn>
              <a:cxn ang="T9">
                <a:pos x="T2" y="T3"/>
              </a:cxn>
              <a:cxn ang="T10">
                <a:pos x="T4" y="T5"/>
              </a:cxn>
              <a:cxn ang="T11">
                <a:pos x="T6" y="T7"/>
              </a:cxn>
            </a:cxnLst>
            <a:rect l="T12" t="T13" r="T14" b="T15"/>
            <a:pathLst>
              <a:path w="344" h="1008">
                <a:moveTo>
                  <a:pt x="240" y="0"/>
                </a:moveTo>
                <a:cubicBezTo>
                  <a:pt x="284" y="12"/>
                  <a:pt x="328" y="24"/>
                  <a:pt x="336" y="96"/>
                </a:cubicBezTo>
                <a:cubicBezTo>
                  <a:pt x="344" y="168"/>
                  <a:pt x="344" y="280"/>
                  <a:pt x="288" y="432"/>
                </a:cubicBezTo>
                <a:cubicBezTo>
                  <a:pt x="232" y="584"/>
                  <a:pt x="116" y="796"/>
                  <a:pt x="0" y="1008"/>
                </a:cubicBezTo>
              </a:path>
            </a:pathLst>
          </a:custGeom>
          <a:noFill/>
          <a:ln w="952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800"/>
          </a:p>
        </p:txBody>
      </p:sp>
      <p:sp>
        <p:nvSpPr>
          <p:cNvPr id="254037" name="Freeform 85"/>
          <p:cNvSpPr>
            <a:spLocks/>
          </p:cNvSpPr>
          <p:nvPr/>
        </p:nvSpPr>
        <p:spPr bwMode="auto">
          <a:xfrm rot="21334834" flipH="1">
            <a:off x="6557963" y="3714750"/>
            <a:ext cx="409575" cy="1200150"/>
          </a:xfrm>
          <a:custGeom>
            <a:avLst/>
            <a:gdLst>
              <a:gd name="T0" fmla="*/ 381000 w 344"/>
              <a:gd name="T1" fmla="*/ 0 h 1008"/>
              <a:gd name="T2" fmla="*/ 533400 w 344"/>
              <a:gd name="T3" fmla="*/ 152400 h 1008"/>
              <a:gd name="T4" fmla="*/ 457200 w 344"/>
              <a:gd name="T5" fmla="*/ 685800 h 1008"/>
              <a:gd name="T6" fmla="*/ 0 w 344"/>
              <a:gd name="T7" fmla="*/ 1600200 h 1008"/>
              <a:gd name="T8" fmla="*/ 0 60000 65536"/>
              <a:gd name="T9" fmla="*/ 0 60000 65536"/>
              <a:gd name="T10" fmla="*/ 0 60000 65536"/>
              <a:gd name="T11" fmla="*/ 0 60000 65536"/>
              <a:gd name="T12" fmla="*/ 0 w 344"/>
              <a:gd name="T13" fmla="*/ 0 h 1008"/>
              <a:gd name="T14" fmla="*/ 344 w 344"/>
              <a:gd name="T15" fmla="*/ 1008 h 1008"/>
            </a:gdLst>
            <a:ahLst/>
            <a:cxnLst>
              <a:cxn ang="T8">
                <a:pos x="T0" y="T1"/>
              </a:cxn>
              <a:cxn ang="T9">
                <a:pos x="T2" y="T3"/>
              </a:cxn>
              <a:cxn ang="T10">
                <a:pos x="T4" y="T5"/>
              </a:cxn>
              <a:cxn ang="T11">
                <a:pos x="T6" y="T7"/>
              </a:cxn>
            </a:cxnLst>
            <a:rect l="T12" t="T13" r="T14" b="T15"/>
            <a:pathLst>
              <a:path w="344" h="1008">
                <a:moveTo>
                  <a:pt x="240" y="0"/>
                </a:moveTo>
                <a:cubicBezTo>
                  <a:pt x="284" y="12"/>
                  <a:pt x="328" y="24"/>
                  <a:pt x="336" y="96"/>
                </a:cubicBezTo>
                <a:cubicBezTo>
                  <a:pt x="344" y="168"/>
                  <a:pt x="344" y="280"/>
                  <a:pt x="288" y="432"/>
                </a:cubicBezTo>
                <a:cubicBezTo>
                  <a:pt x="232" y="584"/>
                  <a:pt x="116" y="796"/>
                  <a:pt x="0" y="1008"/>
                </a:cubicBezTo>
              </a:path>
            </a:pathLst>
          </a:custGeom>
          <a:noFill/>
          <a:ln w="952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800"/>
          </a:p>
        </p:txBody>
      </p:sp>
      <p:sp>
        <p:nvSpPr>
          <p:cNvPr id="86" name="TextBox 85"/>
          <p:cNvSpPr txBox="1"/>
          <p:nvPr/>
        </p:nvSpPr>
        <p:spPr>
          <a:xfrm>
            <a:off x="2155585" y="1174687"/>
            <a:ext cx="2082621" cy="369332"/>
          </a:xfrm>
          <a:prstGeom prst="rect">
            <a:avLst/>
          </a:prstGeom>
          <a:noFill/>
        </p:spPr>
        <p:txBody>
          <a:bodyPr wrap="none" rtlCol="0">
            <a:spAutoFit/>
          </a:bodyPr>
          <a:lstStyle/>
          <a:p>
            <a:pPr algn="ctr"/>
            <a:r>
              <a:rPr lang="en-US" sz="1800" b="1" dirty="0"/>
              <a:t>Fetus &amp; Newborn</a:t>
            </a:r>
          </a:p>
        </p:txBody>
      </p:sp>
      <p:sp>
        <p:nvSpPr>
          <p:cNvPr id="87" name="TextBox 86"/>
          <p:cNvSpPr txBox="1"/>
          <p:nvPr/>
        </p:nvSpPr>
        <p:spPr>
          <a:xfrm>
            <a:off x="5162838" y="1169857"/>
            <a:ext cx="1638013" cy="369332"/>
          </a:xfrm>
          <a:prstGeom prst="rect">
            <a:avLst/>
          </a:prstGeom>
          <a:noFill/>
        </p:spPr>
        <p:txBody>
          <a:bodyPr wrap="none" rtlCol="0">
            <a:spAutoFit/>
          </a:bodyPr>
          <a:lstStyle/>
          <a:p>
            <a:pPr algn="ctr"/>
            <a:r>
              <a:rPr lang="en-US" sz="1800" b="1" dirty="0"/>
              <a:t>Child &amp; Adult</a:t>
            </a:r>
          </a:p>
        </p:txBody>
      </p:sp>
      <p:grpSp>
        <p:nvGrpSpPr>
          <p:cNvPr id="20" name="Group 19"/>
          <p:cNvGrpSpPr/>
          <p:nvPr/>
        </p:nvGrpSpPr>
        <p:grpSpPr>
          <a:xfrm>
            <a:off x="1219200" y="3467100"/>
            <a:ext cx="838200" cy="723900"/>
            <a:chOff x="1219200" y="3467100"/>
            <a:chExt cx="838200" cy="723900"/>
          </a:xfrm>
        </p:grpSpPr>
        <p:sp>
          <p:nvSpPr>
            <p:cNvPr id="88" name="Oval 67"/>
            <p:cNvSpPr>
              <a:spLocks noChangeArrowheads="1"/>
            </p:cNvSpPr>
            <p:nvPr/>
          </p:nvSpPr>
          <p:spPr bwMode="auto">
            <a:xfrm>
              <a:off x="1504950" y="35814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89" name="Oval 68"/>
            <p:cNvSpPr>
              <a:spLocks noChangeArrowheads="1"/>
            </p:cNvSpPr>
            <p:nvPr/>
          </p:nvSpPr>
          <p:spPr bwMode="auto">
            <a:xfrm>
              <a:off x="1219200" y="34671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90" name="Oval 67"/>
            <p:cNvSpPr>
              <a:spLocks noChangeArrowheads="1"/>
            </p:cNvSpPr>
            <p:nvPr/>
          </p:nvSpPr>
          <p:spPr bwMode="auto">
            <a:xfrm>
              <a:off x="1581150" y="39624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91" name="Oval 68"/>
            <p:cNvSpPr>
              <a:spLocks noChangeArrowheads="1"/>
            </p:cNvSpPr>
            <p:nvPr/>
          </p:nvSpPr>
          <p:spPr bwMode="auto">
            <a:xfrm>
              <a:off x="1295400" y="38481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92" name="Oval 67"/>
            <p:cNvSpPr>
              <a:spLocks noChangeArrowheads="1"/>
            </p:cNvSpPr>
            <p:nvPr/>
          </p:nvSpPr>
          <p:spPr bwMode="auto">
            <a:xfrm>
              <a:off x="1828800" y="36957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grpSp>
    </p:spTree>
    <p:extLst>
      <p:ext uri="{BB962C8B-B14F-4D97-AF65-F5344CB8AC3E}">
        <p14:creationId xmlns:p14="http://schemas.microsoft.com/office/powerpoint/2010/main" val="1192668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54036"/>
                                        </p:tgtEl>
                                        <p:attrNameLst>
                                          <p:attrName>style.visibility</p:attrName>
                                        </p:attrNameLst>
                                      </p:cBhvr>
                                      <p:to>
                                        <p:strVal val="visible"/>
                                      </p:to>
                                    </p:set>
                                    <p:animEffect transition="in" filter="wipe(up)">
                                      <p:cBhvr>
                                        <p:cTn id="27" dur="500"/>
                                        <p:tgtEl>
                                          <p:spTgt spid="254036"/>
                                        </p:tgtEl>
                                      </p:cBhvr>
                                    </p:animEffect>
                                  </p:childTnLst>
                                </p:cTn>
                              </p:par>
                            </p:childTnLst>
                          </p:cTn>
                        </p:par>
                        <p:par>
                          <p:cTn id="28" fill="hold" nodeType="afterGroup">
                            <p:stCondLst>
                              <p:cond delay="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54037"/>
                                        </p:tgtEl>
                                        <p:attrNameLst>
                                          <p:attrName>style.visibility</p:attrName>
                                        </p:attrNameLst>
                                      </p:cBhvr>
                                      <p:to>
                                        <p:strVal val="visible"/>
                                      </p:to>
                                    </p:set>
                                    <p:animEffect transition="in" filter="wipe(up)">
                                      <p:cBhvr>
                                        <p:cTn id="36" dur="500"/>
                                        <p:tgtEl>
                                          <p:spTgt spid="254037"/>
                                        </p:tgtEl>
                                      </p:cBhvr>
                                    </p:animEffect>
                                  </p:childTnLst>
                                </p:cTn>
                              </p:par>
                            </p:childTnLst>
                          </p:cTn>
                        </p:par>
                        <p:par>
                          <p:cTn id="37" fill="hold" nodeType="afterGroup">
                            <p:stCondLst>
                              <p:cond delay="50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4035"/>
                                        </p:tgtEl>
                                        <p:attrNameLst>
                                          <p:attrName>style.visibility</p:attrName>
                                        </p:attrNameLst>
                                      </p:cBhvr>
                                      <p:to>
                                        <p:strVal val="visible"/>
                                      </p:to>
                                    </p:set>
                                    <p:animEffect transition="in" filter="fade">
                                      <p:cBhvr>
                                        <p:cTn id="45" dur="500"/>
                                        <p:tgtEl>
                                          <p:spTgt spid="25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35" grpId="0" animBg="1" autoUpdateAnimBg="0"/>
      <p:bldP spid="254036" grpId="0" animBg="1"/>
      <p:bldP spid="2540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24325" y="1657352"/>
            <a:ext cx="876300" cy="617935"/>
            <a:chOff x="2592" y="169"/>
            <a:chExt cx="736" cy="519"/>
          </a:xfrm>
        </p:grpSpPr>
        <p:sp>
          <p:nvSpPr>
            <p:cNvPr id="43079" name="Line 3"/>
            <p:cNvSpPr>
              <a:spLocks noChangeShapeType="1"/>
            </p:cNvSpPr>
            <p:nvPr/>
          </p:nvSpPr>
          <p:spPr bwMode="auto">
            <a:xfrm>
              <a:off x="2592" y="632"/>
              <a:ext cx="73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3080" name="Rectangle 4"/>
            <p:cNvSpPr>
              <a:spLocks/>
            </p:cNvSpPr>
            <p:nvPr/>
          </p:nvSpPr>
          <p:spPr bwMode="auto">
            <a:xfrm>
              <a:off x="2750" y="581"/>
              <a:ext cx="189" cy="107"/>
            </a:xfrm>
            <a:prstGeom prst="rect">
              <a:avLst/>
            </a:prstGeom>
            <a:solidFill>
              <a:schemeClr val="accent1"/>
            </a:solidFill>
            <a:ln w="25400">
              <a:solidFill>
                <a:schemeClr val="tx1"/>
              </a:solidFill>
              <a:miter lim="800000"/>
              <a:headEnd/>
              <a:tailEnd/>
            </a:ln>
          </p:spPr>
          <p:txBody>
            <a:bodyPr/>
            <a:lstStyle/>
            <a:p>
              <a:endParaRPr lang="en-US" sz="1800"/>
            </a:p>
          </p:txBody>
        </p:sp>
        <p:sp>
          <p:nvSpPr>
            <p:cNvPr id="43081" name="Rectangle 5"/>
            <p:cNvSpPr>
              <a:spLocks/>
            </p:cNvSpPr>
            <p:nvPr/>
          </p:nvSpPr>
          <p:spPr bwMode="auto">
            <a:xfrm>
              <a:off x="2982" y="581"/>
              <a:ext cx="189" cy="107"/>
            </a:xfrm>
            <a:prstGeom prst="rect">
              <a:avLst/>
            </a:prstGeom>
            <a:solidFill>
              <a:schemeClr val="accent1"/>
            </a:solidFill>
            <a:ln w="25400">
              <a:solidFill>
                <a:schemeClr val="tx1"/>
              </a:solidFill>
              <a:miter lim="800000"/>
              <a:headEnd/>
              <a:tailEnd/>
            </a:ln>
          </p:spPr>
          <p:txBody>
            <a:bodyPr/>
            <a:lstStyle/>
            <a:p>
              <a:endParaRPr lang="en-US" sz="1800"/>
            </a:p>
          </p:txBody>
        </p:sp>
        <p:sp>
          <p:nvSpPr>
            <p:cNvPr id="43082" name="Rectangle 6"/>
            <p:cNvSpPr>
              <a:spLocks/>
            </p:cNvSpPr>
            <p:nvPr/>
          </p:nvSpPr>
          <p:spPr bwMode="auto">
            <a:xfrm>
              <a:off x="2804" y="432"/>
              <a:ext cx="7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a:latin typeface="Lucida Grande" charset="0"/>
                  <a:cs typeface="Lucida Grande" charset="0"/>
                  <a:sym typeface="Gill Sans" charset="0"/>
                </a:rPr>
                <a:t>α</a:t>
              </a:r>
              <a:endParaRPr lang="en-US" sz="1275">
                <a:latin typeface="Gill Sans" charset="0"/>
                <a:cs typeface="Lucida Grande" charset="0"/>
                <a:sym typeface="Gill Sans" charset="0"/>
              </a:endParaRPr>
            </a:p>
          </p:txBody>
        </p:sp>
        <p:sp>
          <p:nvSpPr>
            <p:cNvPr id="43083" name="Rectangle 7"/>
            <p:cNvSpPr>
              <a:spLocks/>
            </p:cNvSpPr>
            <p:nvPr/>
          </p:nvSpPr>
          <p:spPr bwMode="auto">
            <a:xfrm>
              <a:off x="3036" y="432"/>
              <a:ext cx="7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a:latin typeface="Lucida Grande" charset="0"/>
                  <a:cs typeface="Lucida Grande" charset="0"/>
                  <a:sym typeface="Gill Sans" charset="0"/>
                </a:rPr>
                <a:t>α</a:t>
              </a:r>
              <a:endParaRPr lang="en-US" sz="1275">
                <a:latin typeface="Gill Sans" charset="0"/>
                <a:cs typeface="Lucida Grande" charset="0"/>
                <a:sym typeface="Gill Sans" charset="0"/>
              </a:endParaRPr>
            </a:p>
          </p:txBody>
        </p:sp>
        <p:sp>
          <p:nvSpPr>
            <p:cNvPr id="43084" name="Line 8"/>
            <p:cNvSpPr>
              <a:spLocks noChangeShapeType="1"/>
            </p:cNvSpPr>
            <p:nvPr/>
          </p:nvSpPr>
          <p:spPr bwMode="auto">
            <a:xfrm>
              <a:off x="2592" y="365"/>
              <a:ext cx="73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3085" name="Rectangle 9"/>
            <p:cNvSpPr>
              <a:spLocks/>
            </p:cNvSpPr>
            <p:nvPr/>
          </p:nvSpPr>
          <p:spPr bwMode="auto">
            <a:xfrm>
              <a:off x="2750" y="315"/>
              <a:ext cx="189" cy="106"/>
            </a:xfrm>
            <a:prstGeom prst="rect">
              <a:avLst/>
            </a:prstGeom>
            <a:solidFill>
              <a:schemeClr val="accent1"/>
            </a:solidFill>
            <a:ln w="25400">
              <a:solidFill>
                <a:schemeClr val="tx1"/>
              </a:solidFill>
              <a:miter lim="800000"/>
              <a:headEnd/>
              <a:tailEnd/>
            </a:ln>
          </p:spPr>
          <p:txBody>
            <a:bodyPr/>
            <a:lstStyle/>
            <a:p>
              <a:endParaRPr lang="en-US" sz="1800"/>
            </a:p>
          </p:txBody>
        </p:sp>
        <p:sp>
          <p:nvSpPr>
            <p:cNvPr id="43086" name="Rectangle 10"/>
            <p:cNvSpPr>
              <a:spLocks/>
            </p:cNvSpPr>
            <p:nvPr/>
          </p:nvSpPr>
          <p:spPr bwMode="auto">
            <a:xfrm>
              <a:off x="2982" y="315"/>
              <a:ext cx="189" cy="106"/>
            </a:xfrm>
            <a:prstGeom prst="rect">
              <a:avLst/>
            </a:prstGeom>
            <a:solidFill>
              <a:schemeClr val="accent1"/>
            </a:solidFill>
            <a:ln w="25400">
              <a:solidFill>
                <a:schemeClr val="tx1"/>
              </a:solidFill>
              <a:miter lim="800000"/>
              <a:headEnd/>
              <a:tailEnd/>
            </a:ln>
          </p:spPr>
          <p:txBody>
            <a:bodyPr/>
            <a:lstStyle/>
            <a:p>
              <a:endParaRPr lang="en-US" sz="1800"/>
            </a:p>
          </p:txBody>
        </p:sp>
        <p:sp>
          <p:nvSpPr>
            <p:cNvPr id="43087" name="Rectangle 11"/>
            <p:cNvSpPr>
              <a:spLocks/>
            </p:cNvSpPr>
            <p:nvPr/>
          </p:nvSpPr>
          <p:spPr bwMode="auto">
            <a:xfrm>
              <a:off x="2804" y="169"/>
              <a:ext cx="7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a:latin typeface="Lucida Grande" charset="0"/>
                  <a:cs typeface="Lucida Grande" charset="0"/>
                  <a:sym typeface="Gill Sans" charset="0"/>
                </a:rPr>
                <a:t>α</a:t>
              </a:r>
              <a:endParaRPr lang="en-US" sz="1275">
                <a:latin typeface="Gill Sans" charset="0"/>
                <a:cs typeface="Lucida Grande" charset="0"/>
                <a:sym typeface="Gill Sans" charset="0"/>
              </a:endParaRPr>
            </a:p>
          </p:txBody>
        </p:sp>
        <p:sp>
          <p:nvSpPr>
            <p:cNvPr id="43088" name="Rectangle 12"/>
            <p:cNvSpPr>
              <a:spLocks/>
            </p:cNvSpPr>
            <p:nvPr/>
          </p:nvSpPr>
          <p:spPr bwMode="auto">
            <a:xfrm>
              <a:off x="3036" y="169"/>
              <a:ext cx="7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275">
                  <a:latin typeface="Lucida Grande" charset="0"/>
                  <a:cs typeface="Lucida Grande" charset="0"/>
                  <a:sym typeface="Gill Sans" charset="0"/>
                </a:rPr>
                <a:t>α</a:t>
              </a:r>
              <a:endParaRPr lang="en-US" sz="1275">
                <a:latin typeface="Gill Sans" charset="0"/>
                <a:cs typeface="Lucida Grande" charset="0"/>
                <a:sym typeface="Gill Sans" charset="0"/>
              </a:endParaRPr>
            </a:p>
          </p:txBody>
        </p:sp>
      </p:grpSp>
      <p:sp>
        <p:nvSpPr>
          <p:cNvPr id="43011" name="Line 13"/>
          <p:cNvSpPr>
            <a:spLocks noChangeShapeType="1"/>
          </p:cNvSpPr>
          <p:nvPr/>
        </p:nvSpPr>
        <p:spPr bwMode="auto">
          <a:xfrm rot="10800000" flipH="1">
            <a:off x="6858001" y="1891904"/>
            <a:ext cx="88820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3012" name="Rectangle 14"/>
          <p:cNvSpPr>
            <a:spLocks/>
          </p:cNvSpPr>
          <p:nvPr/>
        </p:nvSpPr>
        <p:spPr bwMode="auto">
          <a:xfrm>
            <a:off x="7191376" y="1832374"/>
            <a:ext cx="227410" cy="126206"/>
          </a:xfrm>
          <a:prstGeom prst="rect">
            <a:avLst/>
          </a:prstGeom>
          <a:solidFill>
            <a:srgbClr val="FFC9BE"/>
          </a:solidFill>
          <a:ln w="25400">
            <a:solidFill>
              <a:schemeClr val="tx1"/>
            </a:solidFill>
            <a:miter lim="800000"/>
            <a:headEnd/>
            <a:tailEnd/>
          </a:ln>
        </p:spPr>
        <p:txBody>
          <a:bodyPr/>
          <a:lstStyle/>
          <a:p>
            <a:endParaRPr lang="en-US" sz="1800"/>
          </a:p>
        </p:txBody>
      </p:sp>
      <p:sp>
        <p:nvSpPr>
          <p:cNvPr id="43013" name="Rectangle 15"/>
          <p:cNvSpPr>
            <a:spLocks/>
          </p:cNvSpPr>
          <p:nvPr/>
        </p:nvSpPr>
        <p:spPr bwMode="auto">
          <a:xfrm>
            <a:off x="7262807" y="1656514"/>
            <a:ext cx="83356" cy="173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125">
                <a:latin typeface="Lucida Grande" charset="0"/>
                <a:cs typeface="Lucida Grande" charset="0"/>
                <a:sym typeface="Gill Sans" charset="0"/>
              </a:rPr>
              <a:t>β</a:t>
            </a:r>
            <a:endParaRPr lang="en-US" sz="1725">
              <a:latin typeface="Gill Sans" charset="0"/>
              <a:cs typeface="Lucida Grande" charset="0"/>
              <a:sym typeface="Gill Sans" charset="0"/>
            </a:endParaRPr>
          </a:p>
        </p:txBody>
      </p:sp>
      <p:sp>
        <p:nvSpPr>
          <p:cNvPr id="43014" name="Line 16"/>
          <p:cNvSpPr>
            <a:spLocks noChangeShapeType="1"/>
          </p:cNvSpPr>
          <p:nvPr/>
        </p:nvSpPr>
        <p:spPr bwMode="auto">
          <a:xfrm rot="10800000" flipH="1">
            <a:off x="6858001" y="2206229"/>
            <a:ext cx="88820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3015" name="Rectangle 17" descr="Wide downward diagonal"/>
          <p:cNvSpPr>
            <a:spLocks/>
          </p:cNvSpPr>
          <p:nvPr/>
        </p:nvSpPr>
        <p:spPr bwMode="auto">
          <a:xfrm>
            <a:off x="7191376" y="2146699"/>
            <a:ext cx="227410" cy="125015"/>
          </a:xfrm>
          <a:prstGeom prst="rect">
            <a:avLst/>
          </a:prstGeom>
          <a:pattFill prst="wdDnDiag">
            <a:fgClr>
              <a:schemeClr val="bg2"/>
            </a:fgClr>
            <a:bgClr>
              <a:srgbClr val="FFFFFF"/>
            </a:bgClr>
          </a:pattFill>
          <a:ln w="25400">
            <a:solidFill>
              <a:schemeClr val="tx1"/>
            </a:solidFill>
            <a:miter lim="800000"/>
            <a:headEnd/>
            <a:tailEnd/>
          </a:ln>
        </p:spPr>
        <p:txBody>
          <a:bodyPr/>
          <a:lstStyle/>
          <a:p>
            <a:endParaRPr lang="en-US" sz="1800"/>
          </a:p>
        </p:txBody>
      </p:sp>
      <p:sp>
        <p:nvSpPr>
          <p:cNvPr id="43016" name="Rectangle 18"/>
          <p:cNvSpPr>
            <a:spLocks/>
          </p:cNvSpPr>
          <p:nvPr/>
        </p:nvSpPr>
        <p:spPr bwMode="auto">
          <a:xfrm>
            <a:off x="7236952" y="1968457"/>
            <a:ext cx="136256" cy="173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125">
                <a:latin typeface="Lucida Grande" charset="0"/>
                <a:cs typeface="Lucida Grande" charset="0"/>
                <a:sym typeface="Gill Sans" charset="0"/>
              </a:rPr>
              <a:t>β</a:t>
            </a:r>
            <a:r>
              <a:rPr lang="en-US" sz="1125" baseline="30000">
                <a:latin typeface="Lucida Grande" charset="0"/>
                <a:cs typeface="Lucida Grande" charset="0"/>
                <a:sym typeface="Gill Sans" charset="0"/>
              </a:rPr>
              <a:t>0</a:t>
            </a:r>
            <a:endParaRPr lang="en-US" sz="1725">
              <a:latin typeface="Gill Sans" charset="0"/>
              <a:cs typeface="Lucida Grande" charset="0"/>
              <a:sym typeface="Gill Sans" charset="0"/>
            </a:endParaRPr>
          </a:p>
        </p:txBody>
      </p:sp>
      <p:grpSp>
        <p:nvGrpSpPr>
          <p:cNvPr id="3" name="Group 19"/>
          <p:cNvGrpSpPr>
            <a:grpSpLocks/>
          </p:cNvGrpSpPr>
          <p:nvPr/>
        </p:nvGrpSpPr>
        <p:grpSpPr bwMode="auto">
          <a:xfrm>
            <a:off x="1314451" y="1634728"/>
            <a:ext cx="888206" cy="651272"/>
            <a:chOff x="4774" y="110"/>
            <a:chExt cx="746" cy="547"/>
          </a:xfrm>
        </p:grpSpPr>
        <p:sp>
          <p:nvSpPr>
            <p:cNvPr id="43073" name="Line 20"/>
            <p:cNvSpPr>
              <a:spLocks noChangeShapeType="1"/>
            </p:cNvSpPr>
            <p:nvPr/>
          </p:nvSpPr>
          <p:spPr bwMode="auto">
            <a:xfrm rot="10800000" flipH="1">
              <a:off x="4774" y="338"/>
              <a:ext cx="74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3074" name="Rectangle 21"/>
            <p:cNvSpPr>
              <a:spLocks/>
            </p:cNvSpPr>
            <p:nvPr/>
          </p:nvSpPr>
          <p:spPr bwMode="auto">
            <a:xfrm>
              <a:off x="5054" y="288"/>
              <a:ext cx="191" cy="106"/>
            </a:xfrm>
            <a:prstGeom prst="rect">
              <a:avLst/>
            </a:prstGeom>
            <a:solidFill>
              <a:srgbClr val="F3BAFF"/>
            </a:solidFill>
            <a:ln w="25400">
              <a:solidFill>
                <a:schemeClr val="tx1"/>
              </a:solidFill>
              <a:miter lim="800000"/>
              <a:headEnd/>
              <a:tailEnd/>
            </a:ln>
          </p:spPr>
          <p:txBody>
            <a:bodyPr/>
            <a:lstStyle/>
            <a:p>
              <a:endParaRPr lang="en-US" sz="1800"/>
            </a:p>
          </p:txBody>
        </p:sp>
        <p:sp>
          <p:nvSpPr>
            <p:cNvPr id="43075" name="Rectangle 22"/>
            <p:cNvSpPr>
              <a:spLocks/>
            </p:cNvSpPr>
            <p:nvPr/>
          </p:nvSpPr>
          <p:spPr bwMode="auto">
            <a:xfrm>
              <a:off x="5115" y="110"/>
              <a:ext cx="71"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600" dirty="0">
                  <a:latin typeface="Symbol" charset="0"/>
                </a:rPr>
                <a:t>g</a:t>
              </a:r>
            </a:p>
          </p:txBody>
        </p:sp>
        <p:sp>
          <p:nvSpPr>
            <p:cNvPr id="43076" name="Line 23"/>
            <p:cNvSpPr>
              <a:spLocks noChangeShapeType="1"/>
            </p:cNvSpPr>
            <p:nvPr/>
          </p:nvSpPr>
          <p:spPr bwMode="auto">
            <a:xfrm rot="10800000" flipH="1">
              <a:off x="4774" y="602"/>
              <a:ext cx="746" cy="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800"/>
            </a:p>
          </p:txBody>
        </p:sp>
        <p:sp>
          <p:nvSpPr>
            <p:cNvPr id="43077" name="Rectangle 24"/>
            <p:cNvSpPr>
              <a:spLocks/>
            </p:cNvSpPr>
            <p:nvPr/>
          </p:nvSpPr>
          <p:spPr bwMode="auto">
            <a:xfrm>
              <a:off x="5054" y="552"/>
              <a:ext cx="191" cy="105"/>
            </a:xfrm>
            <a:prstGeom prst="rect">
              <a:avLst/>
            </a:prstGeom>
            <a:solidFill>
              <a:srgbClr val="F3BAFF"/>
            </a:solidFill>
            <a:ln w="25400">
              <a:solidFill>
                <a:schemeClr val="tx1"/>
              </a:solidFill>
              <a:miter lim="800000"/>
              <a:headEnd/>
              <a:tailEnd/>
            </a:ln>
          </p:spPr>
          <p:txBody>
            <a:bodyPr/>
            <a:lstStyle/>
            <a:p>
              <a:endParaRPr lang="en-US" sz="1800"/>
            </a:p>
          </p:txBody>
        </p:sp>
        <p:sp>
          <p:nvSpPr>
            <p:cNvPr id="43078" name="Rectangle 25"/>
            <p:cNvSpPr>
              <a:spLocks/>
            </p:cNvSpPr>
            <p:nvPr/>
          </p:nvSpPr>
          <p:spPr bwMode="auto">
            <a:xfrm>
              <a:off x="5115" y="372"/>
              <a:ext cx="71"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616744"/>
              <a:r>
                <a:rPr lang="en-US" sz="1600" dirty="0">
                  <a:latin typeface="Symbol" charset="0"/>
                </a:rPr>
                <a:t>g</a:t>
              </a:r>
            </a:p>
          </p:txBody>
        </p:sp>
      </p:grpSp>
      <p:grpSp>
        <p:nvGrpSpPr>
          <p:cNvPr id="4" name="Group 26"/>
          <p:cNvGrpSpPr>
            <a:grpSpLocks/>
          </p:cNvGrpSpPr>
          <p:nvPr/>
        </p:nvGrpSpPr>
        <p:grpSpPr bwMode="auto">
          <a:xfrm>
            <a:off x="2740820" y="4849417"/>
            <a:ext cx="3554016" cy="1002506"/>
            <a:chOff x="1342" y="3353"/>
            <a:chExt cx="2985" cy="842"/>
          </a:xfrm>
        </p:grpSpPr>
        <p:grpSp>
          <p:nvGrpSpPr>
            <p:cNvPr id="5" name="Group 27"/>
            <p:cNvGrpSpPr>
              <a:grpSpLocks/>
            </p:cNvGrpSpPr>
            <p:nvPr/>
          </p:nvGrpSpPr>
          <p:grpSpPr bwMode="auto">
            <a:xfrm>
              <a:off x="1380" y="3353"/>
              <a:ext cx="480" cy="480"/>
              <a:chOff x="3984" y="2112"/>
              <a:chExt cx="480" cy="480"/>
            </a:xfrm>
          </p:grpSpPr>
          <p:sp>
            <p:nvSpPr>
              <p:cNvPr id="43069" name="Oval 28"/>
              <p:cNvSpPr>
                <a:spLocks noChangeArrowheads="1"/>
              </p:cNvSpPr>
              <p:nvPr/>
            </p:nvSpPr>
            <p:spPr bwMode="auto">
              <a:xfrm>
                <a:off x="3984" y="225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70" name="Oval 29"/>
              <p:cNvSpPr>
                <a:spLocks noChangeArrowheads="1"/>
              </p:cNvSpPr>
              <p:nvPr/>
            </p:nvSpPr>
            <p:spPr bwMode="auto">
              <a:xfrm>
                <a:off x="4272" y="225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71" name="Oval 30"/>
              <p:cNvSpPr>
                <a:spLocks noChangeArrowheads="1"/>
              </p:cNvSpPr>
              <p:nvPr/>
            </p:nvSpPr>
            <p:spPr bwMode="auto">
              <a:xfrm>
                <a:off x="4128" y="2112"/>
                <a:ext cx="192" cy="192"/>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43072" name="Oval 31"/>
              <p:cNvSpPr>
                <a:spLocks noChangeArrowheads="1"/>
              </p:cNvSpPr>
              <p:nvPr/>
            </p:nvSpPr>
            <p:spPr bwMode="auto">
              <a:xfrm>
                <a:off x="4128" y="2400"/>
                <a:ext cx="192" cy="192"/>
              </a:xfrm>
              <a:prstGeom prst="ellipse">
                <a:avLst/>
              </a:prstGeom>
              <a:solidFill>
                <a:srgbClr val="F3BAFF"/>
              </a:solidFill>
              <a:ln w="9525">
                <a:solidFill>
                  <a:schemeClr val="tx1"/>
                </a:solidFill>
                <a:round/>
                <a:headEnd/>
                <a:tailEnd/>
              </a:ln>
            </p:spPr>
            <p:txBody>
              <a:bodyPr wrap="none" anchor="ctr"/>
              <a:lstStyle/>
              <a:p>
                <a:pPr algn="ctr"/>
                <a:r>
                  <a:rPr lang="en-US" sz="1600">
                    <a:latin typeface="Symbol" charset="0"/>
                  </a:rPr>
                  <a:t>g</a:t>
                </a:r>
              </a:p>
            </p:txBody>
          </p:sp>
        </p:grpSp>
        <p:grpSp>
          <p:nvGrpSpPr>
            <p:cNvPr id="6" name="Group 32"/>
            <p:cNvGrpSpPr>
              <a:grpSpLocks/>
            </p:cNvGrpSpPr>
            <p:nvPr/>
          </p:nvGrpSpPr>
          <p:grpSpPr bwMode="auto">
            <a:xfrm>
              <a:off x="3833" y="3401"/>
              <a:ext cx="480" cy="480"/>
              <a:chOff x="1872" y="1632"/>
              <a:chExt cx="480" cy="480"/>
            </a:xfrm>
          </p:grpSpPr>
          <p:sp>
            <p:nvSpPr>
              <p:cNvPr id="43065" name="Oval 33"/>
              <p:cNvSpPr>
                <a:spLocks noChangeArrowheads="1"/>
              </p:cNvSpPr>
              <p:nvPr/>
            </p:nvSpPr>
            <p:spPr bwMode="auto">
              <a:xfrm>
                <a:off x="1872" y="177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66" name="Oval 34"/>
              <p:cNvSpPr>
                <a:spLocks noChangeArrowheads="1"/>
              </p:cNvSpPr>
              <p:nvPr/>
            </p:nvSpPr>
            <p:spPr bwMode="auto">
              <a:xfrm>
                <a:off x="2160" y="177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67" name="Oval 35"/>
              <p:cNvSpPr>
                <a:spLocks noChangeArrowheads="1"/>
              </p:cNvSpPr>
              <p:nvPr/>
            </p:nvSpPr>
            <p:spPr bwMode="auto">
              <a:xfrm>
                <a:off x="2016" y="1632"/>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3068" name="Oval 36"/>
              <p:cNvSpPr>
                <a:spLocks noChangeArrowheads="1"/>
              </p:cNvSpPr>
              <p:nvPr/>
            </p:nvSpPr>
            <p:spPr bwMode="auto">
              <a:xfrm>
                <a:off x="2016" y="1920"/>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grpSp>
        <p:sp>
          <p:nvSpPr>
            <p:cNvPr id="43063" name="Text Box 37"/>
            <p:cNvSpPr txBox="1">
              <a:spLocks noChangeArrowheads="1"/>
            </p:cNvSpPr>
            <p:nvPr/>
          </p:nvSpPr>
          <p:spPr bwMode="auto">
            <a:xfrm>
              <a:off x="1342" y="3924"/>
              <a:ext cx="505"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500" dirty="0" err="1">
                  <a:latin typeface="Arial" panose="020B0604020202020204" pitchFamily="34" charset="0"/>
                  <a:cs typeface="Arial" panose="020B0604020202020204" pitchFamily="34" charset="0"/>
                </a:rPr>
                <a:t>Hb</a:t>
              </a:r>
              <a:r>
                <a:rPr lang="en-US" sz="1500" dirty="0">
                  <a:latin typeface="Arial" panose="020B0604020202020204" pitchFamily="34" charset="0"/>
                  <a:cs typeface="Arial" panose="020B0604020202020204" pitchFamily="34" charset="0"/>
                </a:rPr>
                <a:t> F</a:t>
              </a:r>
            </a:p>
          </p:txBody>
        </p:sp>
        <p:sp>
          <p:nvSpPr>
            <p:cNvPr id="43064" name="Text Box 38"/>
            <p:cNvSpPr txBox="1">
              <a:spLocks noChangeArrowheads="1"/>
            </p:cNvSpPr>
            <p:nvPr/>
          </p:nvSpPr>
          <p:spPr bwMode="auto">
            <a:xfrm>
              <a:off x="3821" y="3924"/>
              <a:ext cx="506"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500" dirty="0" err="1">
                  <a:latin typeface="Arial" panose="020B0604020202020204" pitchFamily="34" charset="0"/>
                  <a:cs typeface="Arial" panose="020B0604020202020204" pitchFamily="34" charset="0"/>
                </a:rPr>
                <a:t>Hb</a:t>
              </a:r>
              <a:r>
                <a:rPr lang="en-US" sz="1500" dirty="0">
                  <a:latin typeface="Arial" panose="020B0604020202020204" pitchFamily="34" charset="0"/>
                  <a:cs typeface="Arial" panose="020B0604020202020204" pitchFamily="34" charset="0"/>
                </a:rPr>
                <a:t> A</a:t>
              </a:r>
            </a:p>
          </p:txBody>
        </p:sp>
      </p:grpSp>
      <p:grpSp>
        <p:nvGrpSpPr>
          <p:cNvPr id="7" name="Group 39"/>
          <p:cNvGrpSpPr>
            <a:grpSpLocks/>
          </p:cNvGrpSpPr>
          <p:nvPr/>
        </p:nvGrpSpPr>
        <p:grpSpPr bwMode="auto">
          <a:xfrm>
            <a:off x="2221707" y="3600450"/>
            <a:ext cx="4579144" cy="1143000"/>
            <a:chOff x="906" y="2304"/>
            <a:chExt cx="3846" cy="960"/>
          </a:xfrm>
        </p:grpSpPr>
        <p:grpSp>
          <p:nvGrpSpPr>
            <p:cNvPr id="8" name="Group 40"/>
            <p:cNvGrpSpPr>
              <a:grpSpLocks/>
            </p:cNvGrpSpPr>
            <p:nvPr/>
          </p:nvGrpSpPr>
          <p:grpSpPr bwMode="auto">
            <a:xfrm>
              <a:off x="906" y="2304"/>
              <a:ext cx="1440" cy="960"/>
              <a:chOff x="906" y="1728"/>
              <a:chExt cx="1440" cy="960"/>
            </a:xfrm>
          </p:grpSpPr>
          <p:sp>
            <p:nvSpPr>
              <p:cNvPr id="43058" name="Line 41"/>
              <p:cNvSpPr>
                <a:spLocks noChangeShapeType="1"/>
              </p:cNvSpPr>
              <p:nvPr/>
            </p:nvSpPr>
            <p:spPr bwMode="auto">
              <a:xfrm>
                <a:off x="1626" y="2208"/>
                <a:ext cx="0" cy="48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43059" name="Line 42"/>
              <p:cNvSpPr>
                <a:spLocks noChangeShapeType="1"/>
              </p:cNvSpPr>
              <p:nvPr/>
            </p:nvSpPr>
            <p:spPr bwMode="auto">
              <a:xfrm flipH="1" flipV="1">
                <a:off x="906" y="1728"/>
                <a:ext cx="720" cy="48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43060" name="Line 43"/>
              <p:cNvSpPr>
                <a:spLocks noChangeShapeType="1"/>
              </p:cNvSpPr>
              <p:nvPr/>
            </p:nvSpPr>
            <p:spPr bwMode="auto">
              <a:xfrm flipV="1">
                <a:off x="1626" y="1728"/>
                <a:ext cx="720" cy="48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a:p>
            </p:txBody>
          </p:sp>
        </p:grpSp>
        <p:grpSp>
          <p:nvGrpSpPr>
            <p:cNvPr id="9" name="Group 44"/>
            <p:cNvGrpSpPr>
              <a:grpSpLocks/>
            </p:cNvGrpSpPr>
            <p:nvPr/>
          </p:nvGrpSpPr>
          <p:grpSpPr bwMode="auto">
            <a:xfrm>
              <a:off x="3312" y="2304"/>
              <a:ext cx="1440" cy="960"/>
              <a:chOff x="3312" y="2304"/>
              <a:chExt cx="1440" cy="960"/>
            </a:xfrm>
          </p:grpSpPr>
          <p:sp>
            <p:nvSpPr>
              <p:cNvPr id="43055" name="Line 45"/>
              <p:cNvSpPr>
                <a:spLocks noChangeShapeType="1"/>
              </p:cNvSpPr>
              <p:nvPr/>
            </p:nvSpPr>
            <p:spPr bwMode="auto">
              <a:xfrm>
                <a:off x="4032" y="2784"/>
                <a:ext cx="0" cy="480"/>
              </a:xfrm>
              <a:prstGeom prst="line">
                <a:avLst/>
              </a:prstGeom>
              <a:ln>
                <a:prstDash val="sysDash"/>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endParaRPr lang="en-US" sz="1800"/>
              </a:p>
            </p:txBody>
          </p:sp>
          <p:sp>
            <p:nvSpPr>
              <p:cNvPr id="43056" name="Line 46"/>
              <p:cNvSpPr>
                <a:spLocks noChangeShapeType="1"/>
              </p:cNvSpPr>
              <p:nvPr/>
            </p:nvSpPr>
            <p:spPr bwMode="auto">
              <a:xfrm flipH="1" flipV="1">
                <a:off x="3312" y="2304"/>
                <a:ext cx="720" cy="48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43057" name="Line 47"/>
              <p:cNvSpPr>
                <a:spLocks noChangeShapeType="1"/>
              </p:cNvSpPr>
              <p:nvPr/>
            </p:nvSpPr>
            <p:spPr bwMode="auto">
              <a:xfrm flipV="1">
                <a:off x="4032" y="2304"/>
                <a:ext cx="720" cy="480"/>
              </a:xfrm>
              <a:prstGeom prst="line">
                <a:avLst/>
              </a:prstGeom>
              <a:ln>
                <a:prstDash val="sysDash"/>
                <a:headEnd/>
                <a:tailEnd/>
              </a:ln>
            </p:spPr>
            <p:style>
              <a:lnRef idx="1">
                <a:schemeClr val="dk1"/>
              </a:lnRef>
              <a:fillRef idx="0">
                <a:schemeClr val="dk1"/>
              </a:fillRef>
              <a:effectRef idx="0">
                <a:schemeClr val="dk1"/>
              </a:effectRef>
              <a:fontRef idx="minor">
                <a:schemeClr val="tx1"/>
              </a:fontRef>
            </p:style>
            <p:txBody>
              <a:bodyPr wrap="none" anchor="ctr"/>
              <a:lstStyle/>
              <a:p>
                <a:endParaRPr lang="en-US" sz="1800"/>
              </a:p>
            </p:txBody>
          </p:sp>
        </p:grpSp>
      </p:grpSp>
      <p:grpSp>
        <p:nvGrpSpPr>
          <p:cNvPr id="10" name="Group 48"/>
          <p:cNvGrpSpPr>
            <a:grpSpLocks/>
          </p:cNvGrpSpPr>
          <p:nvPr/>
        </p:nvGrpSpPr>
        <p:grpSpPr bwMode="auto">
          <a:xfrm>
            <a:off x="1771650" y="2457450"/>
            <a:ext cx="5543550" cy="628650"/>
            <a:chOff x="528" y="1344"/>
            <a:chExt cx="4656" cy="528"/>
          </a:xfrm>
        </p:grpSpPr>
        <p:sp>
          <p:nvSpPr>
            <p:cNvPr id="43050" name="Line 49"/>
            <p:cNvSpPr>
              <a:spLocks noChangeShapeType="1"/>
            </p:cNvSpPr>
            <p:nvPr/>
          </p:nvSpPr>
          <p:spPr bwMode="auto">
            <a:xfrm>
              <a:off x="528" y="1344"/>
              <a:ext cx="0" cy="52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43051" name="Line 50"/>
            <p:cNvSpPr>
              <a:spLocks noChangeShapeType="1"/>
            </p:cNvSpPr>
            <p:nvPr/>
          </p:nvSpPr>
          <p:spPr bwMode="auto">
            <a:xfrm>
              <a:off x="2872" y="1344"/>
              <a:ext cx="0" cy="52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43052" name="Line 51"/>
            <p:cNvSpPr>
              <a:spLocks noChangeShapeType="1"/>
            </p:cNvSpPr>
            <p:nvPr/>
          </p:nvSpPr>
          <p:spPr bwMode="auto">
            <a:xfrm>
              <a:off x="5184" y="1344"/>
              <a:ext cx="0" cy="528"/>
            </a:xfrm>
            <a:prstGeom prst="line">
              <a:avLst/>
            </a:prstGeom>
            <a:ln>
              <a:prstDash val="sysDash"/>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endParaRPr lang="en-US" sz="1800"/>
            </a:p>
          </p:txBody>
        </p:sp>
      </p:grpSp>
      <p:sp>
        <p:nvSpPr>
          <p:cNvPr id="43021" name="Text Box 52"/>
          <p:cNvSpPr txBox="1">
            <a:spLocks noChangeArrowheads="1"/>
          </p:cNvSpPr>
          <p:nvPr/>
        </p:nvSpPr>
        <p:spPr bwMode="auto">
          <a:xfrm>
            <a:off x="2675334" y="404505"/>
            <a:ext cx="3774281"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700" b="1" dirty="0">
                <a:solidFill>
                  <a:schemeClr val="accent2">
                    <a:lumMod val="75000"/>
                  </a:schemeClr>
                </a:solidFill>
              </a:rPr>
              <a:t>Beta Thalassemia</a:t>
            </a:r>
          </a:p>
        </p:txBody>
      </p:sp>
      <p:grpSp>
        <p:nvGrpSpPr>
          <p:cNvPr id="11" name="Group 53"/>
          <p:cNvGrpSpPr>
            <a:grpSpLocks/>
          </p:cNvGrpSpPr>
          <p:nvPr/>
        </p:nvGrpSpPr>
        <p:grpSpPr bwMode="auto">
          <a:xfrm>
            <a:off x="1514476" y="3200400"/>
            <a:ext cx="6042422" cy="857250"/>
            <a:chOff x="312" y="1968"/>
            <a:chExt cx="5075" cy="720"/>
          </a:xfrm>
        </p:grpSpPr>
        <p:grpSp>
          <p:nvGrpSpPr>
            <p:cNvPr id="12" name="Group 54"/>
            <p:cNvGrpSpPr>
              <a:grpSpLocks/>
            </p:cNvGrpSpPr>
            <p:nvPr/>
          </p:nvGrpSpPr>
          <p:grpSpPr bwMode="auto">
            <a:xfrm>
              <a:off x="4907" y="2016"/>
              <a:ext cx="480" cy="432"/>
              <a:chOff x="4907" y="2016"/>
              <a:chExt cx="480" cy="432"/>
            </a:xfrm>
          </p:grpSpPr>
          <p:sp>
            <p:nvSpPr>
              <p:cNvPr id="43047" name="Oval 55"/>
              <p:cNvSpPr>
                <a:spLocks noChangeArrowheads="1"/>
              </p:cNvSpPr>
              <p:nvPr/>
            </p:nvSpPr>
            <p:spPr bwMode="auto">
              <a:xfrm>
                <a:off x="5040" y="2256"/>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3048" name="Oval 56"/>
              <p:cNvSpPr>
                <a:spLocks noChangeArrowheads="1"/>
              </p:cNvSpPr>
              <p:nvPr/>
            </p:nvSpPr>
            <p:spPr bwMode="auto">
              <a:xfrm>
                <a:off x="4907" y="2016"/>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sp>
            <p:nvSpPr>
              <p:cNvPr id="43049" name="Oval 57"/>
              <p:cNvSpPr>
                <a:spLocks noChangeArrowheads="1"/>
              </p:cNvSpPr>
              <p:nvPr/>
            </p:nvSpPr>
            <p:spPr bwMode="auto">
              <a:xfrm>
                <a:off x="5195" y="2016"/>
                <a:ext cx="192" cy="192"/>
              </a:xfrm>
              <a:prstGeom prst="ellipse">
                <a:avLst/>
              </a:prstGeom>
              <a:solidFill>
                <a:srgbClr val="FFC9BE"/>
              </a:solidFill>
              <a:ln w="9525">
                <a:solidFill>
                  <a:schemeClr val="tx1"/>
                </a:solidFill>
                <a:round/>
                <a:headEnd/>
                <a:tailEnd/>
              </a:ln>
            </p:spPr>
            <p:txBody>
              <a:bodyPr wrap="none" anchor="ctr"/>
              <a:lstStyle/>
              <a:p>
                <a:pPr algn="ctr"/>
                <a:r>
                  <a:rPr lang="en-US" sz="1125">
                    <a:latin typeface="Lucida Grande" charset="0"/>
                    <a:cs typeface="Lucida Grande" charset="0"/>
                    <a:sym typeface="Gill Sans" charset="0"/>
                  </a:rPr>
                  <a:t>β</a:t>
                </a:r>
              </a:p>
            </p:txBody>
          </p:sp>
        </p:grpSp>
        <p:grpSp>
          <p:nvGrpSpPr>
            <p:cNvPr id="13" name="Group 58"/>
            <p:cNvGrpSpPr>
              <a:grpSpLocks/>
            </p:cNvGrpSpPr>
            <p:nvPr/>
          </p:nvGrpSpPr>
          <p:grpSpPr bwMode="auto">
            <a:xfrm>
              <a:off x="2535" y="1968"/>
              <a:ext cx="695" cy="720"/>
              <a:chOff x="2496" y="1392"/>
              <a:chExt cx="695" cy="720"/>
            </a:xfrm>
          </p:grpSpPr>
          <p:sp>
            <p:nvSpPr>
              <p:cNvPr id="43040" name="Oval 59"/>
              <p:cNvSpPr>
                <a:spLocks noChangeArrowheads="1"/>
              </p:cNvSpPr>
              <p:nvPr/>
            </p:nvSpPr>
            <p:spPr bwMode="auto">
              <a:xfrm>
                <a:off x="2496" y="177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41" name="Oval 60"/>
              <p:cNvSpPr>
                <a:spLocks noChangeArrowheads="1"/>
              </p:cNvSpPr>
              <p:nvPr/>
            </p:nvSpPr>
            <p:spPr bwMode="auto">
              <a:xfrm>
                <a:off x="2742" y="1650"/>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42" name="Oval 61"/>
              <p:cNvSpPr>
                <a:spLocks noChangeArrowheads="1"/>
              </p:cNvSpPr>
              <p:nvPr/>
            </p:nvSpPr>
            <p:spPr bwMode="auto">
              <a:xfrm>
                <a:off x="2711" y="1920"/>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43" name="Oval 62"/>
              <p:cNvSpPr>
                <a:spLocks noChangeArrowheads="1"/>
              </p:cNvSpPr>
              <p:nvPr/>
            </p:nvSpPr>
            <p:spPr bwMode="auto">
              <a:xfrm>
                <a:off x="2951" y="1872"/>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44" name="Oval 63"/>
              <p:cNvSpPr>
                <a:spLocks noChangeArrowheads="1"/>
              </p:cNvSpPr>
              <p:nvPr/>
            </p:nvSpPr>
            <p:spPr bwMode="auto">
              <a:xfrm>
                <a:off x="2999" y="153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45" name="Oval 64"/>
              <p:cNvSpPr>
                <a:spLocks noChangeArrowheads="1"/>
              </p:cNvSpPr>
              <p:nvPr/>
            </p:nvSpPr>
            <p:spPr bwMode="auto">
              <a:xfrm>
                <a:off x="2784" y="1392"/>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46" name="Oval 65"/>
              <p:cNvSpPr>
                <a:spLocks noChangeArrowheads="1"/>
              </p:cNvSpPr>
              <p:nvPr/>
            </p:nvSpPr>
            <p:spPr bwMode="auto">
              <a:xfrm>
                <a:off x="2496" y="1488"/>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grpSp>
        <p:grpSp>
          <p:nvGrpSpPr>
            <p:cNvPr id="14" name="Group 66"/>
            <p:cNvGrpSpPr>
              <a:grpSpLocks/>
            </p:cNvGrpSpPr>
            <p:nvPr/>
          </p:nvGrpSpPr>
          <p:grpSpPr bwMode="auto">
            <a:xfrm>
              <a:off x="312" y="2046"/>
              <a:ext cx="432" cy="288"/>
              <a:chOff x="288" y="2112"/>
              <a:chExt cx="432" cy="288"/>
            </a:xfrm>
          </p:grpSpPr>
          <p:sp>
            <p:nvSpPr>
              <p:cNvPr id="43038" name="Oval 67"/>
              <p:cNvSpPr>
                <a:spLocks noChangeArrowheads="1"/>
              </p:cNvSpPr>
              <p:nvPr/>
            </p:nvSpPr>
            <p:spPr bwMode="auto">
              <a:xfrm>
                <a:off x="528" y="2208"/>
                <a:ext cx="192" cy="192"/>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43039" name="Oval 68"/>
              <p:cNvSpPr>
                <a:spLocks noChangeArrowheads="1"/>
              </p:cNvSpPr>
              <p:nvPr/>
            </p:nvSpPr>
            <p:spPr bwMode="auto">
              <a:xfrm>
                <a:off x="288" y="2112"/>
                <a:ext cx="192" cy="192"/>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grpSp>
      </p:grpSp>
      <p:grpSp>
        <p:nvGrpSpPr>
          <p:cNvPr id="15" name="Group 69"/>
          <p:cNvGrpSpPr>
            <a:grpSpLocks/>
          </p:cNvGrpSpPr>
          <p:nvPr/>
        </p:nvGrpSpPr>
        <p:grpSpPr bwMode="auto">
          <a:xfrm>
            <a:off x="4145767" y="4857747"/>
            <a:ext cx="850108" cy="903684"/>
            <a:chOff x="2522" y="3360"/>
            <a:chExt cx="714" cy="759"/>
          </a:xfrm>
        </p:grpSpPr>
        <p:grpSp>
          <p:nvGrpSpPr>
            <p:cNvPr id="16" name="Group 70"/>
            <p:cNvGrpSpPr>
              <a:grpSpLocks/>
            </p:cNvGrpSpPr>
            <p:nvPr/>
          </p:nvGrpSpPr>
          <p:grpSpPr bwMode="auto">
            <a:xfrm>
              <a:off x="2641" y="3360"/>
              <a:ext cx="559" cy="528"/>
              <a:chOff x="1872" y="1632"/>
              <a:chExt cx="559" cy="528"/>
            </a:xfrm>
          </p:grpSpPr>
          <p:sp>
            <p:nvSpPr>
              <p:cNvPr id="43031" name="Oval 71"/>
              <p:cNvSpPr>
                <a:spLocks noChangeArrowheads="1"/>
              </p:cNvSpPr>
              <p:nvPr/>
            </p:nvSpPr>
            <p:spPr bwMode="auto">
              <a:xfrm>
                <a:off x="1872" y="1776"/>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32" name="Oval 72"/>
              <p:cNvSpPr>
                <a:spLocks noChangeArrowheads="1"/>
              </p:cNvSpPr>
              <p:nvPr/>
            </p:nvSpPr>
            <p:spPr bwMode="auto">
              <a:xfrm>
                <a:off x="2239" y="1824"/>
                <a:ext cx="192" cy="192"/>
              </a:xfrm>
              <a:prstGeom prst="ellipse">
                <a:avLst/>
              </a:prstGeom>
              <a:solidFill>
                <a:schemeClr val="accent1"/>
              </a:solidFill>
              <a:ln w="9525">
                <a:solidFill>
                  <a:schemeClr val="tx1"/>
                </a:solidFill>
                <a:round/>
                <a:headEnd/>
                <a:tailEnd/>
              </a:ln>
            </p:spPr>
            <p:txBody>
              <a:bodyPr wrap="none" anchor="ctr"/>
              <a:lstStyle/>
              <a:p>
                <a:pPr algn="ctr"/>
                <a:r>
                  <a:rPr lang="en-US" sz="1275">
                    <a:latin typeface="Lucida Grande" charset="0"/>
                    <a:cs typeface="Lucida Grande" charset="0"/>
                    <a:sym typeface="Gill Sans" charset="0"/>
                  </a:rPr>
                  <a:t>α</a:t>
                </a:r>
              </a:p>
            </p:txBody>
          </p:sp>
          <p:sp>
            <p:nvSpPr>
              <p:cNvPr id="43033" name="Oval 73"/>
              <p:cNvSpPr>
                <a:spLocks noChangeArrowheads="1"/>
              </p:cNvSpPr>
              <p:nvPr/>
            </p:nvSpPr>
            <p:spPr bwMode="auto">
              <a:xfrm>
                <a:off x="2016" y="1632"/>
                <a:ext cx="192" cy="192"/>
              </a:xfrm>
              <a:prstGeom prst="ellipse">
                <a:avLst/>
              </a:prstGeom>
              <a:solidFill>
                <a:schemeClr val="accent1"/>
              </a:solidFill>
              <a:ln w="9525">
                <a:solidFill>
                  <a:schemeClr val="tx1"/>
                </a:solidFill>
                <a:round/>
                <a:headEnd/>
                <a:tailEnd/>
              </a:ln>
            </p:spPr>
            <p:txBody>
              <a:bodyPr wrap="none" anchor="ctr"/>
              <a:lstStyle/>
              <a:p>
                <a:pPr algn="ctr"/>
                <a:r>
                  <a:rPr lang="en-US" sz="1275" dirty="0">
                    <a:latin typeface="Lucida Grande" charset="0"/>
                    <a:cs typeface="Lucida Grande" charset="0"/>
                    <a:sym typeface="Gill Sans" charset="0"/>
                  </a:rPr>
                  <a:t>α</a:t>
                </a:r>
              </a:p>
            </p:txBody>
          </p:sp>
          <p:sp>
            <p:nvSpPr>
              <p:cNvPr id="43034" name="Oval 74"/>
              <p:cNvSpPr>
                <a:spLocks noChangeArrowheads="1"/>
              </p:cNvSpPr>
              <p:nvPr/>
            </p:nvSpPr>
            <p:spPr bwMode="auto">
              <a:xfrm>
                <a:off x="2095" y="1968"/>
                <a:ext cx="192" cy="192"/>
              </a:xfrm>
              <a:prstGeom prst="ellipse">
                <a:avLst/>
              </a:prstGeom>
              <a:solidFill>
                <a:schemeClr val="accent1"/>
              </a:solidFill>
              <a:ln w="9525">
                <a:solidFill>
                  <a:schemeClr val="tx1"/>
                </a:solidFill>
                <a:round/>
                <a:headEnd/>
                <a:tailEnd/>
              </a:ln>
            </p:spPr>
            <p:txBody>
              <a:bodyPr wrap="none" anchor="ctr"/>
              <a:lstStyle/>
              <a:p>
                <a:pPr algn="ctr"/>
                <a:r>
                  <a:rPr lang="en-US" sz="1275" dirty="0">
                    <a:latin typeface="Lucida Grande" charset="0"/>
                    <a:cs typeface="Lucida Grande" charset="0"/>
                    <a:sym typeface="Gill Sans" charset="0"/>
                  </a:rPr>
                  <a:t>α</a:t>
                </a:r>
              </a:p>
            </p:txBody>
          </p:sp>
        </p:grpSp>
        <p:sp>
          <p:nvSpPr>
            <p:cNvPr id="43030" name="Text Box 75"/>
            <p:cNvSpPr txBox="1">
              <a:spLocks noChangeArrowheads="1"/>
            </p:cNvSpPr>
            <p:nvPr/>
          </p:nvSpPr>
          <p:spPr bwMode="auto">
            <a:xfrm>
              <a:off x="2522" y="3886"/>
              <a:ext cx="71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i="1" dirty="0">
                  <a:latin typeface="Arial" panose="020B0604020202020204" pitchFamily="34" charset="0"/>
                  <a:cs typeface="Arial" panose="020B0604020202020204" pitchFamily="34" charset="0"/>
                </a:rPr>
                <a:t>not stable</a:t>
              </a:r>
            </a:p>
          </p:txBody>
        </p:sp>
      </p:grpSp>
      <p:sp>
        <p:nvSpPr>
          <p:cNvPr id="256079" name="Rectangle 79"/>
          <p:cNvSpPr>
            <a:spLocks noChangeArrowheads="1"/>
          </p:cNvSpPr>
          <p:nvPr/>
        </p:nvSpPr>
        <p:spPr bwMode="auto">
          <a:xfrm>
            <a:off x="4057651" y="4349354"/>
            <a:ext cx="1026319" cy="400110"/>
          </a:xfrm>
          <a:prstGeom prst="rect">
            <a:avLst/>
          </a:prstGeom>
          <a:noFill/>
          <a:ln w="9525">
            <a:solidFill>
              <a:srgbClr val="EC340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a:r>
              <a:rPr lang="en-US" sz="2000" b="1" dirty="0">
                <a:solidFill>
                  <a:srgbClr val="EC3402"/>
                </a:solidFill>
                <a:latin typeface="Lucida Grande" charset="0"/>
                <a:cs typeface="Lucida Grande" charset="0"/>
                <a:sym typeface="Gill Sans" charset="0"/>
              </a:rPr>
              <a:t>α</a:t>
            </a:r>
            <a:r>
              <a:rPr lang="en-US" sz="1275" b="1" dirty="0">
                <a:solidFill>
                  <a:srgbClr val="EC3402"/>
                </a:solidFill>
                <a:latin typeface="Lucida Grande" charset="0"/>
                <a:cs typeface="Lucida Grande" charset="0"/>
                <a:sym typeface="Gill Sans" charset="0"/>
              </a:rPr>
              <a:t> &gt; </a:t>
            </a:r>
            <a:r>
              <a:rPr lang="en-US" sz="1125" b="1" dirty="0">
                <a:solidFill>
                  <a:srgbClr val="EC3402"/>
                </a:solidFill>
                <a:latin typeface="Lucida Grande" charset="0"/>
                <a:cs typeface="Lucida Grande" charset="0"/>
                <a:sym typeface="Gill Sans" charset="0"/>
              </a:rPr>
              <a:t>β + γ</a:t>
            </a:r>
          </a:p>
        </p:txBody>
      </p:sp>
      <p:sp>
        <p:nvSpPr>
          <p:cNvPr id="256080" name="Freeform 80"/>
          <p:cNvSpPr>
            <a:spLocks/>
          </p:cNvSpPr>
          <p:nvPr/>
        </p:nvSpPr>
        <p:spPr bwMode="auto">
          <a:xfrm rot="265166">
            <a:off x="4929188" y="3714750"/>
            <a:ext cx="409575" cy="1200150"/>
          </a:xfrm>
          <a:custGeom>
            <a:avLst/>
            <a:gdLst>
              <a:gd name="T0" fmla="*/ 381000 w 344"/>
              <a:gd name="T1" fmla="*/ 0 h 1008"/>
              <a:gd name="T2" fmla="*/ 533400 w 344"/>
              <a:gd name="T3" fmla="*/ 152400 h 1008"/>
              <a:gd name="T4" fmla="*/ 457200 w 344"/>
              <a:gd name="T5" fmla="*/ 685800 h 1008"/>
              <a:gd name="T6" fmla="*/ 0 w 344"/>
              <a:gd name="T7" fmla="*/ 1600200 h 1008"/>
              <a:gd name="T8" fmla="*/ 0 60000 65536"/>
              <a:gd name="T9" fmla="*/ 0 60000 65536"/>
              <a:gd name="T10" fmla="*/ 0 60000 65536"/>
              <a:gd name="T11" fmla="*/ 0 60000 65536"/>
              <a:gd name="T12" fmla="*/ 0 w 344"/>
              <a:gd name="T13" fmla="*/ 0 h 1008"/>
              <a:gd name="T14" fmla="*/ 344 w 344"/>
              <a:gd name="T15" fmla="*/ 1008 h 1008"/>
            </a:gdLst>
            <a:ahLst/>
            <a:cxnLst>
              <a:cxn ang="T8">
                <a:pos x="T0" y="T1"/>
              </a:cxn>
              <a:cxn ang="T9">
                <a:pos x="T2" y="T3"/>
              </a:cxn>
              <a:cxn ang="T10">
                <a:pos x="T4" y="T5"/>
              </a:cxn>
              <a:cxn ang="T11">
                <a:pos x="T6" y="T7"/>
              </a:cxn>
            </a:cxnLst>
            <a:rect l="T12" t="T13" r="T14" b="T15"/>
            <a:pathLst>
              <a:path w="344" h="1008">
                <a:moveTo>
                  <a:pt x="240" y="0"/>
                </a:moveTo>
                <a:cubicBezTo>
                  <a:pt x="284" y="12"/>
                  <a:pt x="328" y="24"/>
                  <a:pt x="336" y="96"/>
                </a:cubicBezTo>
                <a:cubicBezTo>
                  <a:pt x="344" y="168"/>
                  <a:pt x="344" y="280"/>
                  <a:pt x="288" y="432"/>
                </a:cubicBezTo>
                <a:cubicBezTo>
                  <a:pt x="232" y="584"/>
                  <a:pt x="116" y="796"/>
                  <a:pt x="0" y="1008"/>
                </a:cubicBezTo>
              </a:path>
            </a:pathLst>
          </a:custGeom>
          <a:noFill/>
          <a:ln w="9525">
            <a:solidFill>
              <a:schemeClr val="tx1"/>
            </a:solidFill>
            <a:prstDash val="dashDot"/>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800"/>
          </a:p>
        </p:txBody>
      </p:sp>
      <p:sp>
        <p:nvSpPr>
          <p:cNvPr id="81" name="TextBox 80"/>
          <p:cNvSpPr txBox="1"/>
          <p:nvPr/>
        </p:nvSpPr>
        <p:spPr>
          <a:xfrm>
            <a:off x="2117341" y="1093032"/>
            <a:ext cx="2082621" cy="369332"/>
          </a:xfrm>
          <a:prstGeom prst="rect">
            <a:avLst/>
          </a:prstGeom>
          <a:noFill/>
        </p:spPr>
        <p:txBody>
          <a:bodyPr wrap="none" rtlCol="0">
            <a:spAutoFit/>
          </a:bodyPr>
          <a:lstStyle/>
          <a:p>
            <a:pPr algn="ctr"/>
            <a:r>
              <a:rPr lang="en-US" sz="1800" b="1" dirty="0"/>
              <a:t>Fetus &amp; Newborn</a:t>
            </a:r>
          </a:p>
        </p:txBody>
      </p:sp>
      <p:sp>
        <p:nvSpPr>
          <p:cNvPr id="82" name="TextBox 81"/>
          <p:cNvSpPr txBox="1"/>
          <p:nvPr/>
        </p:nvSpPr>
        <p:spPr>
          <a:xfrm>
            <a:off x="5124594" y="1088202"/>
            <a:ext cx="1638013" cy="369332"/>
          </a:xfrm>
          <a:prstGeom prst="rect">
            <a:avLst/>
          </a:prstGeom>
          <a:noFill/>
        </p:spPr>
        <p:txBody>
          <a:bodyPr wrap="none" rtlCol="0">
            <a:spAutoFit/>
          </a:bodyPr>
          <a:lstStyle/>
          <a:p>
            <a:pPr algn="ctr"/>
            <a:r>
              <a:rPr lang="en-US" sz="1800" b="1" dirty="0"/>
              <a:t>Child &amp; Adult</a:t>
            </a:r>
          </a:p>
        </p:txBody>
      </p:sp>
      <p:sp>
        <p:nvSpPr>
          <p:cNvPr id="18" name="TextBox 17"/>
          <p:cNvSpPr txBox="1"/>
          <p:nvPr/>
        </p:nvSpPr>
        <p:spPr>
          <a:xfrm>
            <a:off x="3889374" y="5742801"/>
            <a:ext cx="1444626" cy="276999"/>
          </a:xfrm>
          <a:prstGeom prst="rect">
            <a:avLst/>
          </a:prstGeom>
          <a:noFill/>
        </p:spPr>
        <p:txBody>
          <a:bodyPr wrap="none" rtlCol="0">
            <a:spAutoFit/>
          </a:bodyPr>
          <a:lstStyle/>
          <a:p>
            <a:r>
              <a:rPr lang="en-US" sz="1200" i="1" dirty="0">
                <a:cs typeface="Arial" panose="020B0604020202020204" pitchFamily="34" charset="0"/>
              </a:rPr>
              <a:t>no </a:t>
            </a:r>
            <a:r>
              <a:rPr lang="en-US" sz="1200" i="1" dirty="0" err="1">
                <a:cs typeface="Arial" panose="020B0604020202020204" pitchFamily="34" charset="0"/>
              </a:rPr>
              <a:t>HbH</a:t>
            </a:r>
            <a:r>
              <a:rPr lang="en-US" sz="1200" i="1" dirty="0">
                <a:cs typeface="Arial" panose="020B0604020202020204" pitchFamily="34" charset="0"/>
              </a:rPr>
              <a:t> equivalent</a:t>
            </a:r>
          </a:p>
        </p:txBody>
      </p:sp>
      <p:grpSp>
        <p:nvGrpSpPr>
          <p:cNvPr id="17" name="Group 16"/>
          <p:cNvGrpSpPr/>
          <p:nvPr/>
        </p:nvGrpSpPr>
        <p:grpSpPr>
          <a:xfrm>
            <a:off x="1219200" y="3505200"/>
            <a:ext cx="838200" cy="723900"/>
            <a:chOff x="1219200" y="3505200"/>
            <a:chExt cx="838200" cy="723900"/>
          </a:xfrm>
        </p:grpSpPr>
        <p:sp>
          <p:nvSpPr>
            <p:cNvPr id="84" name="Oval 67"/>
            <p:cNvSpPr>
              <a:spLocks noChangeArrowheads="1"/>
            </p:cNvSpPr>
            <p:nvPr/>
          </p:nvSpPr>
          <p:spPr bwMode="auto">
            <a:xfrm>
              <a:off x="1504950" y="36195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85" name="Oval 68"/>
            <p:cNvSpPr>
              <a:spLocks noChangeArrowheads="1"/>
            </p:cNvSpPr>
            <p:nvPr/>
          </p:nvSpPr>
          <p:spPr bwMode="auto">
            <a:xfrm>
              <a:off x="1219200" y="35052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86" name="Oval 67"/>
            <p:cNvSpPr>
              <a:spLocks noChangeArrowheads="1"/>
            </p:cNvSpPr>
            <p:nvPr/>
          </p:nvSpPr>
          <p:spPr bwMode="auto">
            <a:xfrm>
              <a:off x="1581150" y="40005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87" name="Oval 68"/>
            <p:cNvSpPr>
              <a:spLocks noChangeArrowheads="1"/>
            </p:cNvSpPr>
            <p:nvPr/>
          </p:nvSpPr>
          <p:spPr bwMode="auto">
            <a:xfrm>
              <a:off x="1295400" y="38862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sp>
          <p:nvSpPr>
            <p:cNvPr id="88" name="Oval 67"/>
            <p:cNvSpPr>
              <a:spLocks noChangeArrowheads="1"/>
            </p:cNvSpPr>
            <p:nvPr/>
          </p:nvSpPr>
          <p:spPr bwMode="auto">
            <a:xfrm>
              <a:off x="1828800" y="3733800"/>
              <a:ext cx="228600" cy="228600"/>
            </a:xfrm>
            <a:prstGeom prst="ellipse">
              <a:avLst/>
            </a:prstGeom>
            <a:solidFill>
              <a:srgbClr val="F3BAFF"/>
            </a:solidFill>
            <a:ln w="9525">
              <a:solidFill>
                <a:schemeClr val="tx1"/>
              </a:solidFill>
              <a:round/>
              <a:headEnd/>
              <a:tailEnd/>
            </a:ln>
          </p:spPr>
          <p:txBody>
            <a:bodyPr wrap="none" anchor="ctr"/>
            <a:lstStyle/>
            <a:p>
              <a:pPr algn="ctr"/>
              <a:r>
                <a:rPr lang="en-US" sz="1600" dirty="0">
                  <a:latin typeface="Symbol" charset="0"/>
                </a:rPr>
                <a:t>g</a:t>
              </a:r>
            </a:p>
          </p:txBody>
        </p:sp>
      </p:grpSp>
    </p:spTree>
    <p:extLst>
      <p:ext uri="{BB962C8B-B14F-4D97-AF65-F5344CB8AC3E}">
        <p14:creationId xmlns:p14="http://schemas.microsoft.com/office/powerpoint/2010/main" val="2738476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56080"/>
                                        </p:tgtEl>
                                        <p:attrNameLst>
                                          <p:attrName>style.visibility</p:attrName>
                                        </p:attrNameLst>
                                      </p:cBhvr>
                                      <p:to>
                                        <p:strVal val="visible"/>
                                      </p:to>
                                    </p:set>
                                    <p:animEffect transition="in" filter="wipe(up)">
                                      <p:cBhvr>
                                        <p:cTn id="27" dur="500"/>
                                        <p:tgtEl>
                                          <p:spTgt spid="256080"/>
                                        </p:tgtEl>
                                      </p:cBhvr>
                                    </p:animEffect>
                                  </p:childTnLst>
                                </p:cTn>
                              </p:par>
                            </p:childTnLst>
                          </p:cTn>
                        </p:par>
                        <p:par>
                          <p:cTn id="28" fill="hold" nodeType="afterGroup">
                            <p:stCondLst>
                              <p:cond delay="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xit" presetSubtype="0" fill="hold" nodeType="clickEffect">
                                  <p:stCondLst>
                                    <p:cond delay="0"/>
                                  </p:stCondLst>
                                  <p:childTnLst>
                                    <p:animEffect transition="out" filter="fad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256080"/>
                                        </p:tgtEl>
                                      </p:cBhvr>
                                    </p:animEffect>
                                    <p:set>
                                      <p:cBhvr>
                                        <p:cTn id="39" dur="1" fill="hold">
                                          <p:stCondLst>
                                            <p:cond delay="999"/>
                                          </p:stCondLst>
                                        </p:cTn>
                                        <p:tgtEl>
                                          <p:spTgt spid="256080"/>
                                        </p:tgtEl>
                                        <p:attrNameLst>
                                          <p:attrName>style.visibility</p:attrName>
                                        </p:attrNameLst>
                                      </p:cBhvr>
                                      <p:to>
                                        <p:strVal val="hidden"/>
                                      </p:to>
                                    </p:set>
                                  </p:childTnLst>
                                </p:cTn>
                              </p:par>
                            </p:childTnLst>
                          </p:cTn>
                        </p:par>
                        <p:par>
                          <p:cTn id="40" fill="hold" nodeType="withGroup">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6079"/>
                                        </p:tgtEl>
                                        <p:attrNameLst>
                                          <p:attrName>style.visibility</p:attrName>
                                        </p:attrNameLst>
                                      </p:cBhvr>
                                      <p:to>
                                        <p:strVal val="visible"/>
                                      </p:to>
                                    </p:set>
                                    <p:animEffect transition="in" filter="fade">
                                      <p:cBhvr>
                                        <p:cTn id="47" dur="1000"/>
                                        <p:tgtEl>
                                          <p:spTgt spid="256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9" grpId="0" animBg="1"/>
      <p:bldP spid="256080" grpId="0" animBg="1"/>
      <p:bldP spid="256080" grpId="1"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solidFill>
                  <a:schemeClr val="accent1">
                    <a:lumMod val="50000"/>
                  </a:schemeClr>
                </a:solidFill>
              </a:rPr>
              <a:t>Pathophysiology of Thalassemia</a:t>
            </a:r>
          </a:p>
        </p:txBody>
      </p:sp>
      <p:sp>
        <p:nvSpPr>
          <p:cNvPr id="48130" name="Text Box 8"/>
          <p:cNvSpPr txBox="1">
            <a:spLocks noChangeArrowheads="1"/>
          </p:cNvSpPr>
          <p:nvPr/>
        </p:nvSpPr>
        <p:spPr bwMode="auto">
          <a:xfrm>
            <a:off x="2166938" y="1981200"/>
            <a:ext cx="4810125" cy="415925"/>
          </a:xfrm>
          <a:prstGeom prst="rect">
            <a:avLst/>
          </a:prstGeom>
          <a:noFill/>
          <a:ln w="9525">
            <a:noFill/>
            <a:miter lim="800000"/>
            <a:headEnd/>
            <a:tailEnd/>
          </a:ln>
        </p:spPr>
        <p:txBody>
          <a:bodyPr wrap="none">
            <a:spAutoFit/>
          </a:bodyPr>
          <a:lstStyle/>
          <a:p>
            <a:pPr algn="ctr"/>
            <a:r>
              <a:rPr lang="en-US" sz="2100" dirty="0">
                <a:cs typeface="Arial" pitchFamily="34" charset="0"/>
              </a:rPr>
              <a:t>Decreased production of </a:t>
            </a:r>
            <a:r>
              <a:rPr lang="en-US" sz="2100" dirty="0">
                <a:latin typeface="Symbol" pitchFamily="18" charset="2"/>
              </a:rPr>
              <a:t>a</a:t>
            </a:r>
            <a:r>
              <a:rPr lang="en-US" sz="2100" dirty="0">
                <a:cs typeface="Arial" pitchFamily="34" charset="0"/>
              </a:rPr>
              <a:t> or </a:t>
            </a:r>
            <a:r>
              <a:rPr lang="en-US" sz="2100" dirty="0">
                <a:latin typeface="Symbol" pitchFamily="18" charset="2"/>
              </a:rPr>
              <a:t>b</a:t>
            </a:r>
            <a:r>
              <a:rPr lang="en-US" sz="2100" dirty="0">
                <a:cs typeface="Arial" pitchFamily="34" charset="0"/>
              </a:rPr>
              <a:t> </a:t>
            </a:r>
            <a:r>
              <a:rPr lang="en-US" sz="2100" dirty="0" err="1">
                <a:cs typeface="Arial" pitchFamily="34" charset="0"/>
              </a:rPr>
              <a:t>globins</a:t>
            </a:r>
            <a:endParaRPr lang="en-US" sz="2100" dirty="0">
              <a:cs typeface="Arial" pitchFamily="34" charset="0"/>
            </a:endParaRPr>
          </a:p>
        </p:txBody>
      </p:sp>
      <p:sp>
        <p:nvSpPr>
          <p:cNvPr id="48131" name="Text Box 9"/>
          <p:cNvSpPr txBox="1">
            <a:spLocks noChangeArrowheads="1"/>
          </p:cNvSpPr>
          <p:nvPr/>
        </p:nvSpPr>
        <p:spPr bwMode="auto">
          <a:xfrm>
            <a:off x="2362200" y="2790825"/>
            <a:ext cx="4422775" cy="415925"/>
          </a:xfrm>
          <a:prstGeom prst="rect">
            <a:avLst/>
          </a:prstGeom>
          <a:noFill/>
          <a:ln w="9525">
            <a:noFill/>
            <a:miter lim="800000"/>
            <a:headEnd/>
            <a:tailEnd/>
          </a:ln>
        </p:spPr>
        <p:txBody>
          <a:bodyPr wrap="none">
            <a:spAutoFit/>
          </a:bodyPr>
          <a:lstStyle/>
          <a:p>
            <a:pPr algn="ctr"/>
            <a:r>
              <a:rPr lang="en-US" sz="2100">
                <a:solidFill>
                  <a:srgbClr val="FF0000"/>
                </a:solidFill>
                <a:cs typeface="Arial" pitchFamily="34" charset="0"/>
              </a:rPr>
              <a:t>Imbalance</a:t>
            </a:r>
            <a:r>
              <a:rPr lang="en-US" sz="2100">
                <a:cs typeface="Arial" pitchFamily="34" charset="0"/>
              </a:rPr>
              <a:t> between </a:t>
            </a:r>
            <a:r>
              <a:rPr lang="en-US" sz="2100">
                <a:latin typeface="Symbol" pitchFamily="18" charset="2"/>
              </a:rPr>
              <a:t>a</a:t>
            </a:r>
            <a:r>
              <a:rPr lang="en-US" sz="2100">
                <a:cs typeface="Arial" pitchFamily="34" charset="0"/>
              </a:rPr>
              <a:t> and </a:t>
            </a:r>
            <a:r>
              <a:rPr lang="en-US" sz="2100">
                <a:latin typeface="Symbol" pitchFamily="18" charset="2"/>
              </a:rPr>
              <a:t>b</a:t>
            </a:r>
            <a:r>
              <a:rPr lang="en-US" sz="2100">
                <a:cs typeface="Arial" pitchFamily="34" charset="0"/>
              </a:rPr>
              <a:t> globins</a:t>
            </a:r>
          </a:p>
        </p:txBody>
      </p:sp>
      <p:sp>
        <p:nvSpPr>
          <p:cNvPr id="48132" name="Text Box 10"/>
          <p:cNvSpPr txBox="1">
            <a:spLocks noChangeArrowheads="1"/>
          </p:cNvSpPr>
          <p:nvPr/>
        </p:nvSpPr>
        <p:spPr bwMode="auto">
          <a:xfrm>
            <a:off x="752475" y="3600450"/>
            <a:ext cx="7640638" cy="415925"/>
          </a:xfrm>
          <a:prstGeom prst="rect">
            <a:avLst/>
          </a:prstGeom>
          <a:noFill/>
          <a:ln w="9525">
            <a:noFill/>
            <a:miter lim="800000"/>
            <a:headEnd/>
            <a:tailEnd/>
          </a:ln>
        </p:spPr>
        <p:txBody>
          <a:bodyPr wrap="none">
            <a:spAutoFit/>
          </a:bodyPr>
          <a:lstStyle/>
          <a:p>
            <a:pPr algn="ctr"/>
            <a:r>
              <a:rPr lang="en-US" sz="2100">
                <a:cs typeface="Arial" pitchFamily="34" charset="0"/>
              </a:rPr>
              <a:t>Globins in excess precipitate and damage the RBC membrane</a:t>
            </a:r>
          </a:p>
        </p:txBody>
      </p:sp>
      <p:sp>
        <p:nvSpPr>
          <p:cNvPr id="48133" name="Text Box 14"/>
          <p:cNvSpPr txBox="1">
            <a:spLocks noChangeArrowheads="1"/>
          </p:cNvSpPr>
          <p:nvPr/>
        </p:nvSpPr>
        <p:spPr bwMode="auto">
          <a:xfrm>
            <a:off x="2870200" y="4410075"/>
            <a:ext cx="3406775" cy="412750"/>
          </a:xfrm>
          <a:prstGeom prst="rect">
            <a:avLst/>
          </a:prstGeom>
          <a:noFill/>
          <a:ln w="9525">
            <a:noFill/>
            <a:miter lim="800000"/>
            <a:headEnd/>
            <a:tailEnd/>
          </a:ln>
        </p:spPr>
        <p:txBody>
          <a:bodyPr>
            <a:spAutoFit/>
          </a:bodyPr>
          <a:lstStyle/>
          <a:p>
            <a:pPr algn="ctr">
              <a:spcBef>
                <a:spcPct val="50000"/>
              </a:spcBef>
            </a:pPr>
            <a:r>
              <a:rPr lang="en-US" sz="2100">
                <a:solidFill>
                  <a:srgbClr val="EC3402"/>
                </a:solidFill>
                <a:cs typeface="Arial" pitchFamily="34" charset="0"/>
              </a:rPr>
              <a:t>Ineffective erythropoiesis</a:t>
            </a:r>
          </a:p>
        </p:txBody>
      </p:sp>
      <p:sp>
        <p:nvSpPr>
          <p:cNvPr id="48134" name="Text Box 13"/>
          <p:cNvSpPr txBox="1">
            <a:spLocks noChangeArrowheads="1"/>
          </p:cNvSpPr>
          <p:nvPr/>
        </p:nvSpPr>
        <p:spPr bwMode="auto">
          <a:xfrm>
            <a:off x="479425" y="5514975"/>
            <a:ext cx="1109663" cy="415925"/>
          </a:xfrm>
          <a:prstGeom prst="rect">
            <a:avLst/>
          </a:prstGeom>
          <a:noFill/>
          <a:ln w="9525">
            <a:noFill/>
            <a:miter lim="800000"/>
            <a:headEnd/>
            <a:tailEnd/>
          </a:ln>
        </p:spPr>
        <p:txBody>
          <a:bodyPr wrap="none">
            <a:spAutoFit/>
          </a:bodyPr>
          <a:lstStyle/>
          <a:p>
            <a:pPr algn="ctr"/>
            <a:r>
              <a:rPr lang="en-US" sz="2100">
                <a:cs typeface="Arial" pitchFamily="34" charset="0"/>
              </a:rPr>
              <a:t>Anemia</a:t>
            </a:r>
          </a:p>
        </p:txBody>
      </p:sp>
      <p:sp>
        <p:nvSpPr>
          <p:cNvPr id="48135" name="Text Box 15"/>
          <p:cNvSpPr txBox="1">
            <a:spLocks noChangeArrowheads="1"/>
          </p:cNvSpPr>
          <p:nvPr/>
        </p:nvSpPr>
        <p:spPr bwMode="auto">
          <a:xfrm>
            <a:off x="6134100" y="5514975"/>
            <a:ext cx="2628900" cy="733425"/>
          </a:xfrm>
          <a:prstGeom prst="rect">
            <a:avLst/>
          </a:prstGeom>
          <a:noFill/>
          <a:ln w="9525">
            <a:noFill/>
            <a:miter lim="800000"/>
            <a:headEnd/>
            <a:tailEnd/>
          </a:ln>
        </p:spPr>
        <p:txBody>
          <a:bodyPr>
            <a:spAutoFit/>
          </a:bodyPr>
          <a:lstStyle/>
          <a:p>
            <a:pPr algn="ctr"/>
            <a:r>
              <a:rPr lang="en-US" sz="2100">
                <a:cs typeface="Arial" pitchFamily="34" charset="0"/>
              </a:rPr>
              <a:t>Increased intestinal iron absorption</a:t>
            </a:r>
          </a:p>
        </p:txBody>
      </p:sp>
      <p:cxnSp>
        <p:nvCxnSpPr>
          <p:cNvPr id="48136" name="AutoShape 18"/>
          <p:cNvCxnSpPr>
            <a:cxnSpLocks noChangeShapeType="1"/>
            <a:stCxn id="48133" idx="2"/>
            <a:endCxn id="48135" idx="0"/>
          </p:cNvCxnSpPr>
          <p:nvPr/>
        </p:nvCxnSpPr>
        <p:spPr bwMode="auto">
          <a:xfrm rot="16200000" flipH="1">
            <a:off x="5664994" y="3731419"/>
            <a:ext cx="692150" cy="2874962"/>
          </a:xfrm>
          <a:prstGeom prst="bentConnector3">
            <a:avLst>
              <a:gd name="adj1" fmla="val 50000"/>
            </a:avLst>
          </a:prstGeom>
          <a:noFill/>
          <a:ln w="28575">
            <a:solidFill>
              <a:schemeClr val="tx1"/>
            </a:solidFill>
            <a:miter lim="800000"/>
            <a:headEnd/>
            <a:tailEnd type="triangle" w="med" len="med"/>
          </a:ln>
        </p:spPr>
      </p:cxnSp>
      <p:cxnSp>
        <p:nvCxnSpPr>
          <p:cNvPr id="48137" name="AutoShape 19"/>
          <p:cNvCxnSpPr>
            <a:cxnSpLocks noChangeShapeType="1"/>
            <a:stCxn id="48133" idx="2"/>
            <a:endCxn id="48134" idx="0"/>
          </p:cNvCxnSpPr>
          <p:nvPr/>
        </p:nvCxnSpPr>
        <p:spPr bwMode="auto">
          <a:xfrm rot="5400000">
            <a:off x="2458244" y="3399631"/>
            <a:ext cx="692150" cy="3538538"/>
          </a:xfrm>
          <a:prstGeom prst="bentConnector3">
            <a:avLst>
              <a:gd name="adj1" fmla="val 50000"/>
            </a:avLst>
          </a:prstGeom>
          <a:noFill/>
          <a:ln w="28575">
            <a:solidFill>
              <a:schemeClr val="tx1"/>
            </a:solidFill>
            <a:miter lim="800000"/>
            <a:headEnd/>
            <a:tailEnd type="triangle" w="med" len="med"/>
          </a:ln>
        </p:spPr>
      </p:cxnSp>
      <p:sp>
        <p:nvSpPr>
          <p:cNvPr id="48138" name="Text Box 20"/>
          <p:cNvSpPr txBox="1">
            <a:spLocks noChangeArrowheads="1"/>
          </p:cNvSpPr>
          <p:nvPr/>
        </p:nvSpPr>
        <p:spPr bwMode="auto">
          <a:xfrm>
            <a:off x="4129088" y="5514975"/>
            <a:ext cx="1981200" cy="738188"/>
          </a:xfrm>
          <a:prstGeom prst="rect">
            <a:avLst/>
          </a:prstGeom>
          <a:noFill/>
          <a:ln w="9525">
            <a:noFill/>
            <a:miter lim="800000"/>
            <a:headEnd/>
            <a:tailEnd/>
          </a:ln>
        </p:spPr>
        <p:txBody>
          <a:bodyPr wrap="none">
            <a:spAutoFit/>
          </a:bodyPr>
          <a:lstStyle/>
          <a:p>
            <a:r>
              <a:rPr lang="en-US" sz="2100">
                <a:cs typeface="Arial" pitchFamily="34" charset="0"/>
              </a:rPr>
              <a:t>Extramedullary</a:t>
            </a:r>
          </a:p>
          <a:p>
            <a:r>
              <a:rPr lang="en-US" sz="2100">
                <a:cs typeface="Arial" pitchFamily="34" charset="0"/>
              </a:rPr>
              <a:t>hematopoiesis</a:t>
            </a:r>
          </a:p>
        </p:txBody>
      </p:sp>
      <p:sp>
        <p:nvSpPr>
          <p:cNvPr id="48139" name="Text Box 21"/>
          <p:cNvSpPr txBox="1">
            <a:spLocks noChangeArrowheads="1"/>
          </p:cNvSpPr>
          <p:nvPr/>
        </p:nvSpPr>
        <p:spPr bwMode="auto">
          <a:xfrm>
            <a:off x="1914525" y="5514975"/>
            <a:ext cx="1800225" cy="738188"/>
          </a:xfrm>
          <a:prstGeom prst="rect">
            <a:avLst/>
          </a:prstGeom>
          <a:noFill/>
          <a:ln w="9525">
            <a:noFill/>
            <a:miter lim="800000"/>
            <a:headEnd/>
            <a:tailEnd/>
          </a:ln>
        </p:spPr>
        <p:txBody>
          <a:bodyPr wrap="none">
            <a:spAutoFit/>
          </a:bodyPr>
          <a:lstStyle/>
          <a:p>
            <a:pPr algn="ctr"/>
            <a:r>
              <a:rPr lang="en-US" sz="2100">
                <a:cs typeface="Arial" pitchFamily="34" charset="0"/>
              </a:rPr>
              <a:t>Bone marrow</a:t>
            </a:r>
          </a:p>
          <a:p>
            <a:pPr algn="ctr"/>
            <a:r>
              <a:rPr lang="en-US" sz="2100">
                <a:cs typeface="Arial" pitchFamily="34" charset="0"/>
              </a:rPr>
              <a:t>expansion</a:t>
            </a:r>
          </a:p>
        </p:txBody>
      </p:sp>
      <p:cxnSp>
        <p:nvCxnSpPr>
          <p:cNvPr id="48140" name="AutoShape 23"/>
          <p:cNvCxnSpPr>
            <a:cxnSpLocks noChangeShapeType="1"/>
            <a:stCxn id="48133" idx="2"/>
            <a:endCxn id="48139" idx="0"/>
          </p:cNvCxnSpPr>
          <p:nvPr/>
        </p:nvCxnSpPr>
        <p:spPr bwMode="auto">
          <a:xfrm rot="5400000">
            <a:off x="3348038" y="4289425"/>
            <a:ext cx="692150" cy="1758950"/>
          </a:xfrm>
          <a:prstGeom prst="bentConnector3">
            <a:avLst>
              <a:gd name="adj1" fmla="val 50000"/>
            </a:avLst>
          </a:prstGeom>
          <a:noFill/>
          <a:ln w="28575">
            <a:solidFill>
              <a:schemeClr val="tx1"/>
            </a:solidFill>
            <a:miter lim="800000"/>
            <a:headEnd/>
            <a:tailEnd type="triangle" w="med" len="med"/>
          </a:ln>
        </p:spPr>
      </p:cxnSp>
      <p:cxnSp>
        <p:nvCxnSpPr>
          <p:cNvPr id="48141" name="AutoShape 24"/>
          <p:cNvCxnSpPr>
            <a:cxnSpLocks noChangeShapeType="1"/>
            <a:stCxn id="48133" idx="2"/>
            <a:endCxn id="48138" idx="0"/>
          </p:cNvCxnSpPr>
          <p:nvPr/>
        </p:nvCxnSpPr>
        <p:spPr bwMode="auto">
          <a:xfrm rot="16200000" flipH="1">
            <a:off x="4500563" y="4895850"/>
            <a:ext cx="692150" cy="546100"/>
          </a:xfrm>
          <a:prstGeom prst="bentConnector3">
            <a:avLst>
              <a:gd name="adj1" fmla="val 50000"/>
            </a:avLst>
          </a:prstGeom>
          <a:noFill/>
          <a:ln w="28575">
            <a:solidFill>
              <a:schemeClr val="tx1"/>
            </a:solidFill>
            <a:miter lim="800000"/>
            <a:headEnd/>
            <a:tailEnd type="triangle" w="med" len="med"/>
          </a:ln>
        </p:spPr>
      </p:cxnSp>
      <p:cxnSp>
        <p:nvCxnSpPr>
          <p:cNvPr id="48142" name="AutoShape 25"/>
          <p:cNvCxnSpPr>
            <a:cxnSpLocks noChangeShapeType="1"/>
            <a:stCxn id="48130" idx="2"/>
            <a:endCxn id="48131" idx="0"/>
          </p:cNvCxnSpPr>
          <p:nvPr/>
        </p:nvCxnSpPr>
        <p:spPr bwMode="auto">
          <a:xfrm>
            <a:off x="4572000" y="2397125"/>
            <a:ext cx="1588" cy="393700"/>
          </a:xfrm>
          <a:prstGeom prst="straightConnector1">
            <a:avLst/>
          </a:prstGeom>
          <a:noFill/>
          <a:ln w="28575">
            <a:solidFill>
              <a:schemeClr val="tx1"/>
            </a:solidFill>
            <a:round/>
            <a:headEnd/>
            <a:tailEnd type="triangle" w="med" len="med"/>
          </a:ln>
        </p:spPr>
      </p:cxnSp>
      <p:cxnSp>
        <p:nvCxnSpPr>
          <p:cNvPr id="48143" name="AutoShape 26"/>
          <p:cNvCxnSpPr>
            <a:cxnSpLocks noChangeShapeType="1"/>
            <a:stCxn id="48131" idx="2"/>
            <a:endCxn id="48132" idx="0"/>
          </p:cNvCxnSpPr>
          <p:nvPr/>
        </p:nvCxnSpPr>
        <p:spPr bwMode="auto">
          <a:xfrm flipH="1">
            <a:off x="4573588" y="3206750"/>
            <a:ext cx="0" cy="393700"/>
          </a:xfrm>
          <a:prstGeom prst="straightConnector1">
            <a:avLst/>
          </a:prstGeom>
          <a:noFill/>
          <a:ln w="28575">
            <a:solidFill>
              <a:schemeClr val="tx1"/>
            </a:solidFill>
            <a:round/>
            <a:headEnd/>
            <a:tailEnd type="triangle" w="med" len="med"/>
          </a:ln>
        </p:spPr>
      </p:cxnSp>
      <p:cxnSp>
        <p:nvCxnSpPr>
          <p:cNvPr id="48144" name="AutoShape 27"/>
          <p:cNvCxnSpPr>
            <a:cxnSpLocks noChangeShapeType="1"/>
            <a:stCxn id="48132" idx="2"/>
            <a:endCxn id="48133" idx="0"/>
          </p:cNvCxnSpPr>
          <p:nvPr/>
        </p:nvCxnSpPr>
        <p:spPr bwMode="auto">
          <a:xfrm>
            <a:off x="4573588" y="4016375"/>
            <a:ext cx="0" cy="393700"/>
          </a:xfrm>
          <a:prstGeom prst="straightConnector1">
            <a:avLst/>
          </a:prstGeom>
          <a:noFill/>
          <a:ln w="28575">
            <a:solidFill>
              <a:schemeClr val="tx1"/>
            </a:solidFill>
            <a:round/>
            <a:headEn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sz="3600">
                <a:latin typeface="Arial" pitchFamily="34" charset="0"/>
                <a:ea typeface="ＭＳ Ｐゴシック" pitchFamily="34" charset="-128"/>
              </a:rPr>
              <a:t>Basic Nomenclature of Thalassemia</a:t>
            </a:r>
          </a:p>
        </p:txBody>
      </p:sp>
      <p:sp>
        <p:nvSpPr>
          <p:cNvPr id="28674" name="Rectangle 3"/>
          <p:cNvSpPr>
            <a:spLocks noGrp="1" noChangeArrowheads="1"/>
          </p:cNvSpPr>
          <p:nvPr>
            <p:ph idx="1"/>
          </p:nvPr>
        </p:nvSpPr>
        <p:spPr>
          <a:xfrm>
            <a:off x="457200" y="1295401"/>
            <a:ext cx="8229600" cy="4267200"/>
          </a:xfrm>
        </p:spPr>
        <p:txBody>
          <a:bodyPr rtlCol="0">
            <a:normAutofit fontScale="85000" lnSpcReduction="10000"/>
          </a:bodyPr>
          <a:lstStyle/>
          <a:p>
            <a:pPr eaLnBrk="1" fontAlgn="auto" hangingPunct="1">
              <a:lnSpc>
                <a:spcPct val="110000"/>
              </a:lnSpc>
              <a:spcAft>
                <a:spcPts val="0"/>
              </a:spcAft>
              <a:buFontTx/>
              <a:buNone/>
              <a:defRPr/>
            </a:pPr>
            <a:r>
              <a:rPr lang="en-US" sz="2400" b="1" dirty="0"/>
              <a:t>Complementary systems:</a:t>
            </a:r>
            <a:endParaRPr lang="en-US" sz="2400" dirty="0"/>
          </a:p>
          <a:p>
            <a:pPr eaLnBrk="1" fontAlgn="auto" hangingPunct="1">
              <a:lnSpc>
                <a:spcPct val="110000"/>
              </a:lnSpc>
              <a:spcAft>
                <a:spcPts val="0"/>
              </a:spcAft>
              <a:buFont typeface="Arial"/>
              <a:buChar char="•"/>
              <a:defRPr/>
            </a:pPr>
            <a:endParaRPr lang="en-US" sz="2400" dirty="0"/>
          </a:p>
          <a:p>
            <a:pPr eaLnBrk="1" fontAlgn="auto" hangingPunct="1">
              <a:lnSpc>
                <a:spcPct val="110000"/>
              </a:lnSpc>
              <a:spcAft>
                <a:spcPts val="0"/>
              </a:spcAft>
              <a:buFont typeface="Arial"/>
              <a:buChar char="•"/>
              <a:defRPr/>
            </a:pPr>
            <a:r>
              <a:rPr lang="en-US" sz="2400" dirty="0">
                <a:solidFill>
                  <a:srgbClr val="FF0000"/>
                </a:solidFill>
              </a:rPr>
              <a:t>Genetic Defect</a:t>
            </a:r>
          </a:p>
          <a:p>
            <a:pPr lvl="1" eaLnBrk="1" fontAlgn="auto" hangingPunct="1">
              <a:lnSpc>
                <a:spcPct val="110000"/>
              </a:lnSpc>
              <a:spcAft>
                <a:spcPts val="0"/>
              </a:spcAft>
              <a:buFont typeface="Arial"/>
              <a:buChar char="–"/>
              <a:defRPr/>
            </a:pPr>
            <a:r>
              <a:rPr lang="en-US" sz="2000" b="1" dirty="0">
                <a:latin typeface="Symbol" charset="2"/>
                <a:cs typeface="Symbol" charset="2"/>
              </a:rPr>
              <a:t>a</a:t>
            </a:r>
            <a:r>
              <a:rPr lang="en-US" sz="2000" dirty="0"/>
              <a:t>-thalassemia: defect in </a:t>
            </a:r>
            <a:r>
              <a:rPr lang="en-US" sz="2000" dirty="0">
                <a:latin typeface="Symbol" charset="2"/>
                <a:cs typeface="Symbol" charset="2"/>
              </a:rPr>
              <a:t>a</a:t>
            </a:r>
            <a:r>
              <a:rPr lang="en-US" sz="2000" dirty="0"/>
              <a:t> </a:t>
            </a:r>
            <a:r>
              <a:rPr lang="en-US" sz="2000" dirty="0" err="1"/>
              <a:t>globins</a:t>
            </a:r>
            <a:endParaRPr lang="en-US" sz="2000" dirty="0"/>
          </a:p>
          <a:p>
            <a:pPr lvl="1" eaLnBrk="1" fontAlgn="auto" hangingPunct="1">
              <a:lnSpc>
                <a:spcPct val="110000"/>
              </a:lnSpc>
              <a:spcAft>
                <a:spcPts val="0"/>
              </a:spcAft>
              <a:buFont typeface="Arial"/>
              <a:buChar char="–"/>
              <a:defRPr/>
            </a:pPr>
            <a:r>
              <a:rPr lang="en-US" sz="2000" b="1" dirty="0">
                <a:latin typeface="Symbol" charset="2"/>
                <a:cs typeface="Symbol" charset="2"/>
              </a:rPr>
              <a:t>b</a:t>
            </a:r>
            <a:r>
              <a:rPr lang="en-US" sz="2000" dirty="0"/>
              <a:t>-thalassemia: defect in </a:t>
            </a:r>
            <a:r>
              <a:rPr lang="en-US" sz="2000" dirty="0">
                <a:latin typeface="Symbol" charset="2"/>
                <a:cs typeface="Symbol" charset="2"/>
              </a:rPr>
              <a:t>b</a:t>
            </a:r>
            <a:r>
              <a:rPr lang="en-US" sz="2000" dirty="0"/>
              <a:t> </a:t>
            </a:r>
            <a:r>
              <a:rPr lang="en-US" sz="2000" dirty="0" err="1"/>
              <a:t>globins</a:t>
            </a:r>
            <a:endParaRPr lang="en-US" sz="2000" dirty="0"/>
          </a:p>
          <a:p>
            <a:pPr lvl="1" eaLnBrk="1" fontAlgn="auto" hangingPunct="1">
              <a:lnSpc>
                <a:spcPct val="110000"/>
              </a:lnSpc>
              <a:spcAft>
                <a:spcPts val="0"/>
              </a:spcAft>
              <a:buFont typeface="Arial"/>
              <a:buChar char="–"/>
              <a:defRPr/>
            </a:pPr>
            <a:r>
              <a:rPr lang="en-US" sz="2000" b="1" dirty="0">
                <a:latin typeface="Symbol" pitchFamily="18" charset="2"/>
              </a:rPr>
              <a:t>d</a:t>
            </a:r>
            <a:r>
              <a:rPr lang="en-US" sz="2000" b="1" dirty="0">
                <a:latin typeface="Symbol" charset="2"/>
                <a:cs typeface="Symbol" charset="2"/>
              </a:rPr>
              <a:t>b</a:t>
            </a:r>
            <a:r>
              <a:rPr lang="en-US" sz="2000" dirty="0"/>
              <a:t>-thalassemia: defect in both </a:t>
            </a:r>
            <a:r>
              <a:rPr lang="en-US" sz="2000" dirty="0">
                <a:latin typeface="Symbol" pitchFamily="18" charset="2"/>
              </a:rPr>
              <a:t>d</a:t>
            </a:r>
            <a:r>
              <a:rPr lang="en-US" sz="2000" dirty="0"/>
              <a:t> and </a:t>
            </a:r>
            <a:r>
              <a:rPr lang="en-US" sz="2000" dirty="0">
                <a:latin typeface="Symbol" charset="2"/>
                <a:cs typeface="Symbol" charset="2"/>
              </a:rPr>
              <a:t>b</a:t>
            </a:r>
            <a:r>
              <a:rPr lang="en-US" sz="2000" dirty="0"/>
              <a:t> </a:t>
            </a:r>
            <a:r>
              <a:rPr lang="en-US" sz="2000" dirty="0" err="1"/>
              <a:t>globins</a:t>
            </a:r>
            <a:endParaRPr lang="en-US" sz="2000" dirty="0"/>
          </a:p>
          <a:p>
            <a:pPr lvl="1" eaLnBrk="1" fontAlgn="auto" hangingPunct="1">
              <a:lnSpc>
                <a:spcPct val="110000"/>
              </a:lnSpc>
              <a:spcAft>
                <a:spcPts val="0"/>
              </a:spcAft>
              <a:buFont typeface="Arial"/>
              <a:buChar char="–"/>
              <a:defRPr/>
            </a:pPr>
            <a:r>
              <a:rPr lang="en-US" sz="2000" dirty="0"/>
              <a:t>Etc.</a:t>
            </a:r>
          </a:p>
          <a:p>
            <a:pPr lvl="1" eaLnBrk="1" fontAlgn="auto" hangingPunct="1">
              <a:lnSpc>
                <a:spcPct val="110000"/>
              </a:lnSpc>
              <a:spcAft>
                <a:spcPts val="0"/>
              </a:spcAft>
              <a:buFont typeface="Arial"/>
              <a:buChar char="–"/>
              <a:defRPr/>
            </a:pPr>
            <a:endParaRPr lang="en-US" sz="2000" dirty="0"/>
          </a:p>
          <a:p>
            <a:pPr eaLnBrk="1" fontAlgn="auto" hangingPunct="1">
              <a:lnSpc>
                <a:spcPct val="110000"/>
              </a:lnSpc>
              <a:spcAft>
                <a:spcPts val="0"/>
              </a:spcAft>
              <a:buFont typeface="Arial"/>
              <a:buChar char="•"/>
              <a:defRPr/>
            </a:pPr>
            <a:r>
              <a:rPr lang="en-US" sz="2400" dirty="0">
                <a:solidFill>
                  <a:srgbClr val="FF0000"/>
                </a:solidFill>
              </a:rPr>
              <a:t>Clinical Severity</a:t>
            </a:r>
          </a:p>
          <a:p>
            <a:pPr lvl="1" eaLnBrk="1" fontAlgn="auto" hangingPunct="1">
              <a:lnSpc>
                <a:spcPct val="110000"/>
              </a:lnSpc>
              <a:spcAft>
                <a:spcPts val="0"/>
              </a:spcAft>
              <a:buFont typeface="Arial"/>
              <a:buChar char="–"/>
              <a:defRPr/>
            </a:pPr>
            <a:r>
              <a:rPr lang="en-US" sz="2000" b="1" dirty="0"/>
              <a:t>Minor / trait:</a:t>
            </a:r>
            <a:r>
              <a:rPr lang="en-US" sz="2000" dirty="0"/>
              <a:t> mild anemia, asymptomatic</a:t>
            </a:r>
          </a:p>
          <a:p>
            <a:pPr lvl="1" eaLnBrk="1" fontAlgn="auto" hangingPunct="1">
              <a:lnSpc>
                <a:spcPct val="110000"/>
              </a:lnSpc>
              <a:spcAft>
                <a:spcPts val="0"/>
              </a:spcAft>
              <a:buFont typeface="Arial"/>
              <a:buChar char="–"/>
              <a:defRPr/>
            </a:pPr>
            <a:r>
              <a:rPr lang="en-US" sz="2000" b="1" dirty="0"/>
              <a:t>Intermedia / NTDT</a:t>
            </a:r>
            <a:r>
              <a:rPr lang="en-US" sz="2000" dirty="0"/>
              <a:t>: moderate anemia, signs/symptoms, some transfusions</a:t>
            </a:r>
          </a:p>
          <a:p>
            <a:pPr lvl="1" eaLnBrk="1" fontAlgn="auto" hangingPunct="1">
              <a:lnSpc>
                <a:spcPct val="110000"/>
              </a:lnSpc>
              <a:spcAft>
                <a:spcPts val="0"/>
              </a:spcAft>
              <a:buFont typeface="Arial"/>
              <a:buChar char="–"/>
              <a:defRPr/>
            </a:pPr>
            <a:r>
              <a:rPr lang="en-US" sz="2000" b="1" dirty="0"/>
              <a:t>Major / TDT</a:t>
            </a:r>
            <a:r>
              <a:rPr lang="en-US" sz="2000" dirty="0"/>
              <a:t>: severe anemia, transfusion-dependent</a:t>
            </a:r>
          </a:p>
        </p:txBody>
      </p:sp>
      <p:sp>
        <p:nvSpPr>
          <p:cNvPr id="6" name="TextBox 4"/>
          <p:cNvSpPr txBox="1">
            <a:spLocks noChangeArrowheads="1"/>
          </p:cNvSpPr>
          <p:nvPr/>
        </p:nvSpPr>
        <p:spPr bwMode="auto">
          <a:xfrm>
            <a:off x="728505" y="6096000"/>
            <a:ext cx="3764492" cy="584775"/>
          </a:xfrm>
          <a:prstGeom prst="rect">
            <a:avLst/>
          </a:prstGeom>
          <a:noFill/>
          <a:ln w="9525">
            <a:noFill/>
            <a:miter lim="800000"/>
            <a:headEnd/>
            <a:tailEnd/>
          </a:ln>
        </p:spPr>
        <p:txBody>
          <a:bodyPr wrap="none">
            <a:spAutoFit/>
          </a:bodyPr>
          <a:lstStyle/>
          <a:p>
            <a:r>
              <a:rPr lang="en-US" sz="1600" dirty="0">
                <a:latin typeface="Arial Narrow" pitchFamily="34" charset="0"/>
              </a:rPr>
              <a:t>NTDT = non-transfusion-dependent thalassemia</a:t>
            </a:r>
          </a:p>
          <a:p>
            <a:r>
              <a:rPr lang="en-US" sz="1600" dirty="0">
                <a:latin typeface="Arial Narrow" pitchFamily="34" charset="0"/>
              </a:rPr>
              <a:t>TDT= transfusion-dependent thalassemia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a:solidFill>
                  <a:schemeClr val="accent1">
                    <a:lumMod val="50000"/>
                  </a:schemeClr>
                </a:solidFill>
              </a:rPr>
              <a:t>Typical Thalassemia Mutations</a:t>
            </a:r>
          </a:p>
        </p:txBody>
      </p:sp>
      <p:sp>
        <p:nvSpPr>
          <p:cNvPr id="54274" name="Rectangle 3"/>
          <p:cNvSpPr>
            <a:spLocks noGrp="1" noChangeArrowheads="1"/>
          </p:cNvSpPr>
          <p:nvPr>
            <p:ph idx="1"/>
          </p:nvPr>
        </p:nvSpPr>
        <p:spPr/>
        <p:txBody>
          <a:bodyPr/>
          <a:lstStyle/>
          <a:p>
            <a:pPr eaLnBrk="1" hangingPunct="1">
              <a:lnSpc>
                <a:spcPct val="110000"/>
              </a:lnSpc>
            </a:pPr>
            <a:r>
              <a:rPr lang="en-US" sz="2800" b="1" dirty="0">
                <a:latin typeface="Arial" pitchFamily="34" charset="0"/>
                <a:ea typeface="ＭＳ Ｐゴシック" pitchFamily="34" charset="-128"/>
              </a:rPr>
              <a:t>Alpha thalassemia</a:t>
            </a:r>
          </a:p>
          <a:p>
            <a:pPr lvl="1" eaLnBrk="1" hangingPunct="1">
              <a:lnSpc>
                <a:spcPct val="110000"/>
              </a:lnSpc>
            </a:pPr>
            <a:r>
              <a:rPr lang="en-US" sz="2400" dirty="0">
                <a:solidFill>
                  <a:srgbClr val="EC3402"/>
                </a:solidFill>
                <a:latin typeface="Arial" pitchFamily="34" charset="0"/>
                <a:ea typeface="ＭＳ Ｐゴシック" pitchFamily="34" charset="-128"/>
              </a:rPr>
              <a:t>Deletions</a:t>
            </a:r>
            <a:endParaRPr lang="en-US" sz="2400" dirty="0">
              <a:latin typeface="Arial" pitchFamily="34" charset="0"/>
              <a:ea typeface="ＭＳ Ｐゴシック" pitchFamily="34" charset="-128"/>
            </a:endParaRPr>
          </a:p>
          <a:p>
            <a:pPr lvl="1" eaLnBrk="1" hangingPunct="1">
              <a:lnSpc>
                <a:spcPct val="110000"/>
              </a:lnSpc>
            </a:pPr>
            <a:r>
              <a:rPr lang="en-US" sz="2400" dirty="0">
                <a:latin typeface="Arial" pitchFamily="34" charset="0"/>
                <a:ea typeface="ＭＳ Ｐゴシック" pitchFamily="34" charset="-128"/>
              </a:rPr>
              <a:t>Segments of DNA containing </a:t>
            </a:r>
            <a:r>
              <a:rPr lang="en-US" sz="2400" dirty="0">
                <a:latin typeface="Symbol" pitchFamily="18" charset="2"/>
                <a:ea typeface="ＭＳ Ｐゴシック" pitchFamily="34" charset="-128"/>
              </a:rPr>
              <a:t>a</a:t>
            </a:r>
            <a:r>
              <a:rPr lang="en-US" sz="2400" dirty="0">
                <a:latin typeface="Arial" pitchFamily="34" charset="0"/>
                <a:ea typeface="ＭＳ Ｐゴシック" pitchFamily="34" charset="-128"/>
              </a:rPr>
              <a:t>-</a:t>
            </a:r>
            <a:r>
              <a:rPr lang="en-US" sz="2400" dirty="0" err="1">
                <a:latin typeface="Arial" pitchFamily="34" charset="0"/>
                <a:ea typeface="ＭＳ Ｐゴシック" pitchFamily="34" charset="-128"/>
              </a:rPr>
              <a:t>globin</a:t>
            </a:r>
            <a:r>
              <a:rPr lang="en-US" sz="2400" dirty="0">
                <a:latin typeface="Arial" pitchFamily="34" charset="0"/>
                <a:ea typeface="ＭＳ Ｐゴシック" pitchFamily="34" charset="-128"/>
              </a:rPr>
              <a:t> genes absent</a:t>
            </a:r>
          </a:p>
          <a:p>
            <a:pPr eaLnBrk="1" hangingPunct="1">
              <a:lnSpc>
                <a:spcPct val="110000"/>
              </a:lnSpc>
            </a:pPr>
            <a:endParaRPr lang="en-US" sz="2800" dirty="0">
              <a:latin typeface="Arial" pitchFamily="34" charset="0"/>
              <a:ea typeface="ＭＳ Ｐゴシック" pitchFamily="34" charset="-128"/>
            </a:endParaRPr>
          </a:p>
          <a:p>
            <a:pPr eaLnBrk="1" hangingPunct="1">
              <a:lnSpc>
                <a:spcPct val="110000"/>
              </a:lnSpc>
            </a:pPr>
            <a:r>
              <a:rPr lang="en-US" sz="2800" b="1" dirty="0">
                <a:latin typeface="Arial" pitchFamily="34" charset="0"/>
                <a:ea typeface="ＭＳ Ｐゴシック" pitchFamily="34" charset="-128"/>
              </a:rPr>
              <a:t>Beta thalassemia</a:t>
            </a:r>
          </a:p>
          <a:p>
            <a:pPr lvl="1" eaLnBrk="1" hangingPunct="1">
              <a:lnSpc>
                <a:spcPct val="110000"/>
              </a:lnSpc>
            </a:pPr>
            <a:r>
              <a:rPr lang="en-US" sz="2400" dirty="0">
                <a:solidFill>
                  <a:srgbClr val="EC3402"/>
                </a:solidFill>
                <a:latin typeface="Arial" pitchFamily="34" charset="0"/>
                <a:ea typeface="ＭＳ Ｐゴシック" pitchFamily="34" charset="-128"/>
              </a:rPr>
              <a:t>Point mutations</a:t>
            </a:r>
            <a:endParaRPr lang="en-US" sz="2400" dirty="0">
              <a:latin typeface="Arial" pitchFamily="34" charset="0"/>
              <a:ea typeface="ＭＳ Ｐゴシック" pitchFamily="34" charset="-128"/>
            </a:endParaRPr>
          </a:p>
          <a:p>
            <a:pPr lvl="1" eaLnBrk="1" hangingPunct="1">
              <a:lnSpc>
                <a:spcPct val="110000"/>
              </a:lnSpc>
            </a:pPr>
            <a:r>
              <a:rPr lang="en-US" sz="2400" dirty="0">
                <a:latin typeface="Arial" pitchFamily="34" charset="0"/>
                <a:ea typeface="ＭＳ Ｐゴシック" pitchFamily="34" charset="-128"/>
              </a:rPr>
              <a:t>Disrupt regulatory elements of gene expression</a:t>
            </a:r>
          </a:p>
          <a:p>
            <a:pPr lvl="1" eaLnBrk="1" hangingPunct="1">
              <a:lnSpc>
                <a:spcPct val="110000"/>
              </a:lnSpc>
            </a:pPr>
            <a:r>
              <a:rPr lang="en-US" sz="2400" dirty="0">
                <a:latin typeface="Arial" pitchFamily="34" charset="0"/>
                <a:ea typeface="ＭＳ Ｐゴシック" pitchFamily="34" charset="-128"/>
              </a:rPr>
              <a:t>Decreased (</a:t>
            </a:r>
            <a:r>
              <a:rPr lang="en-US" sz="2400" dirty="0">
                <a:latin typeface="Symbol" pitchFamily="18" charset="2"/>
                <a:ea typeface="ＭＳ Ｐゴシック" pitchFamily="34" charset="-128"/>
              </a:rPr>
              <a:t>b</a:t>
            </a:r>
            <a:r>
              <a:rPr lang="en-US" sz="2400" baseline="30000" dirty="0">
                <a:latin typeface="Arial" pitchFamily="34" charset="0"/>
                <a:ea typeface="ＭＳ Ｐゴシック" pitchFamily="34" charset="-128"/>
              </a:rPr>
              <a:t>+</a:t>
            </a:r>
            <a:r>
              <a:rPr lang="en-US" sz="2400" dirty="0">
                <a:latin typeface="Arial" pitchFamily="34" charset="0"/>
                <a:ea typeface="ＭＳ Ｐゴシック" pitchFamily="34" charset="-128"/>
              </a:rPr>
              <a:t>) or absent (</a:t>
            </a:r>
            <a:r>
              <a:rPr lang="en-US" sz="2400" dirty="0">
                <a:latin typeface="Symbol" pitchFamily="18" charset="2"/>
                <a:ea typeface="ＭＳ Ｐゴシック" pitchFamily="34" charset="-128"/>
              </a:rPr>
              <a:t>b</a:t>
            </a:r>
            <a:r>
              <a:rPr lang="en-US" sz="2400" baseline="30000" dirty="0">
                <a:latin typeface="Arial" pitchFamily="34" charset="0"/>
                <a:ea typeface="ＭＳ Ｐゴシック" pitchFamily="34" charset="-128"/>
              </a:rPr>
              <a:t>0</a:t>
            </a:r>
            <a:r>
              <a:rPr lang="en-US" sz="2400" dirty="0">
                <a:latin typeface="Arial" pitchFamily="34" charset="0"/>
                <a:ea typeface="ＭＳ Ｐゴシック" pitchFamily="34" charset="-128"/>
              </a:rPr>
              <a:t>) production of </a:t>
            </a:r>
            <a:r>
              <a:rPr lang="en-US" sz="2400" dirty="0">
                <a:latin typeface="Symbol" pitchFamily="18" charset="2"/>
                <a:ea typeface="ＭＳ Ｐゴシック" pitchFamily="34" charset="-128"/>
              </a:rPr>
              <a:t>b</a:t>
            </a:r>
            <a:r>
              <a:rPr lang="en-US" sz="2400" dirty="0">
                <a:latin typeface="Arial" pitchFamily="34" charset="0"/>
                <a:ea typeface="ＭＳ Ｐゴシック" pitchFamily="34" charset="-128"/>
              </a:rPr>
              <a:t>-</a:t>
            </a:r>
            <a:r>
              <a:rPr lang="en-US" sz="2400" dirty="0" err="1">
                <a:latin typeface="Arial" pitchFamily="34" charset="0"/>
                <a:ea typeface="ＭＳ Ｐゴシック" pitchFamily="34" charset="-128"/>
              </a:rPr>
              <a:t>globin</a:t>
            </a:r>
            <a:endParaRPr lang="en-US" sz="2400" dirty="0">
              <a:latin typeface="Arial" pitchFamily="34" charset="0"/>
              <a:ea typeface="ＭＳ Ｐゴシック"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sz="3600" dirty="0">
                <a:latin typeface="Arial" pitchFamily="34" charset="0"/>
                <a:ea typeface="ＭＳ Ｐゴシック" pitchFamily="34" charset="-128"/>
              </a:rPr>
              <a:t>Common </a:t>
            </a:r>
            <a:r>
              <a:rPr lang="en-US" sz="3600" dirty="0">
                <a:latin typeface="Arial" pitchFamily="34" charset="0"/>
                <a:ea typeface="ＭＳ Ｐゴシック" pitchFamily="34" charset="-128"/>
                <a:sym typeface="Symbol" pitchFamily="18" charset="2"/>
              </a:rPr>
              <a:t>-</a:t>
            </a:r>
            <a:r>
              <a:rPr lang="en-US" sz="3600" dirty="0">
                <a:latin typeface="Arial" pitchFamily="34" charset="0"/>
                <a:ea typeface="ＭＳ Ｐゴシック" pitchFamily="34" charset="-128"/>
              </a:rPr>
              <a:t>Thalassemia Mutations </a:t>
            </a:r>
          </a:p>
        </p:txBody>
      </p:sp>
      <p:sp>
        <p:nvSpPr>
          <p:cNvPr id="56322" name="Rectangle 3"/>
          <p:cNvSpPr>
            <a:spLocks noGrp="1" noChangeArrowheads="1"/>
          </p:cNvSpPr>
          <p:nvPr>
            <p:ph sz="half" idx="1"/>
          </p:nvPr>
        </p:nvSpPr>
        <p:spPr>
          <a:xfrm>
            <a:off x="457200" y="1600200"/>
            <a:ext cx="4038600" cy="2362200"/>
          </a:xfrm>
        </p:spPr>
        <p:txBody>
          <a:bodyPr/>
          <a:lstStyle/>
          <a:p>
            <a:pPr marL="0" indent="0" eaLnBrk="1" hangingPunct="1">
              <a:buFont typeface="Arial" pitchFamily="34" charset="0"/>
              <a:buNone/>
            </a:pPr>
            <a:r>
              <a:rPr lang="en-US" sz="2000" b="1" dirty="0">
                <a:latin typeface="Arial" pitchFamily="34" charset="0"/>
                <a:ea typeface="ＭＳ Ｐゴシック" pitchFamily="34" charset="-128"/>
              </a:rPr>
              <a:t>Small DNA </a:t>
            </a:r>
            <a:r>
              <a:rPr lang="en-US" sz="2000" b="1" dirty="0">
                <a:solidFill>
                  <a:srgbClr val="FF0000"/>
                </a:solidFill>
                <a:latin typeface="Arial" pitchFamily="34" charset="0"/>
                <a:ea typeface="ＭＳ Ｐゴシック" pitchFamily="34" charset="-128"/>
              </a:rPr>
              <a:t>deletions</a:t>
            </a:r>
          </a:p>
          <a:p>
            <a:pPr marL="0" indent="0" eaLnBrk="1" hangingPunct="1">
              <a:buFont typeface="Arial" pitchFamily="34" charset="0"/>
              <a:buNone/>
            </a:pPr>
            <a:r>
              <a:rPr lang="en-US" sz="1800" dirty="0">
                <a:latin typeface="Arial" pitchFamily="34" charset="0"/>
                <a:ea typeface="ＭＳ Ｐゴシック" pitchFamily="34" charset="-128"/>
              </a:rPr>
              <a:t>Remove </a:t>
            </a:r>
            <a:r>
              <a:rPr lang="en-US" sz="1800" b="1" dirty="0">
                <a:latin typeface="Arial" pitchFamily="34" charset="0"/>
                <a:ea typeface="ＭＳ Ｐゴシック" pitchFamily="34" charset="-128"/>
              </a:rPr>
              <a:t>one</a:t>
            </a:r>
            <a:r>
              <a:rPr lang="en-US" sz="1800" dirty="0">
                <a:latin typeface="Arial" pitchFamily="34" charset="0"/>
                <a:ea typeface="ＭＳ Ｐゴシック" pitchFamily="34" charset="-128"/>
                <a:sym typeface="Symbol" pitchFamily="18" charset="2"/>
              </a:rPr>
              <a:t>-gene</a:t>
            </a:r>
          </a:p>
          <a:p>
            <a:pPr marL="0" indent="0" eaLnBrk="1" hangingPunct="1">
              <a:buFont typeface="Arial" pitchFamily="34" charset="0"/>
              <a:buNone/>
            </a:pPr>
            <a:r>
              <a:rPr lang="en-US" sz="1800" dirty="0">
                <a:latin typeface="Arial" pitchFamily="34" charset="0"/>
                <a:ea typeface="ＭＳ Ｐゴシック" pitchFamily="34" charset="-128"/>
                <a:sym typeface="Symbol" pitchFamily="18" charset="2"/>
              </a:rPr>
              <a:t></a:t>
            </a:r>
            <a:r>
              <a:rPr lang="en-US" sz="1800" baseline="30000" dirty="0">
                <a:latin typeface="Arial" pitchFamily="34" charset="0"/>
                <a:ea typeface="ＭＳ Ｐゴシック" pitchFamily="34" charset="-128"/>
                <a:sym typeface="Symbol" pitchFamily="18" charset="2"/>
              </a:rPr>
              <a:t>+</a:t>
            </a:r>
            <a:r>
              <a:rPr lang="en-US" sz="1800" dirty="0">
                <a:latin typeface="Arial" pitchFamily="34" charset="0"/>
                <a:ea typeface="ＭＳ Ｐゴシック" pitchFamily="34" charset="-128"/>
                <a:sym typeface="Symbol" pitchFamily="18" charset="2"/>
              </a:rPr>
              <a:t> mutations</a:t>
            </a:r>
          </a:p>
          <a:p>
            <a:pPr marL="0" indent="0" eaLnBrk="1" hangingPunct="1">
              <a:buFont typeface="Arial" pitchFamily="34" charset="0"/>
              <a:buNone/>
            </a:pPr>
            <a:r>
              <a:rPr lang="en-US" sz="1800" dirty="0">
                <a:latin typeface="Arial" pitchFamily="34" charset="0"/>
                <a:ea typeface="ＭＳ Ｐゴシック" pitchFamily="34" charset="-128"/>
                <a:sym typeface="Symbol" pitchFamily="18" charset="2"/>
              </a:rPr>
              <a:t>3.7 kb, rightward (-</a:t>
            </a:r>
            <a:r>
              <a:rPr lang="en-US" sz="1800" baseline="30000" dirty="0">
                <a:latin typeface="Arial" pitchFamily="34" charset="0"/>
                <a:ea typeface="ＭＳ Ｐゴシック" pitchFamily="34" charset="-128"/>
                <a:sym typeface="Symbol" pitchFamily="18" charset="2"/>
              </a:rPr>
              <a:t>3.7</a:t>
            </a:r>
            <a:r>
              <a:rPr lang="en-US" sz="1800" dirty="0">
                <a:latin typeface="Arial" pitchFamily="34" charset="0"/>
                <a:ea typeface="ＭＳ Ｐゴシック" pitchFamily="34" charset="-128"/>
                <a:sym typeface="Symbol" pitchFamily="18" charset="2"/>
              </a:rPr>
              <a:t>)</a:t>
            </a:r>
          </a:p>
          <a:p>
            <a:pPr marL="0" indent="0" eaLnBrk="1" hangingPunct="1">
              <a:buFont typeface="Arial" pitchFamily="34" charset="0"/>
              <a:buNone/>
            </a:pPr>
            <a:r>
              <a:rPr lang="en-US" sz="1800" dirty="0">
                <a:latin typeface="Arial" pitchFamily="34" charset="0"/>
                <a:ea typeface="ＭＳ Ｐゴシック" pitchFamily="34" charset="-128"/>
                <a:sym typeface="Symbol" pitchFamily="18" charset="2"/>
              </a:rPr>
              <a:t>4.2 kb, leftward (-</a:t>
            </a:r>
            <a:r>
              <a:rPr lang="en-US" sz="1800" baseline="30000" dirty="0">
                <a:latin typeface="Arial" pitchFamily="34" charset="0"/>
                <a:ea typeface="ＭＳ Ｐゴシック" pitchFamily="34" charset="-128"/>
                <a:sym typeface="Symbol" pitchFamily="18" charset="2"/>
              </a:rPr>
              <a:t>4.2</a:t>
            </a:r>
            <a:r>
              <a:rPr lang="en-US" sz="1800" dirty="0">
                <a:latin typeface="Arial" pitchFamily="34" charset="0"/>
                <a:ea typeface="ＭＳ Ｐゴシック" pitchFamily="34" charset="-128"/>
                <a:sym typeface="Symbol" pitchFamily="18" charset="2"/>
              </a:rPr>
              <a:t>)</a:t>
            </a:r>
          </a:p>
        </p:txBody>
      </p:sp>
      <p:sp>
        <p:nvSpPr>
          <p:cNvPr id="56323" name="Rectangle 9"/>
          <p:cNvSpPr>
            <a:spLocks noGrp="1" noChangeArrowheads="1"/>
          </p:cNvSpPr>
          <p:nvPr>
            <p:ph sz="half" idx="2"/>
          </p:nvPr>
        </p:nvSpPr>
        <p:spPr>
          <a:xfrm>
            <a:off x="5029200" y="1600200"/>
            <a:ext cx="3352800" cy="1371600"/>
          </a:xfrm>
        </p:spPr>
        <p:txBody>
          <a:bodyPr/>
          <a:lstStyle/>
          <a:p>
            <a:pPr marL="0" indent="0" eaLnBrk="1" hangingPunct="1">
              <a:lnSpc>
                <a:spcPct val="90000"/>
              </a:lnSpc>
              <a:buFont typeface="Arial" pitchFamily="34" charset="0"/>
              <a:buNone/>
            </a:pPr>
            <a:r>
              <a:rPr lang="en-US" sz="2000" b="1">
                <a:latin typeface="Arial" pitchFamily="34" charset="0"/>
                <a:ea typeface="ＭＳ Ｐゴシック" pitchFamily="34" charset="-128"/>
              </a:rPr>
              <a:t>Large DNA </a:t>
            </a:r>
            <a:r>
              <a:rPr lang="en-US" sz="2000" b="1">
                <a:solidFill>
                  <a:srgbClr val="FF0000"/>
                </a:solidFill>
                <a:latin typeface="Arial" pitchFamily="34" charset="0"/>
                <a:ea typeface="ＭＳ Ｐゴシック" pitchFamily="34" charset="-128"/>
              </a:rPr>
              <a:t>deletions</a:t>
            </a:r>
          </a:p>
          <a:p>
            <a:pPr marL="0" indent="0" eaLnBrk="1" hangingPunct="1">
              <a:lnSpc>
                <a:spcPct val="90000"/>
              </a:lnSpc>
              <a:buFont typeface="Arial" pitchFamily="34" charset="0"/>
              <a:buNone/>
            </a:pPr>
            <a:r>
              <a:rPr lang="en-US" sz="1800">
                <a:latin typeface="Arial" pitchFamily="34" charset="0"/>
                <a:ea typeface="ＭＳ Ｐゴシック" pitchFamily="34" charset="-128"/>
              </a:rPr>
              <a:t>Remove </a:t>
            </a:r>
            <a:r>
              <a:rPr lang="en-US" sz="1800" b="1">
                <a:latin typeface="Arial" pitchFamily="34" charset="0"/>
                <a:ea typeface="ＭＳ Ｐゴシック" pitchFamily="34" charset="-128"/>
              </a:rPr>
              <a:t>two</a:t>
            </a:r>
            <a:r>
              <a:rPr lang="en-US" sz="1800">
                <a:latin typeface="Arial" pitchFamily="34" charset="0"/>
                <a:ea typeface="ＭＳ Ｐゴシック" pitchFamily="34" charset="-128"/>
                <a:sym typeface="Symbol" pitchFamily="18" charset="2"/>
              </a:rPr>
              <a:t>-genes</a:t>
            </a:r>
          </a:p>
          <a:p>
            <a:pPr marL="0" indent="0" eaLnBrk="1" hangingPunct="1">
              <a:lnSpc>
                <a:spcPct val="90000"/>
              </a:lnSpc>
              <a:buFont typeface="Arial" pitchFamily="34" charset="0"/>
              <a:buNone/>
            </a:pPr>
            <a:r>
              <a:rPr lang="en-US" sz="1800">
                <a:latin typeface="Arial" pitchFamily="34" charset="0"/>
                <a:ea typeface="ＭＳ Ｐゴシック" pitchFamily="34" charset="-128"/>
                <a:sym typeface="Symbol" pitchFamily="18" charset="2"/>
              </a:rPr>
              <a:t></a:t>
            </a:r>
            <a:r>
              <a:rPr lang="en-US" sz="1800" baseline="30000">
                <a:latin typeface="Arial" pitchFamily="34" charset="0"/>
                <a:ea typeface="ＭＳ Ｐゴシック" pitchFamily="34" charset="-128"/>
                <a:sym typeface="Symbol" pitchFamily="18" charset="2"/>
              </a:rPr>
              <a:t>0</a:t>
            </a:r>
            <a:r>
              <a:rPr lang="en-US" sz="1800">
                <a:latin typeface="Arial" pitchFamily="34" charset="0"/>
                <a:ea typeface="ＭＳ Ｐゴシック" pitchFamily="34" charset="-128"/>
                <a:sym typeface="Symbol" pitchFamily="18" charset="2"/>
              </a:rPr>
              <a:t> mutations</a:t>
            </a:r>
          </a:p>
          <a:p>
            <a:pPr marL="0" indent="0" eaLnBrk="1" hangingPunct="1">
              <a:lnSpc>
                <a:spcPct val="90000"/>
              </a:lnSpc>
              <a:buFont typeface="Arial" pitchFamily="34" charset="0"/>
              <a:buNone/>
            </a:pPr>
            <a:r>
              <a:rPr lang="en-US" sz="1800">
                <a:latin typeface="Arial" pitchFamily="34" charset="0"/>
                <a:ea typeface="ＭＳ Ｐゴシック" pitchFamily="34" charset="-128"/>
                <a:sym typeface="Symbol" pitchFamily="18" charset="2"/>
              </a:rPr>
              <a:t>Southeast Asian (SEA) variant</a:t>
            </a:r>
          </a:p>
        </p:txBody>
      </p:sp>
      <p:pic>
        <p:nvPicPr>
          <p:cNvPr id="56324" name="Picture 8" descr="alpha2"/>
          <p:cNvPicPr>
            <a:picLocks noChangeAspect="1" noChangeArrowheads="1"/>
          </p:cNvPicPr>
          <p:nvPr/>
        </p:nvPicPr>
        <p:blipFill>
          <a:blip r:embed="rId3"/>
          <a:srcRect t="7654"/>
          <a:stretch>
            <a:fillRect/>
          </a:stretch>
        </p:blipFill>
        <p:spPr bwMode="auto">
          <a:xfrm>
            <a:off x="5272087" y="3048000"/>
            <a:ext cx="2957513" cy="3505200"/>
          </a:xfrm>
          <a:prstGeom prst="rect">
            <a:avLst/>
          </a:prstGeom>
          <a:noFill/>
          <a:ln w="9525">
            <a:noFill/>
            <a:miter lim="800000"/>
            <a:headEnd/>
            <a:tailEnd/>
          </a:ln>
        </p:spPr>
      </p:pic>
      <p:grpSp>
        <p:nvGrpSpPr>
          <p:cNvPr id="56325" name="Group 2"/>
          <p:cNvGrpSpPr>
            <a:grpSpLocks/>
          </p:cNvGrpSpPr>
          <p:nvPr/>
        </p:nvGrpSpPr>
        <p:grpSpPr bwMode="auto">
          <a:xfrm>
            <a:off x="304800" y="4419600"/>
            <a:ext cx="4467225" cy="1209675"/>
            <a:chOff x="381000" y="4648200"/>
            <a:chExt cx="4468017" cy="1209675"/>
          </a:xfrm>
        </p:grpSpPr>
        <p:pic>
          <p:nvPicPr>
            <p:cNvPr id="56326" name="Picture 7" descr="alpha1"/>
            <p:cNvPicPr>
              <a:picLocks noChangeAspect="1" noChangeArrowheads="1"/>
            </p:cNvPicPr>
            <p:nvPr/>
          </p:nvPicPr>
          <p:blipFill>
            <a:blip r:embed="rId4"/>
            <a:srcRect r="17058"/>
            <a:stretch>
              <a:fillRect/>
            </a:stretch>
          </p:blipFill>
          <p:spPr bwMode="auto">
            <a:xfrm>
              <a:off x="381000" y="4648200"/>
              <a:ext cx="3331255" cy="1209675"/>
            </a:xfrm>
            <a:prstGeom prst="rect">
              <a:avLst/>
            </a:prstGeom>
            <a:noFill/>
            <a:ln w="9525">
              <a:noFill/>
              <a:miter lim="800000"/>
              <a:headEnd/>
              <a:tailEnd/>
            </a:ln>
          </p:spPr>
        </p:pic>
        <p:sp>
          <p:nvSpPr>
            <p:cNvPr id="56327" name="TextBox 1"/>
            <p:cNvSpPr txBox="1">
              <a:spLocks noChangeArrowheads="1"/>
            </p:cNvSpPr>
            <p:nvPr/>
          </p:nvSpPr>
          <p:spPr bwMode="auto">
            <a:xfrm>
              <a:off x="3722687" y="4724400"/>
              <a:ext cx="1126330" cy="369332"/>
            </a:xfrm>
            <a:prstGeom prst="rect">
              <a:avLst/>
            </a:prstGeom>
            <a:noFill/>
            <a:ln w="9525">
              <a:noFill/>
              <a:miter lim="800000"/>
              <a:headEnd/>
              <a:tailEnd/>
            </a:ln>
          </p:spPr>
          <p:txBody>
            <a:bodyPr wrap="none">
              <a:spAutoFit/>
            </a:bodyPr>
            <a:lstStyle/>
            <a:p>
              <a:r>
                <a:rPr lang="en-US" sz="1800">
                  <a:latin typeface="Symbol" pitchFamily="18" charset="2"/>
                </a:rPr>
                <a:t>aaa</a:t>
              </a:r>
              <a:r>
                <a:rPr lang="en-US" sz="1800" baseline="30000"/>
                <a:t>anti 3.7</a:t>
              </a:r>
            </a:p>
          </p:txBody>
        </p:sp>
        <p:sp>
          <p:nvSpPr>
            <p:cNvPr id="56328" name="TextBox 7"/>
            <p:cNvSpPr txBox="1">
              <a:spLocks noChangeArrowheads="1"/>
            </p:cNvSpPr>
            <p:nvPr/>
          </p:nvSpPr>
          <p:spPr bwMode="auto">
            <a:xfrm>
              <a:off x="3722687" y="5334000"/>
              <a:ext cx="670495" cy="369332"/>
            </a:xfrm>
            <a:prstGeom prst="rect">
              <a:avLst/>
            </a:prstGeom>
            <a:noFill/>
            <a:ln w="9525">
              <a:noFill/>
              <a:miter lim="800000"/>
              <a:headEnd/>
              <a:tailEnd/>
            </a:ln>
          </p:spPr>
          <p:txBody>
            <a:bodyPr wrap="none">
              <a:spAutoFit/>
            </a:bodyPr>
            <a:lstStyle/>
            <a:p>
              <a:r>
                <a:rPr lang="en-US" sz="1800" dirty="0">
                  <a:latin typeface="Symbol" pitchFamily="18" charset="2"/>
                </a:rPr>
                <a:t>-a</a:t>
              </a:r>
              <a:r>
                <a:rPr lang="en-US" sz="1800" baseline="30000" dirty="0"/>
                <a:t>3.7</a:t>
              </a:r>
            </a:p>
          </p:txBody>
        </p:sp>
      </p:grpSp>
      <p:sp>
        <p:nvSpPr>
          <p:cNvPr id="10" name="TextBox 9"/>
          <p:cNvSpPr txBox="1"/>
          <p:nvPr/>
        </p:nvSpPr>
        <p:spPr>
          <a:xfrm>
            <a:off x="1279396" y="5791200"/>
            <a:ext cx="2606804" cy="707886"/>
          </a:xfrm>
          <a:prstGeom prst="rect">
            <a:avLst/>
          </a:prstGeom>
          <a:noFill/>
        </p:spPr>
        <p:txBody>
          <a:bodyPr wrap="none" rtlCol="0">
            <a:spAutoFit/>
          </a:bodyPr>
          <a:lstStyle/>
          <a:p>
            <a:pPr algn="ctr"/>
            <a:r>
              <a:rPr lang="en-US" sz="2000" dirty="0"/>
              <a:t>aberrant homologous</a:t>
            </a:r>
          </a:p>
          <a:p>
            <a:pPr algn="ctr"/>
            <a:r>
              <a:rPr lang="en-US" sz="2000" dirty="0"/>
              <a:t>recombination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457200" y="76200"/>
            <a:ext cx="8226425" cy="1143000"/>
          </a:xfrm>
        </p:spPr>
        <p:txBody>
          <a:bodyPr/>
          <a:lstStyle/>
          <a:p>
            <a:pPr eaLnBrk="1" hangingPunct="1"/>
            <a:r>
              <a:rPr lang="en-US" sz="3800" dirty="0">
                <a:latin typeface="Arial" pitchFamily="34" charset="0"/>
                <a:ea typeface="ＭＳ Ｐゴシック" pitchFamily="34" charset="-128"/>
              </a:rPr>
              <a:t>Overview of Alpha Thalassemia</a:t>
            </a:r>
            <a:br>
              <a:rPr lang="en-US" sz="3800" dirty="0">
                <a:latin typeface="Arial" pitchFamily="34" charset="0"/>
                <a:ea typeface="ＭＳ Ｐゴシック" pitchFamily="34" charset="-128"/>
              </a:rPr>
            </a:br>
            <a:r>
              <a:rPr lang="en-US" sz="2800" b="0" dirty="0">
                <a:latin typeface="Arial" pitchFamily="34" charset="0"/>
                <a:ea typeface="ＭＳ Ｐゴシック" pitchFamily="34" charset="-128"/>
              </a:rPr>
              <a:t>Common (Classical) Genotypes</a:t>
            </a:r>
          </a:p>
        </p:txBody>
      </p:sp>
      <p:graphicFrame>
        <p:nvGraphicFramePr>
          <p:cNvPr id="233568" name="Group 96"/>
          <p:cNvGraphicFramePr>
            <a:graphicFrameLocks noGrp="1"/>
          </p:cNvGraphicFramePr>
          <p:nvPr>
            <p:extLst>
              <p:ext uri="{D42A27DB-BD31-4B8C-83A1-F6EECF244321}">
                <p14:modId xmlns:p14="http://schemas.microsoft.com/office/powerpoint/2010/main" val="1674289302"/>
              </p:ext>
            </p:extLst>
          </p:nvPr>
        </p:nvGraphicFramePr>
        <p:xfrm>
          <a:off x="304800" y="1447800"/>
          <a:ext cx="6705600" cy="4975227"/>
        </p:xfrm>
        <a:graphic>
          <a:graphicData uri="http://schemas.openxmlformats.org/drawingml/2006/table">
            <a:tbl>
              <a:tblPr/>
              <a:tblGrid>
                <a:gridCol w="1668463">
                  <a:extLst>
                    <a:ext uri="{9D8B030D-6E8A-4147-A177-3AD203B41FA5}">
                      <a16:colId xmlns:a16="http://schemas.microsoft.com/office/drawing/2014/main" xmlns="" val="20000"/>
                    </a:ext>
                  </a:extLst>
                </a:gridCol>
                <a:gridCol w="1444625">
                  <a:extLst>
                    <a:ext uri="{9D8B030D-6E8A-4147-A177-3AD203B41FA5}">
                      <a16:colId xmlns:a16="http://schemas.microsoft.com/office/drawing/2014/main" xmlns="" val="20001"/>
                    </a:ext>
                  </a:extLst>
                </a:gridCol>
                <a:gridCol w="3592512">
                  <a:extLst>
                    <a:ext uri="{9D8B030D-6E8A-4147-A177-3AD203B41FA5}">
                      <a16:colId xmlns:a16="http://schemas.microsoft.com/office/drawing/2014/main" xmlns="" val="20002"/>
                    </a:ext>
                  </a:extLst>
                </a:gridCol>
              </a:tblGrid>
              <a:tr h="512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latin typeface="Arial" pitchFamily="34" charset="0"/>
                          <a:ea typeface="ＭＳ Ｐゴシック" pitchFamily="34" charset="-128"/>
                          <a:cs typeface="Arial" pitchFamily="34" charset="0"/>
                        </a:rPr>
                        <a:t>Genotype</a:t>
                      </a:r>
                    </a:p>
                  </a:txBody>
                  <a:tcPr anchor="ctr"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34F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pitchFamily="34" charset="0"/>
                          <a:ea typeface="ＭＳ Ｐゴシック" pitchFamily="34" charset="-128"/>
                          <a:cs typeface="Arial" pitchFamily="34" charset="0"/>
                          <a:sym typeface="Symbol" pitchFamily="18" charset="2"/>
                        </a:rPr>
                        <a:t></a:t>
                      </a:r>
                      <a:r>
                        <a:rPr kumimoji="0" lang="en-US" sz="2400" b="0" i="0" u="none" strike="noStrike" cap="none" normalizeH="0" baseline="0">
                          <a:ln>
                            <a:noFill/>
                          </a:ln>
                          <a:solidFill>
                            <a:schemeClr val="bg1"/>
                          </a:solidFill>
                          <a:effectLst/>
                          <a:latin typeface="Arial" pitchFamily="34" charset="0"/>
                          <a:ea typeface="ＭＳ Ｐゴシック" pitchFamily="34" charset="-128"/>
                          <a:cs typeface="Arial" pitchFamily="34" charset="0"/>
                        </a:rPr>
                        <a:t> genes</a:t>
                      </a:r>
                    </a:p>
                  </a:txBody>
                  <a:tcPr anchor="ctr"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34F7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Arial" pitchFamily="34" charset="0"/>
                          <a:ea typeface="ＭＳ Ｐゴシック" pitchFamily="34" charset="-128"/>
                          <a:cs typeface="Arial" pitchFamily="34" charset="0"/>
                        </a:rPr>
                        <a:t>Name</a:t>
                      </a:r>
                    </a:p>
                  </a:txBody>
                  <a:tcPr anchor="ctr"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34F77"/>
                    </a:solidFill>
                  </a:tcPr>
                </a:tc>
                <a:extLst>
                  <a:ext uri="{0D108BD9-81ED-4DB2-BD59-A6C34878D82A}">
                    <a16:rowId xmlns:a16="http://schemas.microsoft.com/office/drawing/2014/main" xmlns="" val="10000"/>
                  </a:ext>
                </a:extLst>
              </a:tr>
              <a:tr h="652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sym typeface="Symbol" pitchFamily="18" charset="2"/>
                        </a:rPr>
                        <a:t> / </a:t>
                      </a:r>
                    </a:p>
                  </a:txBody>
                  <a:tcPr anchor="ctr"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4</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Normal</a:t>
                      </a:r>
                    </a:p>
                  </a:txBody>
                  <a:tcPr anchor="ctr"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1"/>
                  </a:ext>
                </a:extLst>
              </a:tr>
              <a:tr h="654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sym typeface="Symbol" pitchFamily="18" charset="2"/>
                        </a:rPr>
                        <a:t> / –</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DADAD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3</a:t>
                      </a:r>
                    </a:p>
                  </a:txBody>
                  <a:tcPr anchor="ctr" horzOverflow="overflow">
                    <a:lnL>
                      <a:noFill/>
                    </a:lnL>
                    <a:lnR>
                      <a:noFill/>
                    </a:lnR>
                    <a:lnT>
                      <a:noFill/>
                    </a:lnT>
                    <a:lnB>
                      <a:noFill/>
                    </a:lnB>
                    <a:lnTlToBr>
                      <a:noFill/>
                    </a:lnTlToBr>
                    <a:lnBlToTr>
                      <a:noFill/>
                    </a:lnBlToTr>
                    <a:solidFill>
                      <a:srgbClr val="DAD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Silent carrier</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rgbClr val="DADADA"/>
                    </a:solidFill>
                  </a:tcPr>
                </a:tc>
                <a:extLst>
                  <a:ext uri="{0D108BD9-81ED-4DB2-BD59-A6C34878D82A}">
                    <a16:rowId xmlns:a16="http://schemas.microsoft.com/office/drawing/2014/main" xmlns="" val="10002"/>
                  </a:ext>
                </a:extLst>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sym typeface="Symbol" pitchFamily="18" charset="2"/>
                        </a:rPr>
                        <a:t>– – / </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rowSpan="2">
                  <a:txBody>
                    <a:bodyPr/>
                    <a:lstStyle/>
                    <a:p>
                      <a:pPr marL="0" marR="0" lvl="0" indent="0" algn="ctr" defTabSz="914400" rtl="0" eaLnBrk="1" fontAlgn="base" latinLnBrk="0" hangingPunct="1">
                        <a:lnSpc>
                          <a:spcPct val="14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2</a:t>
                      </a:r>
                    </a:p>
                    <a:p>
                      <a:pPr marL="0" marR="0" lvl="0" indent="0" algn="ctr" defTabSz="914400" rtl="0" eaLnBrk="1" fontAlgn="base" latinLnBrk="0" hangingPunct="1">
                        <a:lnSpc>
                          <a:spcPct val="14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2</a:t>
                      </a:r>
                    </a:p>
                  </a:txBody>
                  <a:tcPr horzOverflow="overflow">
                    <a:lnL>
                      <a:noFill/>
                    </a:lnL>
                    <a:lnR>
                      <a:noFill/>
                    </a:lnR>
                    <a:lnT>
                      <a:noFill/>
                    </a:lnT>
                    <a:lnB>
                      <a:noFill/>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Thalassemia trait</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3"/>
                  </a:ext>
                </a:extLst>
              </a:tr>
              <a:tr h="655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sym typeface="Symbol" pitchFamily="18" charset="2"/>
                        </a:rPr>
                        <a:t>– / –</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4"/>
                  </a:ext>
                </a:extLst>
              </a:tr>
              <a:tr h="652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sym typeface="Symbol" pitchFamily="18" charset="2"/>
                        </a:rPr>
                        <a:t>– – / –</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DADAD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1</a:t>
                      </a:r>
                    </a:p>
                  </a:txBody>
                  <a:tcPr anchor="ctr" horzOverflow="overflow">
                    <a:lnL>
                      <a:noFill/>
                    </a:lnL>
                    <a:lnR>
                      <a:noFill/>
                    </a:lnR>
                    <a:lnT>
                      <a:noFill/>
                    </a:lnT>
                    <a:lnB>
                      <a:noFill/>
                    </a:lnB>
                    <a:lnTlToBr>
                      <a:noFill/>
                    </a:lnTlToBr>
                    <a:lnBlToTr>
                      <a:noFill/>
                    </a:lnBlToTr>
                    <a:solidFill>
                      <a:srgbClr val="DAD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Hgb H disease</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rgbClr val="DADADA"/>
                    </a:solidFill>
                  </a:tcPr>
                </a:tc>
                <a:extLst>
                  <a:ext uri="{0D108BD9-81ED-4DB2-BD59-A6C34878D82A}">
                    <a16:rowId xmlns:a16="http://schemas.microsoft.com/office/drawing/2014/main" xmlns="" val="10005"/>
                  </a:ext>
                </a:extLst>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sym typeface="Symbol" pitchFamily="18" charset="2"/>
                        </a:rPr>
                        <a:t>– – / </a:t>
                      </a:r>
                      <a:r>
                        <a:rPr kumimoji="0" lang="en-US" sz="2400" b="0" i="0" u="none" strike="noStrike" cap="none" normalizeH="0" baseline="30000">
                          <a:ln>
                            <a:noFill/>
                          </a:ln>
                          <a:solidFill>
                            <a:schemeClr val="tx1"/>
                          </a:solidFill>
                          <a:effectLst/>
                          <a:latin typeface="Arial" pitchFamily="34" charset="0"/>
                          <a:ea typeface="ＭＳ Ｐゴシック" pitchFamily="34" charset="-128"/>
                          <a:cs typeface="Arial" pitchFamily="34" charset="0"/>
                          <a:sym typeface="Symbol" pitchFamily="18" charset="2"/>
                        </a:rPr>
                        <a:t>CS</a:t>
                      </a: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sym typeface="Symbol" pitchFamily="18" charset="2"/>
                        </a:rPr>
                        <a:t></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DADAD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1</a:t>
                      </a:r>
                    </a:p>
                  </a:txBody>
                  <a:tcPr anchor="ctr" horzOverflow="overflow">
                    <a:lnL>
                      <a:noFill/>
                    </a:lnL>
                    <a:lnR>
                      <a:noFill/>
                    </a:lnR>
                    <a:lnT>
                      <a:noFill/>
                    </a:lnT>
                    <a:lnB>
                      <a:noFill/>
                    </a:lnB>
                    <a:lnTlToBr>
                      <a:noFill/>
                    </a:lnTlToBr>
                    <a:lnBlToTr>
                      <a:noFill/>
                    </a:lnBlToTr>
                    <a:solidFill>
                      <a:srgbClr val="DAD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Hgb H-Constant Spring</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rgbClr val="DADADA"/>
                    </a:solidFill>
                  </a:tcPr>
                </a:tc>
                <a:extLst>
                  <a:ext uri="{0D108BD9-81ED-4DB2-BD59-A6C34878D82A}">
                    <a16:rowId xmlns:a16="http://schemas.microsoft.com/office/drawing/2014/main" xmlns="" val="10006"/>
                  </a:ext>
                </a:extLst>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sym typeface="Symbol" pitchFamily="18" charset="2"/>
                        </a:rPr>
                        <a:t>– – / – –</a:t>
                      </a:r>
                    </a:p>
                  </a:txBody>
                  <a:tcPr anchor="ctr" horzOverflow="overflow">
                    <a:lnL w="38100" cap="flat" cmpd="sng" algn="ctr">
                      <a:solidFill>
                        <a:schemeClr val="tx1"/>
                      </a:solidFill>
                      <a:prstDash val="solid"/>
                      <a:round/>
                      <a:headEnd type="none" w="med" len="med"/>
                      <a:tailEnd type="none" w="med" len="med"/>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ea typeface="ＭＳ Ｐゴシック" pitchFamily="34" charset="-128"/>
                          <a:cs typeface="Arial" pitchFamily="34" charset="0"/>
                        </a:rPr>
                        <a:t>0</a:t>
                      </a:r>
                    </a:p>
                  </a:txBody>
                  <a:tcPr anchor="ct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Hydrops </a:t>
                      </a:r>
                      <a:r>
                        <a:rPr kumimoji="0" lang="en-US" sz="2400" b="0" i="0" u="none" strike="noStrike" cap="none" normalizeH="0" baseline="0" dirty="0" err="1">
                          <a:ln>
                            <a:noFill/>
                          </a:ln>
                          <a:solidFill>
                            <a:schemeClr val="tx1"/>
                          </a:solidFill>
                          <a:effectLst/>
                          <a:latin typeface="Arial" pitchFamily="34" charset="0"/>
                          <a:ea typeface="ＭＳ Ｐゴシック" pitchFamily="34" charset="-128"/>
                          <a:cs typeface="Arial" pitchFamily="34" charset="0"/>
                        </a:rPr>
                        <a:t>fetalis</a:t>
                      </a:r>
                      <a:endParaRPr kumimoji="0" lang="en-US" sz="24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anchor="ctr" horzOverflow="overflow">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58398" name="AutoShape 47"/>
          <p:cNvSpPr>
            <a:spLocks/>
          </p:cNvSpPr>
          <p:nvPr/>
        </p:nvSpPr>
        <p:spPr bwMode="auto">
          <a:xfrm>
            <a:off x="2987675" y="3505200"/>
            <a:ext cx="457200" cy="838200"/>
          </a:xfrm>
          <a:prstGeom prst="rightBrace">
            <a:avLst>
              <a:gd name="adj1" fmla="val 22917"/>
              <a:gd name="adj2" fmla="val 50000"/>
            </a:avLst>
          </a:prstGeom>
          <a:noFill/>
          <a:ln w="38100">
            <a:solidFill>
              <a:schemeClr val="tx1"/>
            </a:solidFill>
            <a:round/>
            <a:headEnd/>
            <a:tailEnd/>
          </a:ln>
        </p:spPr>
        <p:txBody>
          <a:bodyPr wrap="none" anchor="ctr"/>
          <a:lstStyle/>
          <a:p>
            <a:endParaRPr lang="en-US">
              <a:cs typeface="Arial" pitchFamily="34" charset="0"/>
            </a:endParaRPr>
          </a:p>
        </p:txBody>
      </p:sp>
      <p:sp>
        <p:nvSpPr>
          <p:cNvPr id="58399" name="Text Box 54"/>
          <p:cNvSpPr txBox="1">
            <a:spLocks noChangeArrowheads="1"/>
          </p:cNvSpPr>
          <p:nvPr/>
        </p:nvSpPr>
        <p:spPr bwMode="auto">
          <a:xfrm>
            <a:off x="7315200" y="3676650"/>
            <a:ext cx="954088" cy="460375"/>
          </a:xfrm>
          <a:prstGeom prst="rect">
            <a:avLst/>
          </a:prstGeom>
          <a:noFill/>
          <a:ln w="9525">
            <a:noFill/>
            <a:miter lim="800000"/>
            <a:headEnd/>
            <a:tailEnd/>
          </a:ln>
        </p:spPr>
        <p:txBody>
          <a:bodyPr wrap="none">
            <a:spAutoFit/>
          </a:bodyPr>
          <a:lstStyle/>
          <a:p>
            <a:r>
              <a:rPr lang="en-US">
                <a:solidFill>
                  <a:srgbClr val="234F77"/>
                </a:solidFill>
                <a:cs typeface="Arial" pitchFamily="34" charset="0"/>
              </a:rPr>
              <a:t>minor</a:t>
            </a:r>
          </a:p>
        </p:txBody>
      </p:sp>
      <p:sp>
        <p:nvSpPr>
          <p:cNvPr id="58400" name="AutoShape 55"/>
          <p:cNvSpPr>
            <a:spLocks/>
          </p:cNvSpPr>
          <p:nvPr/>
        </p:nvSpPr>
        <p:spPr bwMode="auto">
          <a:xfrm>
            <a:off x="7056438" y="4724400"/>
            <a:ext cx="304800" cy="914400"/>
          </a:xfrm>
          <a:prstGeom prst="rightBrace">
            <a:avLst>
              <a:gd name="adj1" fmla="val 25000"/>
              <a:gd name="adj2" fmla="val 50000"/>
            </a:avLst>
          </a:prstGeom>
          <a:noFill/>
          <a:ln w="38100">
            <a:solidFill>
              <a:schemeClr val="tx1"/>
            </a:solidFill>
            <a:round/>
            <a:headEnd/>
            <a:tailEnd/>
          </a:ln>
        </p:spPr>
        <p:txBody>
          <a:bodyPr wrap="none" anchor="ctr"/>
          <a:lstStyle/>
          <a:p>
            <a:endParaRPr lang="en-US">
              <a:cs typeface="Arial" pitchFamily="34" charset="0"/>
            </a:endParaRPr>
          </a:p>
        </p:txBody>
      </p:sp>
      <p:sp>
        <p:nvSpPr>
          <p:cNvPr id="58401" name="Text Box 56"/>
          <p:cNvSpPr txBox="1">
            <a:spLocks noChangeArrowheads="1"/>
          </p:cNvSpPr>
          <p:nvPr/>
        </p:nvSpPr>
        <p:spPr bwMode="auto">
          <a:xfrm>
            <a:off x="7315200" y="4743659"/>
            <a:ext cx="1624163" cy="830997"/>
          </a:xfrm>
          <a:prstGeom prst="rect">
            <a:avLst/>
          </a:prstGeom>
          <a:noFill/>
          <a:ln w="9525">
            <a:noFill/>
            <a:miter lim="800000"/>
            <a:headEnd/>
            <a:tailEnd/>
          </a:ln>
        </p:spPr>
        <p:txBody>
          <a:bodyPr wrap="none">
            <a:spAutoFit/>
          </a:bodyPr>
          <a:lstStyle/>
          <a:p>
            <a:r>
              <a:rPr lang="en-US" dirty="0">
                <a:solidFill>
                  <a:srgbClr val="234F77"/>
                </a:solidFill>
                <a:cs typeface="Arial" pitchFamily="34" charset="0"/>
              </a:rPr>
              <a:t>intermedia</a:t>
            </a:r>
          </a:p>
          <a:p>
            <a:r>
              <a:rPr lang="en-US" dirty="0">
                <a:solidFill>
                  <a:srgbClr val="234F77"/>
                </a:solidFill>
                <a:cs typeface="Arial" pitchFamily="34" charset="0"/>
              </a:rPr>
              <a:t>NTDT</a:t>
            </a:r>
          </a:p>
        </p:txBody>
      </p:sp>
      <p:sp>
        <p:nvSpPr>
          <p:cNvPr id="58402" name="AutoShape 57"/>
          <p:cNvSpPr>
            <a:spLocks/>
          </p:cNvSpPr>
          <p:nvPr/>
        </p:nvSpPr>
        <p:spPr bwMode="auto">
          <a:xfrm>
            <a:off x="7056438" y="5791200"/>
            <a:ext cx="304800" cy="566738"/>
          </a:xfrm>
          <a:prstGeom prst="rightBrace">
            <a:avLst>
              <a:gd name="adj1" fmla="val 15495"/>
              <a:gd name="adj2" fmla="val 50000"/>
            </a:avLst>
          </a:prstGeom>
          <a:noFill/>
          <a:ln w="38100">
            <a:solidFill>
              <a:schemeClr val="tx1"/>
            </a:solidFill>
            <a:round/>
            <a:headEnd/>
            <a:tailEnd/>
          </a:ln>
        </p:spPr>
        <p:txBody>
          <a:bodyPr wrap="none" anchor="ctr"/>
          <a:lstStyle/>
          <a:p>
            <a:endParaRPr lang="en-US">
              <a:cs typeface="Arial" pitchFamily="34" charset="0"/>
            </a:endParaRPr>
          </a:p>
        </p:txBody>
      </p:sp>
      <p:sp>
        <p:nvSpPr>
          <p:cNvPr id="58403" name="Text Box 58"/>
          <p:cNvSpPr txBox="1">
            <a:spLocks noChangeArrowheads="1"/>
          </p:cNvSpPr>
          <p:nvPr/>
        </p:nvSpPr>
        <p:spPr bwMode="auto">
          <a:xfrm>
            <a:off x="7313577" y="5659070"/>
            <a:ext cx="955711" cy="830997"/>
          </a:xfrm>
          <a:prstGeom prst="rect">
            <a:avLst/>
          </a:prstGeom>
          <a:noFill/>
          <a:ln w="9525">
            <a:noFill/>
            <a:miter lim="800000"/>
            <a:headEnd/>
            <a:tailEnd/>
          </a:ln>
        </p:spPr>
        <p:txBody>
          <a:bodyPr wrap="none">
            <a:spAutoFit/>
          </a:bodyPr>
          <a:lstStyle/>
          <a:p>
            <a:r>
              <a:rPr lang="en-US" dirty="0">
                <a:solidFill>
                  <a:srgbClr val="234F77"/>
                </a:solidFill>
                <a:cs typeface="Arial" pitchFamily="34" charset="0"/>
              </a:rPr>
              <a:t>major</a:t>
            </a:r>
          </a:p>
          <a:p>
            <a:r>
              <a:rPr lang="en-US" dirty="0">
                <a:solidFill>
                  <a:srgbClr val="234F77"/>
                </a:solidFill>
                <a:cs typeface="Arial" pitchFamily="34" charset="0"/>
              </a:rPr>
              <a:t>TDT</a:t>
            </a:r>
          </a:p>
        </p:txBody>
      </p:sp>
      <p:sp>
        <p:nvSpPr>
          <p:cNvPr id="58404" name="AutoShape 60"/>
          <p:cNvSpPr>
            <a:spLocks/>
          </p:cNvSpPr>
          <p:nvPr/>
        </p:nvSpPr>
        <p:spPr bwMode="auto">
          <a:xfrm>
            <a:off x="7056438" y="3429000"/>
            <a:ext cx="304800" cy="955675"/>
          </a:xfrm>
          <a:prstGeom prst="rightBrace">
            <a:avLst>
              <a:gd name="adj1" fmla="val 26128"/>
              <a:gd name="adj2" fmla="val 50000"/>
            </a:avLst>
          </a:prstGeom>
          <a:noFill/>
          <a:ln w="38100">
            <a:solidFill>
              <a:schemeClr val="tx1"/>
            </a:solidFill>
            <a:round/>
            <a:headEnd/>
            <a:tailEnd/>
          </a:ln>
        </p:spPr>
        <p:txBody>
          <a:bodyPr wrap="none" anchor="ctr"/>
          <a:lstStyle/>
          <a:p>
            <a:endParaRPr lang="en-US">
              <a:cs typeface="Arial" pitchFamily="34" charset="0"/>
            </a:endParaRPr>
          </a:p>
        </p:txBody>
      </p:sp>
      <p:sp>
        <p:nvSpPr>
          <p:cNvPr id="233571" name="Rectangle 99"/>
          <p:cNvSpPr>
            <a:spLocks noChangeArrowheads="1"/>
          </p:cNvSpPr>
          <p:nvPr/>
        </p:nvSpPr>
        <p:spPr bwMode="auto">
          <a:xfrm>
            <a:off x="2032000" y="1447800"/>
            <a:ext cx="1320800" cy="4973638"/>
          </a:xfrm>
          <a:prstGeom prst="rect">
            <a:avLst/>
          </a:prstGeom>
          <a:solidFill>
            <a:srgbClr val="FFC9BE">
              <a:alpha val="34901"/>
            </a:srgbClr>
          </a:solidFill>
          <a:ln w="38100">
            <a:solidFill>
              <a:srgbClr val="FF0000"/>
            </a:solidFill>
            <a:miter lim="800000"/>
            <a:headEnd/>
            <a:tailEnd/>
          </a:ln>
        </p:spPr>
        <p:txBody>
          <a:bodyPr wrap="none" anchor="ctr"/>
          <a:lstStyle/>
          <a:p>
            <a:endParaRPr lang="en-US">
              <a:cs typeface="Arial" pitchFamily="34" charset="0"/>
            </a:endParaRPr>
          </a:p>
        </p:txBody>
      </p:sp>
      <p:grpSp>
        <p:nvGrpSpPr>
          <p:cNvPr id="5" name="Group 4"/>
          <p:cNvGrpSpPr/>
          <p:nvPr/>
        </p:nvGrpSpPr>
        <p:grpSpPr>
          <a:xfrm>
            <a:off x="7162800" y="2185645"/>
            <a:ext cx="1983235" cy="786155"/>
            <a:chOff x="7162800" y="1692606"/>
            <a:chExt cx="1983235" cy="786155"/>
          </a:xfrm>
          <a:effectLst/>
        </p:grpSpPr>
        <p:sp>
          <p:nvSpPr>
            <p:cNvPr id="4" name="Rectangle 3"/>
            <p:cNvSpPr/>
            <p:nvPr/>
          </p:nvSpPr>
          <p:spPr>
            <a:xfrm>
              <a:off x="7208838" y="1692606"/>
              <a:ext cx="1782762" cy="786155"/>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extBox 1"/>
            <p:cNvSpPr txBox="1"/>
            <p:nvPr/>
          </p:nvSpPr>
          <p:spPr>
            <a:xfrm>
              <a:off x="7162800" y="1940256"/>
              <a:ext cx="1983235" cy="307777"/>
            </a:xfrm>
            <a:prstGeom prst="rect">
              <a:avLst/>
            </a:prstGeom>
            <a:noFill/>
          </p:spPr>
          <p:txBody>
            <a:bodyPr wrap="none" rtlCol="0">
              <a:spAutoFit/>
            </a:bodyPr>
            <a:lstStyle/>
            <a:p>
              <a:pPr algn="ctr"/>
              <a:r>
                <a:rPr lang="en-US" sz="1400" dirty="0">
                  <a:cs typeface="Arial" pitchFamily="34" charset="0"/>
                  <a:sym typeface="Symbol" pitchFamily="18" charset="2"/>
                </a:rPr>
                <a:t>-thalassemia-2:   –  </a:t>
              </a:r>
              <a:endParaRPr lang="en-US" sz="1400" dirty="0"/>
            </a:p>
          </p:txBody>
        </p:sp>
        <p:sp>
          <p:nvSpPr>
            <p:cNvPr id="13" name="TextBox 12"/>
            <p:cNvSpPr txBox="1"/>
            <p:nvPr/>
          </p:nvSpPr>
          <p:spPr>
            <a:xfrm>
              <a:off x="7162800" y="2170984"/>
              <a:ext cx="1968809" cy="307777"/>
            </a:xfrm>
            <a:prstGeom prst="rect">
              <a:avLst/>
            </a:prstGeom>
            <a:noFill/>
          </p:spPr>
          <p:txBody>
            <a:bodyPr wrap="none" rtlCol="0">
              <a:spAutoFit/>
            </a:bodyPr>
            <a:lstStyle/>
            <a:p>
              <a:pPr algn="ctr"/>
              <a:r>
                <a:rPr lang="en-US" sz="1400" dirty="0">
                  <a:cs typeface="Arial" pitchFamily="34" charset="0"/>
                  <a:sym typeface="Symbol" pitchFamily="18" charset="2"/>
                </a:rPr>
                <a:t>-thalassemia-1:  – –  </a:t>
              </a:r>
              <a:endParaRPr lang="en-US" sz="1400" dirty="0"/>
            </a:p>
          </p:txBody>
        </p:sp>
        <p:sp>
          <p:nvSpPr>
            <p:cNvPr id="3" name="TextBox 2"/>
            <p:cNvSpPr txBox="1"/>
            <p:nvPr/>
          </p:nvSpPr>
          <p:spPr>
            <a:xfrm>
              <a:off x="7162800" y="1692606"/>
              <a:ext cx="1454244" cy="369332"/>
            </a:xfrm>
            <a:prstGeom prst="rect">
              <a:avLst/>
            </a:prstGeom>
            <a:noFill/>
          </p:spPr>
          <p:txBody>
            <a:bodyPr wrap="none" rtlCol="0">
              <a:spAutoFit/>
            </a:bodyPr>
            <a:lstStyle/>
            <a:p>
              <a:r>
                <a:rPr lang="en-US" sz="1800" dirty="0"/>
                <a:t>Older terms: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3571"/>
                                        </p:tgtEl>
                                        <p:attrNameLst>
                                          <p:attrName>style.visibility</p:attrName>
                                        </p:attrNameLst>
                                      </p:cBhvr>
                                      <p:to>
                                        <p:strVal val="visible"/>
                                      </p:to>
                                    </p:set>
                                    <p:animEffect transition="in" filter="fade">
                                      <p:cBhvr>
                                        <p:cTn id="7" dur="3000"/>
                                        <p:tgtEl>
                                          <p:spTgt spid="233571"/>
                                        </p:tgtEl>
                                      </p:cBhvr>
                                    </p:animEffect>
                                  </p:childTnLst>
                                </p:cTn>
                              </p:par>
                            </p:childTnLst>
                          </p:cTn>
                        </p:par>
                        <p:par>
                          <p:cTn id="8" fill="hold" nodeType="afterGroup">
                            <p:stCondLst>
                              <p:cond delay="3000"/>
                            </p:stCondLst>
                            <p:childTnLst>
                              <p:par>
                                <p:cTn id="9" presetID="10" presetClass="exit" presetSubtype="0" fill="hold" grpId="1" nodeType="afterEffect">
                                  <p:stCondLst>
                                    <p:cond delay="0"/>
                                  </p:stCondLst>
                                  <p:childTnLst>
                                    <p:animEffect transition="out" filter="fade">
                                      <p:cBhvr>
                                        <p:cTn id="10" dur="3000"/>
                                        <p:tgtEl>
                                          <p:spTgt spid="233571"/>
                                        </p:tgtEl>
                                      </p:cBhvr>
                                    </p:animEffect>
                                    <p:set>
                                      <p:cBhvr>
                                        <p:cTn id="11" dur="1" fill="hold">
                                          <p:stCondLst>
                                            <p:cond delay="2999"/>
                                          </p:stCondLst>
                                        </p:cTn>
                                        <p:tgtEl>
                                          <p:spTgt spid="2335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571" grpId="0" animBg="1"/>
      <p:bldP spid="23357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a:latin typeface="Arial" pitchFamily="34" charset="0"/>
                <a:ea typeface="ＭＳ Ｐゴシック" pitchFamily="34" charset="-128"/>
              </a:rPr>
              <a:t>Alpha Thalassemia Trait</a:t>
            </a:r>
            <a:endParaRPr lang="en-US" b="0">
              <a:latin typeface="Arial" pitchFamily="34" charset="0"/>
              <a:ea typeface="ＭＳ Ｐゴシック"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427977673"/>
              </p:ext>
            </p:extLst>
          </p:nvPr>
        </p:nvGraphicFramePr>
        <p:xfrm>
          <a:off x="533400" y="1752600"/>
          <a:ext cx="8153400" cy="4038600"/>
        </p:xfrm>
        <a:graphic>
          <a:graphicData uri="http://schemas.openxmlformats.org/drawingml/2006/table">
            <a:tbl>
              <a:tblPr/>
              <a:tblGrid>
                <a:gridCol w="2057400">
                  <a:extLst>
                    <a:ext uri="{9D8B030D-6E8A-4147-A177-3AD203B41FA5}">
                      <a16:colId xmlns:a16="http://schemas.microsoft.com/office/drawing/2014/main" xmlns="" val="20000"/>
                    </a:ext>
                  </a:extLst>
                </a:gridCol>
                <a:gridCol w="6096000">
                  <a:extLst>
                    <a:ext uri="{9D8B030D-6E8A-4147-A177-3AD203B41FA5}">
                      <a16:colId xmlns:a16="http://schemas.microsoft.com/office/drawing/2014/main" xmlns="" val="20001"/>
                    </a:ext>
                  </a:extLst>
                </a:gridCol>
              </a:tblGrid>
              <a:tr h="8318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Narrow" pitchFamily="34" charset="0"/>
                          <a:ea typeface="ＭＳ Ｐゴシック" pitchFamily="34" charset="-128"/>
                        </a:rPr>
                        <a:t>Genotypes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57150" cap="flat" cmpd="sng" algn="ctr">
                      <a:solidFill>
                        <a:srgbClr val="234F77"/>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0000"/>
                        </a:lnSpc>
                        <a:spcBef>
                          <a:spcPct val="0"/>
                        </a:spcBef>
                        <a:spcAft>
                          <a:spcPct val="0"/>
                        </a:spcAft>
                        <a:buClrTx/>
                        <a:buSzTx/>
                        <a:buFontTx/>
                        <a:buNone/>
                        <a:tabLst/>
                      </a:pPr>
                      <a:r>
                        <a:rPr kumimoji="0" lang="en-US" sz="1800" b="0" i="1" u="none" strike="noStrike" cap="none" normalizeH="0" baseline="0">
                          <a:ln>
                            <a:noFill/>
                          </a:ln>
                          <a:solidFill>
                            <a:schemeClr val="tx1"/>
                          </a:solidFill>
                          <a:effectLst/>
                          <a:latin typeface="Arial Narrow" pitchFamily="34" charset="0"/>
                          <a:ea typeface="ＭＳ Ｐゴシック" pitchFamily="34" charset="-128"/>
                          <a:sym typeface="Symbol" pitchFamily="18" charset="2"/>
                        </a:rPr>
                        <a:t>cis:</a:t>
                      </a:r>
                      <a:r>
                        <a:rPr kumimoji="0" lang="en-US" sz="1800" b="0" i="0" u="none" strike="noStrike" cap="none" normalizeH="0" baseline="0">
                          <a:ln>
                            <a:noFill/>
                          </a:ln>
                          <a:solidFill>
                            <a:schemeClr val="tx1"/>
                          </a:solidFill>
                          <a:effectLst/>
                          <a:latin typeface="Arial Narrow" pitchFamily="34" charset="0"/>
                          <a:ea typeface="ＭＳ Ｐゴシック" pitchFamily="34" charset="-128"/>
                          <a:sym typeface="Symbol" pitchFamily="18" charset="2"/>
                        </a:rPr>
                        <a:t>       – – /  </a:t>
                      </a:r>
                    </a:p>
                    <a:p>
                      <a:pPr marL="0" marR="0" lvl="0" indent="0" algn="l" defTabSz="457200" rtl="0" eaLnBrk="1" fontAlgn="base" latinLnBrk="0" hangingPunct="1">
                        <a:lnSpc>
                          <a:spcPct val="110000"/>
                        </a:lnSpc>
                        <a:spcBef>
                          <a:spcPct val="0"/>
                        </a:spcBef>
                        <a:spcAft>
                          <a:spcPct val="0"/>
                        </a:spcAft>
                        <a:buClrTx/>
                        <a:buSzTx/>
                        <a:buFontTx/>
                        <a:buNone/>
                        <a:tabLst/>
                      </a:pPr>
                      <a:r>
                        <a:rPr kumimoji="0" lang="en-US" sz="1800" b="0" i="1" u="none" strike="noStrike" cap="none" normalizeH="0" baseline="0">
                          <a:ln>
                            <a:noFill/>
                          </a:ln>
                          <a:solidFill>
                            <a:schemeClr val="tx1"/>
                          </a:solidFill>
                          <a:effectLst/>
                          <a:latin typeface="Arial Narrow" pitchFamily="34" charset="0"/>
                          <a:ea typeface="ＭＳ Ｐゴシック" pitchFamily="34" charset="-128"/>
                          <a:sym typeface="Symbol" pitchFamily="18" charset="2"/>
                        </a:rPr>
                        <a:t>trans:</a:t>
                      </a:r>
                      <a:r>
                        <a:rPr kumimoji="0" lang="en-US" sz="1800" b="0" i="0" u="none" strike="noStrike" cap="none" normalizeH="0" baseline="0">
                          <a:ln>
                            <a:noFill/>
                          </a:ln>
                          <a:solidFill>
                            <a:schemeClr val="tx1"/>
                          </a:solidFill>
                          <a:effectLst/>
                          <a:latin typeface="Arial Narrow" pitchFamily="34" charset="0"/>
                          <a:ea typeface="ＭＳ Ｐゴシック" pitchFamily="34" charset="-128"/>
                          <a:sym typeface="Symbol" pitchFamily="18" charset="2"/>
                        </a:rPr>
                        <a:t>    – /  –</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57150" cap="flat" cmpd="sng" algn="ctr">
                      <a:solidFill>
                        <a:srgbClr val="234F77"/>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318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Neonates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Excess </a:t>
                      </a:r>
                      <a:r>
                        <a:rPr kumimoji="0" lang="en-US" sz="1800" b="0" i="0" u="none" strike="noStrike" cap="none" normalizeH="0" baseline="0" dirty="0">
                          <a:ln>
                            <a:noFill/>
                          </a:ln>
                          <a:solidFill>
                            <a:schemeClr val="tx1"/>
                          </a:solidFill>
                          <a:effectLst/>
                          <a:latin typeface="Symbol" pitchFamily="18" charset="2"/>
                          <a:ea typeface="ＭＳ Ｐゴシック" pitchFamily="34" charset="-128"/>
                        </a:rPr>
                        <a:t>g</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sym typeface="Symbol" pitchFamily="18" charset="2"/>
                        </a:rPr>
                        <a:t></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3–8%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Bart</a:t>
                      </a:r>
                      <a:r>
                        <a:rPr kumimoji="0" lang="en-US" altLang="ja-JP" sz="1800" b="0" i="0" u="none" strike="noStrike" cap="none" normalizeH="0" baseline="0" dirty="0" err="1">
                          <a:ln>
                            <a:noFill/>
                          </a:ln>
                          <a:solidFill>
                            <a:schemeClr val="tx1"/>
                          </a:solidFill>
                          <a:effectLst/>
                          <a:latin typeface="Arial Narrow" pitchFamily="34" charset="0"/>
                          <a:ea typeface="ＭＳ Ｐゴシック" pitchFamily="34" charset="-128"/>
                        </a:rPr>
                        <a:t>s</a:t>
                      </a:r>
                      <a:r>
                        <a:rPr kumimoji="0" lang="en-US" altLang="ja-JP" sz="1800" b="0" i="0" u="none" strike="noStrike" cap="none" normalizeH="0" baseline="0" dirty="0">
                          <a:ln>
                            <a:noFill/>
                          </a:ln>
                          <a:solidFill>
                            <a:schemeClr val="tx1"/>
                          </a:solidFill>
                          <a:effectLst/>
                          <a:latin typeface="Arial Narrow" pitchFamily="34" charset="0"/>
                          <a:ea typeface="ＭＳ Ｐゴシック" pitchFamily="34" charset="-128"/>
                        </a:rPr>
                        <a:t> (</a:t>
                      </a:r>
                      <a:r>
                        <a:rPr kumimoji="0" lang="en-US" altLang="ja-JP" sz="1800" b="0" i="0" u="none" strike="noStrike" cap="none" normalizeH="0" baseline="0" dirty="0">
                          <a:ln>
                            <a:noFill/>
                          </a:ln>
                          <a:solidFill>
                            <a:schemeClr val="tx1"/>
                          </a:solidFill>
                          <a:effectLst/>
                          <a:latin typeface="Symbol" pitchFamily="18" charset="2"/>
                          <a:ea typeface="ＭＳ Ｐゴシック" pitchFamily="34" charset="-128"/>
                        </a:rPr>
                        <a:t>g</a:t>
                      </a:r>
                      <a:r>
                        <a:rPr kumimoji="0" lang="en-US" altLang="ja-JP" sz="1800" b="0" i="0" u="none" strike="noStrike" cap="none" normalizeH="0" baseline="-25000" dirty="0">
                          <a:ln>
                            <a:noFill/>
                          </a:ln>
                          <a:solidFill>
                            <a:schemeClr val="tx1"/>
                          </a:solidFill>
                          <a:effectLst/>
                          <a:latin typeface="Arial Narrow" pitchFamily="34" charset="0"/>
                          <a:ea typeface="ＭＳ Ｐゴシック" pitchFamily="34" charset="-128"/>
                        </a:rPr>
                        <a:t>4</a:t>
                      </a:r>
                      <a:r>
                        <a:rPr kumimoji="0" lang="en-US" altLang="ja-JP" sz="1800" b="0" i="0" u="none" strike="noStrike" cap="none" normalizeH="0" baseline="0" dirty="0">
                          <a:ln>
                            <a:noFill/>
                          </a:ln>
                          <a:solidFill>
                            <a:schemeClr val="tx1"/>
                          </a:solidFill>
                          <a:effectLst/>
                          <a:latin typeface="Arial Narrow" pitchFamily="34" charset="0"/>
                          <a:ea typeface="ＭＳ Ｐゴシック" pitchFamily="34" charset="-128"/>
                        </a:rPr>
                        <a:t>)</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Microcytosis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(MCV 80–95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fL</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87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Children and Adults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Excess </a:t>
                      </a:r>
                      <a:r>
                        <a:rPr kumimoji="0" lang="en-US" sz="1800" b="0" i="0" u="none" strike="noStrike" cap="none" normalizeH="0" baseline="0" dirty="0">
                          <a:ln>
                            <a:noFill/>
                          </a:ln>
                          <a:solidFill>
                            <a:schemeClr val="tx1"/>
                          </a:solidFill>
                          <a:effectLst/>
                          <a:latin typeface="Symbol" pitchFamily="18" charset="2"/>
                          <a:ea typeface="ＭＳ Ｐゴシック" pitchFamily="34" charset="-128"/>
                        </a:rPr>
                        <a:t>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sym typeface="Symbol" pitchFamily="18" charset="2"/>
                        </a:rPr>
                        <a:t></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absent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H (</a:t>
                      </a:r>
                      <a:r>
                        <a:rPr kumimoji="0" lang="en-US" sz="1800" b="0" i="0" u="none" strike="noStrike" cap="none" normalizeH="0" baseline="0" dirty="0">
                          <a:ln>
                            <a:noFill/>
                          </a:ln>
                          <a:solidFill>
                            <a:schemeClr val="tx1"/>
                          </a:solidFill>
                          <a:effectLst/>
                          <a:latin typeface="Symbol" pitchFamily="18" charset="2"/>
                          <a:ea typeface="ＭＳ Ｐゴシック" pitchFamily="34" charset="-128"/>
                        </a:rPr>
                        <a:t>b</a:t>
                      </a:r>
                      <a:r>
                        <a:rPr kumimoji="0" lang="en-US" sz="1800" b="0" i="0" u="none" strike="noStrike" cap="none" normalizeH="0" baseline="-25000" dirty="0">
                          <a:ln>
                            <a:noFill/>
                          </a:ln>
                          <a:solidFill>
                            <a:schemeClr val="tx1"/>
                          </a:solidFill>
                          <a:effectLst/>
                          <a:latin typeface="Arial Narrow" pitchFamily="34" charset="0"/>
                          <a:ea typeface="ＭＳ Ｐゴシック" pitchFamily="34" charset="-128"/>
                        </a:rPr>
                        <a:t>4</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)—too unstable</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Mild anemia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10–11 g/</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dL</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Hyphochromia</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and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microcytosis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(MCV 65–75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fL</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87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Significance</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57150" cap="flat" cmpd="sng" algn="ctr">
                      <a:solidFill>
                        <a:srgbClr val="234F77"/>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Common (Asian: </a:t>
                      </a:r>
                      <a:r>
                        <a:rPr kumimoji="0" lang="en-US" sz="1800" b="0" i="1" u="none" strike="noStrike" cap="none" normalizeH="0" baseline="0" dirty="0" err="1">
                          <a:ln>
                            <a:noFill/>
                          </a:ln>
                          <a:solidFill>
                            <a:schemeClr val="tx1"/>
                          </a:solidFill>
                          <a:effectLst/>
                          <a:latin typeface="Arial Narrow" pitchFamily="34" charset="0"/>
                          <a:ea typeface="ＭＳ Ｐゴシック" pitchFamily="34" charset="-128"/>
                        </a:rPr>
                        <a:t>cis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and </a:t>
                      </a:r>
                      <a:r>
                        <a:rPr kumimoji="0" lang="en-US" sz="1800" b="0" i="1" u="none" strike="noStrike" cap="none" normalizeH="0" baseline="0" dirty="0">
                          <a:ln>
                            <a:noFill/>
                          </a:ln>
                          <a:solidFill>
                            <a:schemeClr val="tx1"/>
                          </a:solidFill>
                          <a:effectLst/>
                          <a:latin typeface="Arial Narrow" pitchFamily="34" charset="0"/>
                          <a:ea typeface="ＭＳ Ｐゴシック" pitchFamily="34" charset="-128"/>
                        </a:rPr>
                        <a:t>trans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African: </a:t>
                      </a:r>
                      <a:r>
                        <a:rPr kumimoji="0" lang="en-US" sz="1800" b="0" i="1" u="none" strike="noStrike" cap="none" normalizeH="0" baseline="0" dirty="0">
                          <a:ln>
                            <a:noFill/>
                          </a:ln>
                          <a:solidFill>
                            <a:schemeClr val="tx1"/>
                          </a:solidFill>
                          <a:effectLst/>
                          <a:latin typeface="Arial Narrow" pitchFamily="34" charset="0"/>
                          <a:ea typeface="ＭＳ Ｐゴシック" pitchFamily="34" charset="-128"/>
                        </a:rPr>
                        <a:t>trans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but not </a:t>
                      </a:r>
                      <a:r>
                        <a:rPr kumimoji="0" lang="en-US" sz="1800" b="0" i="1" u="none" strike="noStrike" cap="none" normalizeH="0" baseline="0" dirty="0" err="1">
                          <a:ln>
                            <a:noFill/>
                          </a:ln>
                          <a:solidFill>
                            <a:schemeClr val="tx1"/>
                          </a:solidFill>
                          <a:effectLst/>
                          <a:latin typeface="Arial Narrow" pitchFamily="34" charset="0"/>
                          <a:ea typeface="ＭＳ Ｐゴシック" pitchFamily="34" charset="-128"/>
                        </a:rPr>
                        <a:t>cis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Frequently misdiagnosed and treated as iron deficiency anemia</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Risk of TI or TM in offspring, esp. of individuals with </a:t>
                      </a:r>
                      <a:r>
                        <a:rPr kumimoji="0" lang="en-US" sz="1800" b="0" i="1" u="none" strike="noStrike" cap="none" normalizeH="0" baseline="0" dirty="0">
                          <a:ln>
                            <a:noFill/>
                          </a:ln>
                          <a:solidFill>
                            <a:schemeClr val="tx1"/>
                          </a:solidFill>
                          <a:effectLst/>
                          <a:latin typeface="Arial Narrow" pitchFamily="34" charset="0"/>
                          <a:ea typeface="ＭＳ Ｐゴシック" pitchFamily="34" charset="-128"/>
                        </a:rPr>
                        <a:t>cis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-deletions</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57150" cap="flat" cmpd="sng" algn="ctr">
                      <a:solidFill>
                        <a:srgbClr val="234F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60435" name="TextBox 4"/>
          <p:cNvSpPr txBox="1">
            <a:spLocks noChangeArrowheads="1"/>
          </p:cNvSpPr>
          <p:nvPr/>
        </p:nvSpPr>
        <p:spPr bwMode="auto">
          <a:xfrm>
            <a:off x="412750" y="6019800"/>
            <a:ext cx="2257425" cy="584200"/>
          </a:xfrm>
          <a:prstGeom prst="rect">
            <a:avLst/>
          </a:prstGeom>
          <a:noFill/>
          <a:ln w="9525">
            <a:noFill/>
            <a:miter lim="800000"/>
            <a:headEnd/>
            <a:tailEnd/>
          </a:ln>
        </p:spPr>
        <p:txBody>
          <a:bodyPr wrap="none">
            <a:spAutoFit/>
          </a:bodyPr>
          <a:lstStyle/>
          <a:p>
            <a:r>
              <a:rPr lang="en-US" sz="1600">
                <a:latin typeface="Arial Narrow" pitchFamily="34" charset="0"/>
              </a:rPr>
              <a:t>TI = thalassemia intermedia</a:t>
            </a:r>
          </a:p>
          <a:p>
            <a:r>
              <a:rPr lang="en-US" sz="1600" dirty="0">
                <a:latin typeface="Arial Narrow" pitchFamily="34" charset="0"/>
              </a:rPr>
              <a:t>TM = thalassemia major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000"/>
          <a:stretch/>
        </p:blipFill>
        <p:spPr>
          <a:xfrm>
            <a:off x="685800" y="685800"/>
            <a:ext cx="77724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553386" y="6096000"/>
            <a:ext cx="6037229" cy="400110"/>
          </a:xfrm>
          <a:prstGeom prst="rect">
            <a:avLst/>
          </a:prstGeom>
          <a:noFill/>
        </p:spPr>
        <p:txBody>
          <a:bodyPr wrap="none" rtlCol="0">
            <a:spAutoFit/>
          </a:bodyPr>
          <a:lstStyle/>
          <a:p>
            <a:pPr algn="ctr"/>
            <a:r>
              <a:rPr lang="en-US" sz="2000" b="1" dirty="0" err="1"/>
              <a:t>hypochromia</a:t>
            </a:r>
            <a:r>
              <a:rPr lang="en-US" sz="2000" b="1" dirty="0"/>
              <a:t>, </a:t>
            </a:r>
            <a:r>
              <a:rPr lang="en-US" sz="2000" b="1" dirty="0" err="1"/>
              <a:t>microcytosis</a:t>
            </a:r>
            <a:r>
              <a:rPr lang="en-US" sz="2000" b="1" dirty="0"/>
              <a:t>, </a:t>
            </a:r>
            <a:r>
              <a:rPr lang="en-US" sz="2000" b="1" dirty="0" err="1"/>
              <a:t>anisopoikilocytosis</a:t>
            </a:r>
            <a:endParaRPr lang="en-US" sz="20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27"/>
          <p:cNvSpPr>
            <a:spLocks noGrp="1" noChangeArrowheads="1"/>
          </p:cNvSpPr>
          <p:nvPr>
            <p:ph type="title"/>
          </p:nvPr>
        </p:nvSpPr>
        <p:spPr/>
        <p:txBody>
          <a:bodyPr/>
          <a:lstStyle/>
          <a:p>
            <a:pPr algn="l" eaLnBrk="1" hangingPunct="1"/>
            <a:r>
              <a:rPr lang="en-US" dirty="0">
                <a:latin typeface="Arial" pitchFamily="34" charset="0"/>
                <a:ea typeface="ＭＳ Ｐゴシック" pitchFamily="34" charset="-128"/>
              </a:rPr>
              <a:t>Disclosures</a:t>
            </a:r>
          </a:p>
        </p:txBody>
      </p:sp>
      <p:sp>
        <p:nvSpPr>
          <p:cNvPr id="27650" name="Rectangle 1028"/>
          <p:cNvSpPr>
            <a:spLocks noGrp="1" noChangeArrowheads="1"/>
          </p:cNvSpPr>
          <p:nvPr>
            <p:ph idx="1"/>
          </p:nvPr>
        </p:nvSpPr>
        <p:spPr/>
        <p:txBody>
          <a:bodyPr/>
          <a:lstStyle/>
          <a:p>
            <a:pPr marL="457200" lvl="1" indent="0" eaLnBrk="1" hangingPunct="1">
              <a:lnSpc>
                <a:spcPct val="150000"/>
              </a:lnSpc>
              <a:buFont typeface="Arial" pitchFamily="34" charset="0"/>
              <a:buNone/>
            </a:pPr>
            <a:r>
              <a:rPr lang="en-US">
                <a:latin typeface="Arial" pitchFamily="34" charset="0"/>
                <a:ea typeface="ＭＳ Ｐゴシック" pitchFamily="34" charset="-128"/>
              </a:rPr>
              <a:t>No conflicts of interest</a:t>
            </a:r>
          </a:p>
          <a:p>
            <a:pPr marL="457200" lvl="1" indent="0" eaLnBrk="1" hangingPunct="1">
              <a:lnSpc>
                <a:spcPct val="150000"/>
              </a:lnSpc>
              <a:buFont typeface="Arial" pitchFamily="34" charset="0"/>
              <a:buNone/>
            </a:pPr>
            <a:endParaRPr lang="en-US">
              <a:latin typeface="Arial" pitchFamily="34" charset="0"/>
              <a:ea typeface="ＭＳ Ｐゴシック" pitchFamily="34" charset="-128"/>
            </a:endParaRPr>
          </a:p>
          <a:p>
            <a:pPr marL="457200" lvl="1" indent="0" eaLnBrk="1" hangingPunct="1">
              <a:lnSpc>
                <a:spcPct val="150000"/>
              </a:lnSpc>
              <a:buFont typeface="Arial" pitchFamily="34" charset="0"/>
              <a:buNone/>
            </a:pPr>
            <a:r>
              <a:rPr lang="en-US">
                <a:latin typeface="Arial" pitchFamily="34" charset="0"/>
                <a:ea typeface="ＭＳ Ｐゴシック" pitchFamily="34" charset="-128"/>
              </a:rPr>
              <a:t>Off-label discussion: hydroxyurea for children with sickle cell disease</a:t>
            </a:r>
          </a:p>
          <a:p>
            <a:pPr marL="457200" lvl="1" indent="0" eaLnBrk="1" hangingPunct="1">
              <a:lnSpc>
                <a:spcPct val="150000"/>
              </a:lnSpc>
              <a:buFont typeface="Arial" pitchFamily="34" charset="0"/>
              <a:buNone/>
            </a:pPr>
            <a:endParaRPr lang="en-US">
              <a:latin typeface="Arial" pitchFamily="34" charset="0"/>
              <a:ea typeface="ＭＳ Ｐゴシック"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p:cNvSpPr>
            <a:spLocks noChangeArrowheads="1"/>
          </p:cNvSpPr>
          <p:nvPr/>
        </p:nvSpPr>
        <p:spPr bwMode="auto">
          <a:xfrm>
            <a:off x="1524452" y="1828800"/>
            <a:ext cx="2007281" cy="646331"/>
          </a:xfrm>
          <a:prstGeom prst="rect">
            <a:avLst/>
          </a:prstGeom>
          <a:noFill/>
          <a:ln w="9525">
            <a:noFill/>
            <a:miter lim="800000"/>
            <a:headEnd/>
            <a:tailEnd/>
          </a:ln>
        </p:spPr>
        <p:txBody>
          <a:bodyPr wrap="none">
            <a:spAutoFit/>
          </a:bodyPr>
          <a:lstStyle/>
          <a:p>
            <a:pPr algn="ctr" eaLnBrk="1" hangingPunct="1">
              <a:lnSpc>
                <a:spcPct val="80000"/>
              </a:lnSpc>
              <a:spcBef>
                <a:spcPct val="20000"/>
              </a:spcBef>
              <a:tabLst>
                <a:tab pos="1081088" algn="l"/>
              </a:tabLst>
            </a:pPr>
            <a:r>
              <a:rPr lang="en-US" sz="2000" b="1" dirty="0">
                <a:latin typeface="Symbol" pitchFamily="18" charset="2"/>
              </a:rPr>
              <a:t>a</a:t>
            </a:r>
            <a:r>
              <a:rPr lang="en-US" sz="2000" b="1" dirty="0">
                <a:cs typeface="Arial" pitchFamily="34" charset="0"/>
              </a:rPr>
              <a:t>-/</a:t>
            </a:r>
            <a:r>
              <a:rPr lang="en-US" sz="2000" b="1" dirty="0">
                <a:latin typeface="Symbol" pitchFamily="18" charset="2"/>
              </a:rPr>
              <a:t>a</a:t>
            </a:r>
            <a:r>
              <a:rPr lang="en-US" sz="2000" b="1" dirty="0">
                <a:cs typeface="Arial" pitchFamily="34" charset="0"/>
              </a:rPr>
              <a:t>-</a:t>
            </a:r>
          </a:p>
          <a:p>
            <a:pPr algn="ctr" eaLnBrk="1" hangingPunct="1">
              <a:lnSpc>
                <a:spcPct val="80000"/>
              </a:lnSpc>
              <a:spcBef>
                <a:spcPct val="20000"/>
              </a:spcBef>
              <a:tabLst>
                <a:tab pos="1081088" algn="l"/>
              </a:tabLst>
            </a:pPr>
            <a:r>
              <a:rPr lang="en-US" sz="2000" b="1" i="1" dirty="0">
                <a:cs typeface="Arial" pitchFamily="34" charset="0"/>
              </a:rPr>
              <a:t>trans</a:t>
            </a:r>
            <a:r>
              <a:rPr lang="en-US" altLang="ja-JP" sz="2000" b="1" dirty="0">
                <a:cs typeface="Arial" pitchFamily="34" charset="0"/>
              </a:rPr>
              <a:t> deletions</a:t>
            </a:r>
            <a:endParaRPr lang="en-US" sz="2000" b="1" dirty="0">
              <a:cs typeface="Arial" pitchFamily="34" charset="0"/>
            </a:endParaRPr>
          </a:p>
        </p:txBody>
      </p:sp>
      <p:graphicFrame>
        <p:nvGraphicFramePr>
          <p:cNvPr id="254019" name="Group 67"/>
          <p:cNvGraphicFramePr>
            <a:graphicFrameLocks noGrp="1"/>
          </p:cNvGraphicFramePr>
          <p:nvPr/>
        </p:nvGraphicFramePr>
        <p:xfrm>
          <a:off x="4953000" y="2743200"/>
          <a:ext cx="3429000" cy="3022600"/>
        </p:xfrm>
        <a:graphic>
          <a:graphicData uri="http://schemas.openxmlformats.org/drawingml/2006/table">
            <a:tbl>
              <a:tblPr/>
              <a:tblGrid>
                <a:gridCol w="1143000">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0002"/>
                    </a:ext>
                  </a:extLst>
                </a:gridCol>
              </a:tblGrid>
              <a:tr h="1006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charset="0"/>
                        <a:ea typeface="ＭＳ Ｐゴシック" charset="0"/>
                        <a:cs typeface="ＭＳ Ｐゴシック" charset="0"/>
                      </a:endParaRPr>
                    </a:p>
                  </a:txBody>
                  <a:tcPr anchor="ctr" horzOverflow="overflow">
                    <a:lnL>
                      <a:noFill/>
                    </a:lnL>
                    <a:lnR w="28575" cap="flat" cmpd="sng" algn="ctr">
                      <a:solidFill>
                        <a:prstClr val="black"/>
                      </a:solidFill>
                      <a:prstDash val="solid"/>
                      <a:round/>
                      <a:headEnd type="none" w="med" len="med"/>
                      <a:tailEnd type="none" w="med" len="med"/>
                    </a:lnR>
                    <a:lnT>
                      <a:noFill/>
                    </a:lnT>
                    <a:lnB w="28575" cap="flat" cmpd="sng" algn="ctr">
                      <a:solidFill>
                        <a:prstClr val="black"/>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latin typeface="Symbol" charset="0"/>
                          <a:ea typeface="ＭＳ Ｐゴシック" charset="0"/>
                          <a:cs typeface="ＭＳ Ｐゴシック" charset="0"/>
                        </a:rPr>
                        <a:t>-</a:t>
                      </a:r>
                    </a:p>
                  </a:txBody>
                  <a:tcPr anchor="ctr" horzOverflow="overflow">
                    <a:lnL w="28575" cap="flat" cmpd="sng" algn="ctr">
                      <a:solidFill>
                        <a:prstClr val="black"/>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43F6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bg1"/>
                          </a:solidFill>
                          <a:effectLst/>
                          <a:latin typeface="Symbol" charset="0"/>
                          <a:ea typeface="ＭＳ Ｐゴシック" charset="0"/>
                          <a:cs typeface="ＭＳ Ｐゴシック" charset="0"/>
                        </a:rPr>
                        <a:t>aa</a:t>
                      </a:r>
                      <a:endParaRPr kumimoji="0" lang="en-US" sz="2400" b="0" i="0" u="none" strike="noStrike" cap="none" normalizeH="0" baseline="0" dirty="0">
                        <a:ln>
                          <a:noFill/>
                        </a:ln>
                        <a:solidFill>
                          <a:schemeClr val="bg1"/>
                        </a:solidFill>
                        <a:effectLst/>
                        <a:latin typeface="Symbol"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43F6A"/>
                    </a:solidFill>
                  </a:tcPr>
                </a:tc>
                <a:extLst>
                  <a:ext uri="{0D108BD9-81ED-4DB2-BD59-A6C34878D82A}">
                    <a16:rowId xmlns:a16="http://schemas.microsoft.com/office/drawing/2014/main" xmlns="" val="10000"/>
                  </a:ext>
                </a:extLst>
              </a:tr>
              <a:tr h="1009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Symbol" charset="0"/>
                          <a:ea typeface="ＭＳ Ｐゴシック" charset="0"/>
                          <a:cs typeface="ＭＳ Ｐゴシック"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prstClr val="black"/>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43F6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ymbol" charset="0"/>
                          <a:ea typeface="ＭＳ Ｐゴシック" charset="0"/>
                          <a:cs typeface="ＭＳ Ｐゴシック" charset="0"/>
                        </a:rPr>
                        <a:t></a:t>
                      </a:r>
                      <a:endParaRPr kumimoji="0" lang="en-US" sz="2400" b="0" i="0" u="none" strike="noStrike" cap="none" normalizeH="0" baseline="0" dirty="0">
                        <a:ln>
                          <a:noFill/>
                        </a:ln>
                        <a:solidFill>
                          <a:schemeClr val="tx1"/>
                        </a:solidFill>
                        <a:effectLst/>
                        <a:latin typeface="Gill Sans"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B3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ymbol" charset="0"/>
                          <a:ea typeface="ＭＳ Ｐゴシック" charset="0"/>
                          <a:cs typeface="ＭＳ Ｐゴシック" charset="0"/>
                        </a:rPr>
                        <a:t>-aa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06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bg1"/>
                          </a:solidFill>
                          <a:effectLst/>
                          <a:latin typeface="Symbol" charset="0"/>
                          <a:ea typeface="ＭＳ Ｐゴシック" charset="0"/>
                          <a:cs typeface="ＭＳ Ｐゴシック" charset="0"/>
                        </a:rPr>
                        <a:t>aa</a:t>
                      </a:r>
                      <a:endParaRPr kumimoji="0" lang="en-US" sz="2400" b="0" i="0" u="none" strike="noStrike" cap="none" normalizeH="0" baseline="0" dirty="0">
                        <a:ln>
                          <a:noFill/>
                        </a:ln>
                        <a:solidFill>
                          <a:schemeClr val="bg1"/>
                        </a:solidFill>
                        <a:effectLst/>
                        <a:latin typeface="Symbo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43F6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ymbol" charset="0"/>
                          <a:ea typeface="ＭＳ Ｐゴシック" charset="0"/>
                          <a:cs typeface="ＭＳ Ｐゴシック" charset="0"/>
                        </a:rPr>
                        <a:t>aa-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Symbol" charset="0"/>
                          <a:ea typeface="ＭＳ Ｐゴシック" charset="0"/>
                          <a:cs typeface="ＭＳ Ｐゴシック" charset="0"/>
                        </a:rPr>
                        <a:t>aaaa</a:t>
                      </a:r>
                      <a:endParaRPr kumimoji="0" lang="en-US" sz="2400" b="0" i="0" u="none" strike="noStrike" cap="none" normalizeH="0" baseline="0" dirty="0">
                        <a:ln>
                          <a:noFill/>
                        </a:ln>
                        <a:solidFill>
                          <a:schemeClr val="tx1"/>
                        </a:solidFill>
                        <a:effectLst/>
                        <a:latin typeface="Symbo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graphicFrame>
        <p:nvGraphicFramePr>
          <p:cNvPr id="253995" name="Group 43"/>
          <p:cNvGraphicFramePr>
            <a:graphicFrameLocks noGrp="1"/>
          </p:cNvGraphicFramePr>
          <p:nvPr/>
        </p:nvGraphicFramePr>
        <p:xfrm>
          <a:off x="762000" y="2743200"/>
          <a:ext cx="3429000" cy="3022600"/>
        </p:xfrm>
        <a:graphic>
          <a:graphicData uri="http://schemas.openxmlformats.org/drawingml/2006/table">
            <a:tbl>
              <a:tblPr/>
              <a:tblGrid>
                <a:gridCol w="1143000">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0002"/>
                    </a:ext>
                  </a:extLst>
                </a:gridCol>
              </a:tblGrid>
              <a:tr h="1006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charset="0"/>
                        <a:ea typeface="ＭＳ Ｐゴシック" charset="0"/>
                        <a:cs typeface="ＭＳ Ｐゴシック" charset="0"/>
                      </a:endParaRPr>
                    </a:p>
                  </a:txBody>
                  <a:tcPr anchor="ctr" horzOverflow="overflow">
                    <a:lnL>
                      <a:noFill/>
                    </a:lnL>
                    <a:lnR w="28575" cap="flat" cmpd="sng" algn="ctr">
                      <a:solidFill>
                        <a:prstClr val="black"/>
                      </a:solidFill>
                      <a:prstDash val="solid"/>
                      <a:round/>
                      <a:headEnd type="none" w="med" len="med"/>
                      <a:tailEnd type="none" w="med" len="med"/>
                    </a:lnR>
                    <a:lnT>
                      <a:noFill/>
                    </a:lnT>
                    <a:lnB w="28575" cap="flat" cmpd="sng" algn="ctr">
                      <a:solidFill>
                        <a:prstClr val="black"/>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latin typeface="Symbol" charset="0"/>
                          <a:ea typeface="ＭＳ Ｐゴシック" charset="0"/>
                          <a:cs typeface="ＭＳ Ｐゴシック" charset="0"/>
                        </a:rPr>
                        <a:t>a-</a:t>
                      </a:r>
                    </a:p>
                  </a:txBody>
                  <a:tcPr anchor="ctr" horzOverflow="overflow">
                    <a:lnL w="28575" cap="flat" cmpd="sng" algn="ctr">
                      <a:solidFill>
                        <a:prstClr val="black"/>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latin typeface="Symbol" charset="0"/>
                          <a:ea typeface="ＭＳ Ｐゴシック" charset="0"/>
                          <a:cs typeface="ＭＳ Ｐゴシック" charset="0"/>
                        </a:rPr>
                        <a:t>a-</a:t>
                      </a:r>
                    </a:p>
                  </a:txBody>
                  <a:tcPr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50000"/>
                      </a:schemeClr>
                    </a:solidFill>
                  </a:tcPr>
                </a:tc>
                <a:extLst>
                  <a:ext uri="{0D108BD9-81ED-4DB2-BD59-A6C34878D82A}">
                    <a16:rowId xmlns:a16="http://schemas.microsoft.com/office/drawing/2014/main" xmlns="" val="10000"/>
                  </a:ext>
                </a:extLst>
              </a:tr>
              <a:tr h="1009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latin typeface="Symbol" charset="0"/>
                          <a:ea typeface="ＭＳ Ｐゴシック" charset="0"/>
                          <a:cs typeface="ＭＳ Ｐゴシック" charset="0"/>
                        </a:rPr>
                        <a:t>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prstClr val="black"/>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43F6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ymbol" charset="0"/>
                          <a:ea typeface="ＭＳ Ｐゴシック" charset="0"/>
                          <a:cs typeface="ＭＳ Ｐゴシック" charset="0"/>
                        </a:rPr>
                        <a:t>a-a-</a:t>
                      </a:r>
                      <a:endParaRPr kumimoji="0" lang="en-US" sz="2400" b="0" i="0" u="none" strike="noStrike" cap="none" normalizeH="0" baseline="0" dirty="0">
                        <a:ln>
                          <a:noFill/>
                        </a:ln>
                        <a:solidFill>
                          <a:schemeClr val="tx1"/>
                        </a:solidFill>
                        <a:effectLst/>
                        <a:latin typeface="Gill Sans"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ymbol" charset="0"/>
                          <a:ea typeface="ＭＳ Ｐゴシック" charset="0"/>
                          <a:cs typeface="ＭＳ Ｐゴシック" charset="0"/>
                        </a:rPr>
                        <a:t>a-a-</a:t>
                      </a:r>
                      <a:endParaRPr kumimoji="0" lang="en-US" sz="2400" b="0" i="0" u="none" strike="noStrike" cap="none" normalizeH="0" baseline="0">
                        <a:ln>
                          <a:noFill/>
                        </a:ln>
                        <a:solidFill>
                          <a:schemeClr val="tx1"/>
                        </a:solidFill>
                        <a:effectLst/>
                        <a:latin typeface="Gill Sans"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06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latin typeface="Symbol" charset="0"/>
                          <a:ea typeface="ＭＳ Ｐゴシック" charset="0"/>
                          <a:cs typeface="ＭＳ Ｐゴシック" charset="0"/>
                        </a:rPr>
                        <a:t>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43F6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Symbol" charset="0"/>
                          <a:ea typeface="ＭＳ Ｐゴシック" charset="0"/>
                          <a:cs typeface="ＭＳ Ｐゴシック" charset="0"/>
                        </a:rPr>
                        <a:t>a-a-</a:t>
                      </a:r>
                      <a:endParaRPr kumimoji="0" lang="en-US" sz="2400" b="0" i="0" u="none" strike="noStrike" cap="none" normalizeH="0" baseline="0">
                        <a:ln>
                          <a:noFill/>
                        </a:ln>
                        <a:solidFill>
                          <a:schemeClr val="tx1"/>
                        </a:solidFill>
                        <a:effectLst/>
                        <a:latin typeface="Gill Sans"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ymbol" charset="0"/>
                          <a:ea typeface="ＭＳ Ｐゴシック" charset="0"/>
                          <a:cs typeface="ＭＳ Ｐゴシック" charset="0"/>
                        </a:rPr>
                        <a:t>a-a-</a:t>
                      </a:r>
                      <a:endParaRPr kumimoji="0" lang="en-US" sz="2400" b="0" i="0" u="none" strike="noStrike" cap="none" normalizeH="0" baseline="0" dirty="0">
                        <a:ln>
                          <a:noFill/>
                        </a:ln>
                        <a:solidFill>
                          <a:schemeClr val="tx1"/>
                        </a:solidFill>
                        <a:effectLst/>
                        <a:latin typeface="Gill Sans"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63534" name="Text Box 65"/>
          <p:cNvSpPr txBox="1">
            <a:spLocks noChangeArrowheads="1"/>
          </p:cNvSpPr>
          <p:nvPr/>
        </p:nvSpPr>
        <p:spPr bwMode="auto">
          <a:xfrm>
            <a:off x="762000" y="6019800"/>
            <a:ext cx="3429000" cy="400050"/>
          </a:xfrm>
          <a:prstGeom prst="rect">
            <a:avLst/>
          </a:prstGeom>
          <a:noFill/>
          <a:ln w="9525">
            <a:noFill/>
            <a:miter lim="800000"/>
            <a:headEnd/>
            <a:tailEnd/>
          </a:ln>
        </p:spPr>
        <p:txBody>
          <a:bodyPr>
            <a:spAutoFit/>
          </a:bodyPr>
          <a:lstStyle/>
          <a:p>
            <a:pPr algn="ctr">
              <a:spcBef>
                <a:spcPct val="50000"/>
              </a:spcBef>
            </a:pPr>
            <a:r>
              <a:rPr lang="en-US" sz="2000" b="1">
                <a:cs typeface="Arial" pitchFamily="34" charset="0"/>
              </a:rPr>
              <a:t>No thalassemia major</a:t>
            </a:r>
          </a:p>
        </p:txBody>
      </p:sp>
      <p:sp>
        <p:nvSpPr>
          <p:cNvPr id="254018" name="Text Box 66"/>
          <p:cNvSpPr txBox="1">
            <a:spLocks noChangeArrowheads="1"/>
          </p:cNvSpPr>
          <p:nvPr/>
        </p:nvSpPr>
        <p:spPr bwMode="auto">
          <a:xfrm>
            <a:off x="5094288" y="6019800"/>
            <a:ext cx="3146425" cy="400050"/>
          </a:xfrm>
          <a:prstGeom prst="rect">
            <a:avLst/>
          </a:prstGeom>
          <a:noFill/>
          <a:ln w="9525">
            <a:noFill/>
            <a:miter lim="800000"/>
            <a:headEnd/>
            <a:tailEnd/>
          </a:ln>
        </p:spPr>
        <p:txBody>
          <a:bodyPr>
            <a:spAutoFit/>
          </a:bodyPr>
          <a:lstStyle/>
          <a:p>
            <a:pPr algn="ctr">
              <a:spcBef>
                <a:spcPct val="50000"/>
              </a:spcBef>
            </a:pPr>
            <a:r>
              <a:rPr lang="en-US" sz="2000" b="1">
                <a:cs typeface="Arial" pitchFamily="34" charset="0"/>
              </a:rPr>
              <a:t>25% thalassemia major</a:t>
            </a:r>
          </a:p>
        </p:txBody>
      </p:sp>
      <p:sp>
        <p:nvSpPr>
          <p:cNvPr id="254022" name="Rectangle 70"/>
          <p:cNvSpPr>
            <a:spLocks noChangeArrowheads="1"/>
          </p:cNvSpPr>
          <p:nvPr/>
        </p:nvSpPr>
        <p:spPr bwMode="auto">
          <a:xfrm>
            <a:off x="5793416" y="1828800"/>
            <a:ext cx="1806906" cy="646331"/>
          </a:xfrm>
          <a:prstGeom prst="rect">
            <a:avLst/>
          </a:prstGeom>
          <a:noFill/>
          <a:ln w="9525">
            <a:noFill/>
            <a:miter lim="800000"/>
            <a:headEnd/>
            <a:tailEnd/>
          </a:ln>
        </p:spPr>
        <p:txBody>
          <a:bodyPr wrap="none">
            <a:spAutoFit/>
          </a:bodyPr>
          <a:lstStyle/>
          <a:p>
            <a:pPr algn="ctr" eaLnBrk="1" hangingPunct="1">
              <a:lnSpc>
                <a:spcPct val="80000"/>
              </a:lnSpc>
              <a:spcBef>
                <a:spcPct val="20000"/>
              </a:spcBef>
              <a:tabLst>
                <a:tab pos="1025525" algn="l"/>
              </a:tabLst>
            </a:pPr>
            <a:r>
              <a:rPr lang="en-US" sz="2000" b="1" dirty="0">
                <a:cs typeface="Arial" pitchFamily="34" charset="0"/>
              </a:rPr>
              <a:t>--/</a:t>
            </a:r>
            <a:r>
              <a:rPr lang="en-US" sz="2000" b="1" dirty="0" err="1">
                <a:latin typeface="Symbol" pitchFamily="18" charset="2"/>
              </a:rPr>
              <a:t>aa</a:t>
            </a:r>
            <a:endParaRPr lang="en-US" sz="2000" b="1" dirty="0">
              <a:cs typeface="Arial" pitchFamily="34" charset="0"/>
            </a:endParaRPr>
          </a:p>
          <a:p>
            <a:pPr algn="ctr" eaLnBrk="1" hangingPunct="1">
              <a:lnSpc>
                <a:spcPct val="80000"/>
              </a:lnSpc>
              <a:spcBef>
                <a:spcPct val="20000"/>
              </a:spcBef>
              <a:tabLst>
                <a:tab pos="1025525" algn="l"/>
              </a:tabLst>
            </a:pPr>
            <a:r>
              <a:rPr lang="en-US" sz="2000" b="1" i="1" dirty="0">
                <a:cs typeface="Arial" pitchFamily="34" charset="0"/>
              </a:rPr>
              <a:t>cis</a:t>
            </a:r>
            <a:r>
              <a:rPr lang="en-US" altLang="ja-JP" sz="2000" b="1" dirty="0">
                <a:cs typeface="Arial" pitchFamily="34" charset="0"/>
              </a:rPr>
              <a:t> deletions </a:t>
            </a:r>
            <a:endParaRPr lang="en-US" sz="2000" b="1" dirty="0">
              <a:cs typeface="Arial" pitchFamily="34" charset="0"/>
            </a:endParaRPr>
          </a:p>
        </p:txBody>
      </p:sp>
      <p:sp>
        <p:nvSpPr>
          <p:cNvPr id="63537" name="Rectangle 73"/>
          <p:cNvSpPr>
            <a:spLocks noChangeArrowheads="1"/>
          </p:cNvSpPr>
          <p:nvPr/>
        </p:nvSpPr>
        <p:spPr bwMode="auto">
          <a:xfrm>
            <a:off x="-560388" y="3486150"/>
            <a:ext cx="184150" cy="457200"/>
          </a:xfrm>
          <a:prstGeom prst="rect">
            <a:avLst/>
          </a:prstGeom>
          <a:noFill/>
          <a:ln w="9525">
            <a:noFill/>
            <a:miter lim="800000"/>
            <a:headEnd/>
            <a:tailEnd/>
          </a:ln>
        </p:spPr>
        <p:txBody>
          <a:bodyPr wrap="none">
            <a:spAutoFit/>
          </a:bodyPr>
          <a:lstStyle/>
          <a:p>
            <a:endParaRPr lang="en-US">
              <a:cs typeface="Arial" pitchFamily="34" charset="0"/>
            </a:endParaRPr>
          </a:p>
        </p:txBody>
      </p:sp>
      <p:sp>
        <p:nvSpPr>
          <p:cNvPr id="63538" name="Title 2"/>
          <p:cNvSpPr>
            <a:spLocks noGrp="1"/>
          </p:cNvSpPr>
          <p:nvPr>
            <p:ph type="title"/>
          </p:nvPr>
        </p:nvSpPr>
        <p:spPr/>
        <p:txBody>
          <a:bodyPr/>
          <a:lstStyle/>
          <a:p>
            <a:pPr eaLnBrk="1" hangingPunct="1"/>
            <a:r>
              <a:rPr lang="en-US" sz="3200">
                <a:latin typeface="Arial" pitchFamily="34" charset="0"/>
                <a:ea typeface="ＭＳ Ｐゴシック" pitchFamily="34" charset="-128"/>
              </a:rPr>
              <a:t>Risk of Thalassemia Major in Offspring</a:t>
            </a:r>
            <a:br>
              <a:rPr lang="en-US" sz="3200">
                <a:latin typeface="Arial" pitchFamily="34" charset="0"/>
                <a:ea typeface="ＭＳ Ｐゴシック" pitchFamily="34" charset="-128"/>
              </a:rPr>
            </a:br>
            <a:r>
              <a:rPr lang="en-US" sz="3200">
                <a:latin typeface="Arial" pitchFamily="34" charset="0"/>
                <a:ea typeface="ＭＳ Ｐゴシック" pitchFamily="34" charset="-128"/>
              </a:rPr>
              <a:t>Depends on Trait Genotype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40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40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4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18" grpId="0"/>
      <p:bldP spid="2540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eaLnBrk="1" hangingPunct="1"/>
            <a:r>
              <a:rPr lang="en-US" dirty="0" err="1">
                <a:latin typeface="Arial" pitchFamily="34" charset="0"/>
                <a:ea typeface="ＭＳ Ｐゴシック" pitchFamily="34" charset="-128"/>
              </a:rPr>
              <a:t>Hb</a:t>
            </a:r>
            <a:r>
              <a:rPr lang="en-US" dirty="0">
                <a:latin typeface="Arial" pitchFamily="34" charset="0"/>
                <a:ea typeface="ＭＳ Ｐゴシック" pitchFamily="34" charset="-128"/>
              </a:rPr>
              <a:t> H Disease</a:t>
            </a:r>
            <a:endParaRPr lang="en-US" b="0" dirty="0">
              <a:latin typeface="Arial" pitchFamily="34" charset="0"/>
              <a:ea typeface="ＭＳ Ｐゴシック"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2228892904"/>
              </p:ext>
            </p:extLst>
          </p:nvPr>
        </p:nvGraphicFramePr>
        <p:xfrm>
          <a:off x="533400" y="1752600"/>
          <a:ext cx="8153400" cy="4038601"/>
        </p:xfrm>
        <a:graphic>
          <a:graphicData uri="http://schemas.openxmlformats.org/drawingml/2006/table">
            <a:tbl>
              <a:tblPr/>
              <a:tblGrid>
                <a:gridCol w="2057400">
                  <a:extLst>
                    <a:ext uri="{9D8B030D-6E8A-4147-A177-3AD203B41FA5}">
                      <a16:colId xmlns:a16="http://schemas.microsoft.com/office/drawing/2014/main" xmlns="" val="20000"/>
                    </a:ext>
                  </a:extLst>
                </a:gridCol>
                <a:gridCol w="6096000">
                  <a:extLst>
                    <a:ext uri="{9D8B030D-6E8A-4147-A177-3AD203B41FA5}">
                      <a16:colId xmlns:a16="http://schemas.microsoft.com/office/drawing/2014/main" xmlns="" val="20001"/>
                    </a:ext>
                  </a:extLst>
                </a:gridCol>
              </a:tblGrid>
              <a:tr h="7985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Narrow" pitchFamily="34" charset="0"/>
                          <a:ea typeface="ＭＳ Ｐゴシック" pitchFamily="34" charset="-128"/>
                        </a:rPr>
                        <a:t>Genotypes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57150" cap="flat" cmpd="sng" algn="ctr">
                      <a:solidFill>
                        <a:srgbClr val="234F77"/>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Narrow" pitchFamily="34" charset="0"/>
                          <a:ea typeface="ＭＳ Ｐゴシック" pitchFamily="34" charset="-128"/>
                          <a:sym typeface="Symbol" pitchFamily="18" charset="2"/>
                        </a:rPr>
                        <a:t>Classical:  – – /  –</a:t>
                      </a:r>
                    </a:p>
                    <a:p>
                      <a:pPr marL="0" marR="0" lvl="0"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Narrow" pitchFamily="34" charset="0"/>
                          <a:ea typeface="ＭＳ Ｐゴシック" pitchFamily="34" charset="-128"/>
                          <a:sym typeface="Symbol" pitchFamily="18" charset="2"/>
                        </a:rPr>
                        <a:t>Others:      – – / </a:t>
                      </a:r>
                      <a:r>
                        <a:rPr kumimoji="0" lang="en-US" sz="1800" b="0" i="0" u="none" strike="noStrike" cap="none" normalizeH="0" baseline="30000">
                          <a:ln>
                            <a:noFill/>
                          </a:ln>
                          <a:solidFill>
                            <a:schemeClr val="tx1"/>
                          </a:solidFill>
                          <a:effectLst/>
                          <a:latin typeface="Arial Narrow" pitchFamily="34" charset="0"/>
                          <a:ea typeface="ＭＳ Ｐゴシック" pitchFamily="34" charset="-128"/>
                          <a:sym typeface="Symbol" pitchFamily="18" charset="2"/>
                        </a:rPr>
                        <a:t>CS</a:t>
                      </a:r>
                      <a:r>
                        <a:rPr kumimoji="0" lang="en-US" sz="1800" b="0" i="0" u="none" strike="noStrike" cap="none" normalizeH="0" baseline="0">
                          <a:ln>
                            <a:noFill/>
                          </a:ln>
                          <a:solidFill>
                            <a:schemeClr val="tx1"/>
                          </a:solidFill>
                          <a:effectLst/>
                          <a:latin typeface="Arial Narrow" pitchFamily="34" charset="0"/>
                          <a:ea typeface="ＭＳ Ｐゴシック" pitchFamily="34" charset="-128"/>
                          <a:sym typeface="Symbol" pitchFamily="18" charset="2"/>
                        </a:rPr>
                        <a:t></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57150" cap="flat" cmpd="sng" algn="ctr">
                      <a:solidFill>
                        <a:srgbClr val="234F77"/>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985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Neonates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Excess </a:t>
                      </a:r>
                      <a:r>
                        <a:rPr kumimoji="0" lang="en-US" sz="1800" b="0" i="0" u="none" strike="noStrike" cap="none" normalizeH="0" baseline="0" dirty="0">
                          <a:ln>
                            <a:noFill/>
                          </a:ln>
                          <a:solidFill>
                            <a:schemeClr val="tx1"/>
                          </a:solidFill>
                          <a:effectLst/>
                          <a:latin typeface="Symbol" pitchFamily="18" charset="2"/>
                          <a:ea typeface="ＭＳ Ｐゴシック" pitchFamily="34" charset="-128"/>
                        </a:rPr>
                        <a:t>g</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sym typeface="Symbol" pitchFamily="18" charset="2"/>
                        </a:rPr>
                        <a:t></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25–50%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Bart</a:t>
                      </a:r>
                      <a:r>
                        <a:rPr kumimoji="0" lang="en-US" altLang="ja-JP" sz="1800" b="0" i="0" u="none" strike="noStrike" cap="none" normalizeH="0" baseline="0" dirty="0" err="1">
                          <a:ln>
                            <a:noFill/>
                          </a:ln>
                          <a:solidFill>
                            <a:schemeClr val="tx1"/>
                          </a:solidFill>
                          <a:effectLst/>
                          <a:latin typeface="Arial Narrow" pitchFamily="34" charset="0"/>
                          <a:ea typeface="ＭＳ Ｐゴシック" pitchFamily="34" charset="-128"/>
                        </a:rPr>
                        <a:t>s</a:t>
                      </a:r>
                      <a:r>
                        <a:rPr kumimoji="0" lang="en-US" altLang="ja-JP" sz="1800" b="0" i="0" u="none" strike="noStrike" cap="none" normalizeH="0" baseline="0" dirty="0">
                          <a:ln>
                            <a:noFill/>
                          </a:ln>
                          <a:solidFill>
                            <a:schemeClr val="tx1"/>
                          </a:solidFill>
                          <a:effectLst/>
                          <a:latin typeface="Arial Narrow" pitchFamily="34" charset="0"/>
                          <a:ea typeface="ＭＳ Ｐゴシック" pitchFamily="34" charset="-128"/>
                        </a:rPr>
                        <a:t> (</a:t>
                      </a:r>
                      <a:r>
                        <a:rPr kumimoji="0" lang="en-US" altLang="ja-JP" sz="1800" b="0" i="0" u="none" strike="noStrike" cap="none" normalizeH="0" baseline="0" dirty="0">
                          <a:ln>
                            <a:noFill/>
                          </a:ln>
                          <a:solidFill>
                            <a:schemeClr val="tx1"/>
                          </a:solidFill>
                          <a:effectLst/>
                          <a:latin typeface="Symbol" pitchFamily="18" charset="2"/>
                          <a:ea typeface="ＭＳ Ｐゴシック" pitchFamily="34" charset="-128"/>
                        </a:rPr>
                        <a:t>g</a:t>
                      </a:r>
                      <a:r>
                        <a:rPr kumimoji="0" lang="en-US" altLang="ja-JP" sz="1800" b="0" i="0" u="none" strike="noStrike" cap="none" normalizeH="0" baseline="-25000" dirty="0">
                          <a:ln>
                            <a:noFill/>
                          </a:ln>
                          <a:solidFill>
                            <a:schemeClr val="tx1"/>
                          </a:solidFill>
                          <a:effectLst/>
                          <a:latin typeface="Arial Narrow" pitchFamily="34" charset="0"/>
                          <a:ea typeface="ＭＳ Ｐゴシック" pitchFamily="34" charset="-128"/>
                        </a:rPr>
                        <a:t>4</a:t>
                      </a:r>
                      <a:r>
                        <a:rPr kumimoji="0" lang="en-US" altLang="ja-JP" sz="1800" b="0" i="0" u="none" strike="noStrike" cap="none" normalizeH="0" baseline="0" dirty="0">
                          <a:ln>
                            <a:noFill/>
                          </a:ln>
                          <a:solidFill>
                            <a:schemeClr val="tx1"/>
                          </a:solidFill>
                          <a:effectLst/>
                          <a:latin typeface="Arial Narrow" pitchFamily="34" charset="0"/>
                          <a:ea typeface="ＭＳ Ｐゴシック" pitchFamily="34" charset="-128"/>
                        </a:rPr>
                        <a:t>)</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Microcytosis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(MCV &lt;95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fL</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6637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Children and Adults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Excess </a:t>
                      </a:r>
                      <a:r>
                        <a:rPr kumimoji="0" lang="en-US" sz="1800" b="0" i="0" u="none" strike="noStrike" cap="none" normalizeH="0" baseline="0" dirty="0">
                          <a:ln>
                            <a:noFill/>
                          </a:ln>
                          <a:solidFill>
                            <a:schemeClr val="tx1"/>
                          </a:solidFill>
                          <a:effectLst/>
                          <a:latin typeface="Symbol" pitchFamily="18" charset="2"/>
                          <a:ea typeface="ＭＳ Ｐゴシック" pitchFamily="34" charset="-128"/>
                        </a:rPr>
                        <a:t></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sym typeface="Symbol" pitchFamily="18" charset="2"/>
                        </a:rPr>
                        <a:t></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5-10%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H (</a:t>
                      </a:r>
                      <a:r>
                        <a:rPr kumimoji="0" lang="en-US" sz="1800" b="0" i="0" u="none" strike="noStrike" cap="none" normalizeH="0" baseline="0" dirty="0">
                          <a:ln>
                            <a:noFill/>
                          </a:ln>
                          <a:solidFill>
                            <a:schemeClr val="tx1"/>
                          </a:solidFill>
                          <a:effectLst/>
                          <a:latin typeface="Symbol" pitchFamily="18" charset="2"/>
                          <a:ea typeface="ＭＳ Ｐゴシック" pitchFamily="34" charset="-128"/>
                        </a:rPr>
                        <a:t></a:t>
                      </a:r>
                      <a:r>
                        <a:rPr kumimoji="0" lang="en-US" sz="1800" b="0" i="0" u="none" strike="noStrike" cap="none" normalizeH="0" baseline="-25000" dirty="0">
                          <a:ln>
                            <a:noFill/>
                          </a:ln>
                          <a:solidFill>
                            <a:schemeClr val="tx1"/>
                          </a:solidFill>
                          <a:effectLst/>
                          <a:latin typeface="Arial Narrow" pitchFamily="34" charset="0"/>
                          <a:ea typeface="ＭＳ Ｐゴシック" pitchFamily="34" charset="-128"/>
                        </a:rPr>
                        <a:t>4</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 </a:t>
                      </a:r>
                      <a:r>
                        <a:rPr kumimoji="0" lang="en-US" sz="1800" b="1" i="0" u="none" strike="noStrike" cap="none" normalizeH="0" baseline="0" dirty="0">
                          <a:ln>
                            <a:noFill/>
                          </a:ln>
                          <a:solidFill>
                            <a:schemeClr val="tx1"/>
                          </a:solidFill>
                          <a:effectLst/>
                          <a:latin typeface="Arial Narrow" pitchFamily="34" charset="0"/>
                          <a:ea typeface="ＭＳ Ｐゴシック" pitchFamily="34" charset="-128"/>
                        </a:rPr>
                        <a:t>fast</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band on IEF</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Moderate to severe anemia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6–9 g/</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dL</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Hyphochromia</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and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microcytosis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(MCV 55–65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fL</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Hepatosplenomegaly</a:t>
                      </a:r>
                      <a:endParaRPr kumimoji="0" lang="en-US" sz="1800" b="0" i="0" u="none" strike="noStrike" cap="none" normalizeH="0" baseline="0" dirty="0">
                        <a:ln>
                          <a:noFill/>
                        </a:ln>
                        <a:solidFill>
                          <a:schemeClr val="tx1"/>
                        </a:solidFill>
                        <a:effectLst/>
                        <a:latin typeface="Arial Narrow" pitchFamily="34" charset="0"/>
                        <a:ea typeface="ＭＳ Ｐゴシック" pitchFamily="34" charset="-128"/>
                      </a:endParaRP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H inclusions on brilliant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cresyl</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blue (BCB) stain</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77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Significance</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57150" cap="flat" cmpd="sng" algn="ctr">
                      <a:solidFill>
                        <a:srgbClr val="234F77"/>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Great phenotypic variability</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Hemochromatosis from increased iron absorption and transfusions</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57150" cap="flat" cmpd="sng" algn="ctr">
                      <a:solidFill>
                        <a:srgbClr val="234F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65555" name="TextBox 4"/>
          <p:cNvSpPr txBox="1">
            <a:spLocks noChangeArrowheads="1"/>
          </p:cNvSpPr>
          <p:nvPr/>
        </p:nvSpPr>
        <p:spPr bwMode="auto">
          <a:xfrm>
            <a:off x="457200" y="6138863"/>
            <a:ext cx="2130425" cy="338137"/>
          </a:xfrm>
          <a:prstGeom prst="rect">
            <a:avLst/>
          </a:prstGeom>
          <a:noFill/>
          <a:ln w="9525">
            <a:noFill/>
            <a:miter lim="800000"/>
            <a:headEnd/>
            <a:tailEnd/>
          </a:ln>
        </p:spPr>
        <p:txBody>
          <a:bodyPr wrap="none">
            <a:spAutoFit/>
          </a:bodyPr>
          <a:lstStyle/>
          <a:p>
            <a:r>
              <a:rPr lang="en-US" sz="1600" dirty="0">
                <a:latin typeface="Arial Narrow" pitchFamily="34" charset="0"/>
                <a:sym typeface="Symbol" pitchFamily="18" charset="2"/>
              </a:rPr>
              <a:t></a:t>
            </a:r>
            <a:r>
              <a:rPr lang="en-US" sz="1600" baseline="30000" dirty="0">
                <a:latin typeface="Arial Narrow" pitchFamily="34" charset="0"/>
                <a:sym typeface="Symbol" pitchFamily="18" charset="2"/>
              </a:rPr>
              <a:t>CS</a:t>
            </a:r>
            <a:r>
              <a:rPr lang="en-US" sz="1600" dirty="0">
                <a:latin typeface="Arial Narrow" pitchFamily="34" charset="0"/>
                <a:sym typeface="Symbol" pitchFamily="18" charset="2"/>
              </a:rPr>
              <a:t> = </a:t>
            </a:r>
            <a:r>
              <a:rPr lang="en-US" sz="1600" dirty="0" err="1">
                <a:latin typeface="Arial Narrow" pitchFamily="34" charset="0"/>
                <a:sym typeface="Symbol" pitchFamily="18" charset="2"/>
              </a:rPr>
              <a:t>Hb</a:t>
            </a:r>
            <a:r>
              <a:rPr lang="en-US" sz="1600" dirty="0">
                <a:latin typeface="Arial Narrow" pitchFamily="34" charset="0"/>
                <a:sym typeface="Symbol" pitchFamily="18" charset="2"/>
              </a:rPr>
              <a:t> Constant Spring</a:t>
            </a:r>
            <a:endParaRPr lang="en-US" sz="1600" dirty="0">
              <a:latin typeface="Arial Narrow"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a:lum bright="-16000" contrast="8000"/>
          </a:blip>
          <a:srcRect r="13239"/>
          <a:stretch>
            <a:fillRect/>
          </a:stretch>
        </p:blipFill>
        <p:spPr bwMode="auto">
          <a:xfrm>
            <a:off x="3736975" y="0"/>
            <a:ext cx="5410200" cy="4010025"/>
          </a:xfrm>
          <a:prstGeom prst="rect">
            <a:avLst/>
          </a:prstGeom>
          <a:noFill/>
          <a:ln w="57150">
            <a:solidFill>
              <a:schemeClr val="tx1"/>
            </a:solidFill>
            <a:miter lim="800000"/>
            <a:headEnd/>
            <a:tailEnd/>
          </a:ln>
        </p:spPr>
      </p:pic>
      <p:pic>
        <p:nvPicPr>
          <p:cNvPr id="66562" name="Picture 3"/>
          <p:cNvPicPr>
            <a:picLocks noChangeAspect="1" noChangeArrowheads="1"/>
          </p:cNvPicPr>
          <p:nvPr/>
        </p:nvPicPr>
        <p:blipFill>
          <a:blip r:embed="rId4">
            <a:lum bright="-6000" contrast="10000"/>
          </a:blip>
          <a:srcRect/>
          <a:stretch>
            <a:fillRect/>
          </a:stretch>
        </p:blipFill>
        <p:spPr bwMode="auto">
          <a:xfrm>
            <a:off x="3895725" y="3332163"/>
            <a:ext cx="5251450" cy="3522662"/>
          </a:xfrm>
          <a:prstGeom prst="rect">
            <a:avLst/>
          </a:prstGeom>
          <a:noFill/>
          <a:ln w="57150">
            <a:solidFill>
              <a:schemeClr val="tx1"/>
            </a:solidFill>
            <a:miter lim="800000"/>
            <a:headEnd/>
            <a:tailEnd/>
          </a:ln>
        </p:spPr>
      </p:pic>
      <p:pic>
        <p:nvPicPr>
          <p:cNvPr id="66563" name="Picture 5"/>
          <p:cNvPicPr>
            <a:picLocks noChangeAspect="1" noChangeArrowheads="1"/>
          </p:cNvPicPr>
          <p:nvPr/>
        </p:nvPicPr>
        <p:blipFill>
          <a:blip r:embed="rId5">
            <a:lum contrast="10000"/>
          </a:blip>
          <a:srcRect b="9000"/>
          <a:stretch>
            <a:fillRect/>
          </a:stretch>
        </p:blipFill>
        <p:spPr bwMode="auto">
          <a:xfrm rot="5400000">
            <a:off x="-960437" y="957262"/>
            <a:ext cx="6858000" cy="4937125"/>
          </a:xfrm>
          <a:prstGeom prst="rect">
            <a:avLst/>
          </a:prstGeom>
          <a:noFill/>
          <a:ln w="57150">
            <a:solidFill>
              <a:schemeClr val="tx1"/>
            </a:solidFill>
            <a:miter lim="800000"/>
            <a:headEnd/>
            <a:tailEnd/>
          </a:ln>
        </p:spPr>
      </p:pic>
      <p:sp>
        <p:nvSpPr>
          <p:cNvPr id="2" name="TextBox 1"/>
          <p:cNvSpPr txBox="1"/>
          <p:nvPr/>
        </p:nvSpPr>
        <p:spPr>
          <a:xfrm>
            <a:off x="7215267" y="0"/>
            <a:ext cx="1928733" cy="615553"/>
          </a:xfrm>
          <a:prstGeom prst="rect">
            <a:avLst/>
          </a:prstGeom>
          <a:noFill/>
        </p:spPr>
        <p:txBody>
          <a:bodyPr wrap="none" rtlCol="0">
            <a:spAutoFit/>
          </a:bodyPr>
          <a:lstStyle/>
          <a:p>
            <a:pPr algn="ctr"/>
            <a:r>
              <a:rPr lang="en-US" sz="1800" b="1" dirty="0" err="1"/>
              <a:t>Hb</a:t>
            </a:r>
            <a:r>
              <a:rPr lang="en-US" sz="1800" b="1" dirty="0"/>
              <a:t> H inclusions</a:t>
            </a:r>
          </a:p>
          <a:p>
            <a:pPr algn="ctr"/>
            <a:r>
              <a:rPr lang="en-US" sz="1600" b="1" dirty="0"/>
              <a:t>(</a:t>
            </a:r>
            <a:r>
              <a:rPr lang="en-US" sz="1600" b="1" dirty="0" err="1"/>
              <a:t>supravital</a:t>
            </a:r>
            <a:r>
              <a:rPr lang="en-US" sz="1600" b="1" dirty="0"/>
              <a:t> stain)</a:t>
            </a:r>
          </a:p>
        </p:txBody>
      </p:sp>
      <p:sp>
        <p:nvSpPr>
          <p:cNvPr id="6" name="TextBox 5"/>
          <p:cNvSpPr txBox="1"/>
          <p:nvPr/>
        </p:nvSpPr>
        <p:spPr>
          <a:xfrm>
            <a:off x="5176247" y="3332163"/>
            <a:ext cx="3967753" cy="615553"/>
          </a:xfrm>
          <a:prstGeom prst="rect">
            <a:avLst/>
          </a:prstGeom>
          <a:noFill/>
        </p:spPr>
        <p:txBody>
          <a:bodyPr wrap="none" rtlCol="0">
            <a:spAutoFit/>
          </a:bodyPr>
          <a:lstStyle/>
          <a:p>
            <a:pPr algn="r"/>
            <a:r>
              <a:rPr lang="en-US" sz="1800" b="1" dirty="0" err="1"/>
              <a:t>Hb</a:t>
            </a:r>
            <a:r>
              <a:rPr lang="en-US" sz="1800" b="1" dirty="0"/>
              <a:t> H inclusions after splenectomy</a:t>
            </a:r>
          </a:p>
          <a:p>
            <a:pPr algn="r"/>
            <a:r>
              <a:rPr lang="en-US" sz="1600" b="1" dirty="0"/>
              <a:t>(</a:t>
            </a:r>
            <a:r>
              <a:rPr lang="en-US" sz="1600" b="1" dirty="0" err="1"/>
              <a:t>supravital</a:t>
            </a:r>
            <a:r>
              <a:rPr lang="en-US" sz="1600" b="1" dirty="0"/>
              <a:t> stain)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457200" y="274638"/>
            <a:ext cx="8229600" cy="868362"/>
          </a:xfrm>
        </p:spPr>
        <p:txBody>
          <a:bodyPr/>
          <a:lstStyle/>
          <a:p>
            <a:pPr eaLnBrk="1" hangingPunct="1"/>
            <a:r>
              <a:rPr lang="en-US" sz="3600">
                <a:latin typeface="Arial" pitchFamily="34" charset="0"/>
                <a:ea typeface="ＭＳ Ｐゴシック" pitchFamily="34" charset="-128"/>
              </a:rPr>
              <a:t>Hb Constant Spring (CS)</a:t>
            </a:r>
          </a:p>
        </p:txBody>
      </p:sp>
      <p:sp>
        <p:nvSpPr>
          <p:cNvPr id="51202" name="Rectangle 3"/>
          <p:cNvSpPr>
            <a:spLocks noGrp="1" noChangeArrowheads="1"/>
          </p:cNvSpPr>
          <p:nvPr>
            <p:ph idx="1"/>
          </p:nvPr>
        </p:nvSpPr>
        <p:spPr>
          <a:xfrm>
            <a:off x="1371600" y="4800600"/>
            <a:ext cx="6400800" cy="1676400"/>
          </a:xfrm>
        </p:spPr>
        <p:style>
          <a:lnRef idx="2">
            <a:schemeClr val="accent3"/>
          </a:lnRef>
          <a:fillRef idx="1">
            <a:schemeClr val="lt1"/>
          </a:fillRef>
          <a:effectRef idx="0">
            <a:schemeClr val="accent3"/>
          </a:effectRef>
          <a:fontRef idx="minor">
            <a:schemeClr val="dk1"/>
          </a:fontRef>
        </p:style>
        <p:txBody>
          <a:bodyPr>
            <a:noAutofit/>
          </a:bodyPr>
          <a:lstStyle/>
          <a:p>
            <a:pPr marL="0" indent="0" algn="ctr" eaLnBrk="1" hangingPunct="1">
              <a:lnSpc>
                <a:spcPct val="110000"/>
              </a:lnSpc>
              <a:buFont typeface="Arial" pitchFamily="34" charset="0"/>
              <a:buNone/>
            </a:pPr>
            <a:r>
              <a:rPr lang="en-US" sz="2000" b="1" u="sng" dirty="0" err="1">
                <a:solidFill>
                  <a:srgbClr val="000000"/>
                </a:solidFill>
                <a:ea typeface="ＭＳ Ｐゴシック" pitchFamily="34" charset="-128"/>
              </a:rPr>
              <a:t>Hb</a:t>
            </a:r>
            <a:r>
              <a:rPr lang="en-US" sz="2000" b="1" u="sng" dirty="0">
                <a:solidFill>
                  <a:srgbClr val="000000"/>
                </a:solidFill>
                <a:ea typeface="ＭＳ Ｐゴシック" pitchFamily="34" charset="-128"/>
              </a:rPr>
              <a:t> H - Constant Spring</a:t>
            </a:r>
          </a:p>
          <a:p>
            <a:pPr marL="0" indent="0" algn="ctr" eaLnBrk="1" hangingPunct="1">
              <a:lnSpc>
                <a:spcPct val="110000"/>
              </a:lnSpc>
              <a:buFont typeface="Arial" pitchFamily="34" charset="0"/>
              <a:buNone/>
            </a:pPr>
            <a:r>
              <a:rPr lang="en-US" sz="2000" dirty="0">
                <a:solidFill>
                  <a:srgbClr val="000000"/>
                </a:solidFill>
                <a:ea typeface="ＭＳ Ｐゴシック" pitchFamily="34" charset="-128"/>
              </a:rPr>
              <a:t>Genotype:   – – / </a:t>
            </a:r>
            <a:r>
              <a:rPr lang="en-US" sz="2000" dirty="0">
                <a:solidFill>
                  <a:srgbClr val="000000"/>
                </a:solidFill>
                <a:latin typeface="Symbol" pitchFamily="18" charset="2"/>
                <a:ea typeface="ＭＳ Ｐゴシック" pitchFamily="34" charset="-128"/>
              </a:rPr>
              <a:t></a:t>
            </a:r>
            <a:r>
              <a:rPr lang="en-US" sz="2000" baseline="30000" dirty="0">
                <a:solidFill>
                  <a:srgbClr val="000000"/>
                </a:solidFill>
                <a:ea typeface="ＭＳ Ｐゴシック" pitchFamily="34" charset="-128"/>
              </a:rPr>
              <a:t>CS</a:t>
            </a:r>
            <a:r>
              <a:rPr lang="en-US" sz="2000" dirty="0">
                <a:solidFill>
                  <a:srgbClr val="000000"/>
                </a:solidFill>
                <a:latin typeface="Symbol" pitchFamily="18" charset="2"/>
                <a:ea typeface="ＭＳ Ｐゴシック" pitchFamily="34" charset="-128"/>
              </a:rPr>
              <a:t></a:t>
            </a:r>
          </a:p>
          <a:p>
            <a:pPr marL="0" indent="0" algn="ctr" eaLnBrk="1" hangingPunct="1">
              <a:lnSpc>
                <a:spcPct val="110000"/>
              </a:lnSpc>
              <a:buFont typeface="Arial" pitchFamily="34" charset="0"/>
              <a:buNone/>
            </a:pPr>
            <a:r>
              <a:rPr lang="en-US" sz="2000" dirty="0">
                <a:solidFill>
                  <a:srgbClr val="000000"/>
                </a:solidFill>
                <a:ea typeface="ＭＳ Ｐゴシック" pitchFamily="34" charset="-128"/>
              </a:rPr>
              <a:t>A form of </a:t>
            </a:r>
            <a:r>
              <a:rPr lang="en-US" sz="2000" dirty="0" err="1">
                <a:solidFill>
                  <a:srgbClr val="000000"/>
                </a:solidFill>
                <a:ea typeface="ＭＳ Ｐゴシック" pitchFamily="34" charset="-128"/>
              </a:rPr>
              <a:t>Hb</a:t>
            </a:r>
            <a:r>
              <a:rPr lang="en-US" sz="2000" dirty="0">
                <a:solidFill>
                  <a:srgbClr val="000000"/>
                </a:solidFill>
                <a:ea typeface="ＭＳ Ｐゴシック" pitchFamily="34" charset="-128"/>
              </a:rPr>
              <a:t> H disease (</a:t>
            </a:r>
            <a:r>
              <a:rPr lang="en-US" sz="2000" dirty="0">
                <a:solidFill>
                  <a:srgbClr val="000000"/>
                </a:solidFill>
                <a:latin typeface="Symbol" pitchFamily="18" charset="2"/>
                <a:ea typeface="ＭＳ Ｐゴシック" pitchFamily="34" charset="-128"/>
              </a:rPr>
              <a:t>a</a:t>
            </a:r>
            <a:r>
              <a:rPr lang="en-US" sz="2000" dirty="0">
                <a:solidFill>
                  <a:srgbClr val="000000"/>
                </a:solidFill>
                <a:ea typeface="ＭＳ Ｐゴシック" pitchFamily="34" charset="-128"/>
              </a:rPr>
              <a:t>-thalassemia </a:t>
            </a:r>
            <a:r>
              <a:rPr lang="en-US" sz="2000" dirty="0" err="1">
                <a:solidFill>
                  <a:srgbClr val="000000"/>
                </a:solidFill>
                <a:ea typeface="ＭＳ Ｐゴシック" pitchFamily="34" charset="-128"/>
              </a:rPr>
              <a:t>intermedia</a:t>
            </a:r>
            <a:r>
              <a:rPr lang="en-US" sz="2000" dirty="0">
                <a:solidFill>
                  <a:srgbClr val="000000"/>
                </a:solidFill>
                <a:ea typeface="ＭＳ Ｐゴシック" pitchFamily="34" charset="-128"/>
              </a:rPr>
              <a:t>)</a:t>
            </a:r>
          </a:p>
          <a:p>
            <a:pPr marL="0" indent="0" algn="ctr" eaLnBrk="1" hangingPunct="1">
              <a:lnSpc>
                <a:spcPct val="110000"/>
              </a:lnSpc>
              <a:buFont typeface="Arial" pitchFamily="34" charset="0"/>
              <a:buNone/>
            </a:pPr>
            <a:r>
              <a:rPr lang="en-US" sz="2000" dirty="0">
                <a:solidFill>
                  <a:srgbClr val="000000"/>
                </a:solidFill>
                <a:ea typeface="ＭＳ Ｐゴシック" pitchFamily="34" charset="-128"/>
              </a:rPr>
              <a:t>Typically more severe than classical </a:t>
            </a:r>
            <a:r>
              <a:rPr lang="en-US" sz="2000" dirty="0" err="1">
                <a:solidFill>
                  <a:srgbClr val="000000"/>
                </a:solidFill>
                <a:ea typeface="ＭＳ Ｐゴシック" pitchFamily="34" charset="-128"/>
              </a:rPr>
              <a:t>Hb</a:t>
            </a:r>
            <a:r>
              <a:rPr lang="en-US" sz="2000" dirty="0">
                <a:solidFill>
                  <a:srgbClr val="000000"/>
                </a:solidFill>
                <a:ea typeface="ＭＳ Ｐゴシック" pitchFamily="34" charset="-128"/>
              </a:rPr>
              <a:t> H disease</a:t>
            </a:r>
          </a:p>
        </p:txBody>
      </p:sp>
      <p:grpSp>
        <p:nvGrpSpPr>
          <p:cNvPr id="68611" name="Group 23"/>
          <p:cNvGrpSpPr>
            <a:grpSpLocks/>
          </p:cNvGrpSpPr>
          <p:nvPr/>
        </p:nvGrpSpPr>
        <p:grpSpPr bwMode="auto">
          <a:xfrm>
            <a:off x="1371600" y="1371600"/>
            <a:ext cx="2590800" cy="1001713"/>
            <a:chOff x="2819400" y="1295400"/>
            <a:chExt cx="2590800" cy="1001183"/>
          </a:xfrm>
        </p:grpSpPr>
        <p:cxnSp>
          <p:nvCxnSpPr>
            <p:cNvPr id="3" name="Straight Connector 2"/>
            <p:cNvCxnSpPr/>
            <p:nvPr/>
          </p:nvCxnSpPr>
          <p:spPr>
            <a:xfrm>
              <a:off x="2819400" y="2285476"/>
              <a:ext cx="18288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68632" name="Group 8"/>
            <p:cNvGrpSpPr>
              <a:grpSpLocks/>
            </p:cNvGrpSpPr>
            <p:nvPr/>
          </p:nvGrpSpPr>
          <p:grpSpPr bwMode="auto">
            <a:xfrm>
              <a:off x="4507474" y="1839383"/>
              <a:ext cx="228600" cy="457200"/>
              <a:chOff x="4343400" y="1775885"/>
              <a:chExt cx="228600" cy="457200"/>
            </a:xfrm>
          </p:grpSpPr>
          <p:cxnSp>
            <p:nvCxnSpPr>
              <p:cNvPr id="5" name="Straight Connector 4"/>
              <p:cNvCxnSpPr/>
              <p:nvPr/>
            </p:nvCxnSpPr>
            <p:spPr>
              <a:xfrm>
                <a:off x="4457138" y="1980806"/>
                <a:ext cx="0" cy="252279"/>
              </a:xfrm>
              <a:prstGeom prst="line">
                <a:avLst/>
              </a:prstGeom>
              <a:ln w="19050" cmpd="sng">
                <a:solidFill>
                  <a:srgbClr val="000000"/>
                </a:solidFill>
              </a:ln>
            </p:spPr>
            <p:style>
              <a:lnRef idx="2">
                <a:schemeClr val="accent1"/>
              </a:lnRef>
              <a:fillRef idx="1">
                <a:schemeClr val="lt1"/>
              </a:fillRef>
              <a:effectRef idx="0">
                <a:schemeClr val="accent1"/>
              </a:effectRef>
              <a:fontRef idx="minor">
                <a:schemeClr val="dk1"/>
              </a:fontRef>
            </p:style>
          </p:cxnSp>
          <p:sp>
            <p:nvSpPr>
              <p:cNvPr id="7" name="Octagon 6"/>
              <p:cNvSpPr/>
              <p:nvPr/>
            </p:nvSpPr>
            <p:spPr>
              <a:xfrm>
                <a:off x="4342838" y="1776127"/>
                <a:ext cx="228600" cy="228479"/>
              </a:xfrm>
              <a:prstGeom prst="octagon">
                <a:avLst/>
              </a:prstGeom>
              <a:solidFill>
                <a:srgbClr val="FF0000"/>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28575" cmpd="sng">
                    <a:solidFill>
                      <a:srgbClr val="000000"/>
                    </a:solidFill>
                  </a:ln>
                  <a:cs typeface="Arial Narrow"/>
                </a:endParaRPr>
              </a:p>
            </p:txBody>
          </p:sp>
        </p:grpSp>
        <p:cxnSp>
          <p:nvCxnSpPr>
            <p:cNvPr id="21" name="Straight Connector 20"/>
            <p:cNvCxnSpPr/>
            <p:nvPr/>
          </p:nvCxnSpPr>
          <p:spPr>
            <a:xfrm>
              <a:off x="4648200" y="2285476"/>
              <a:ext cx="7620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8634" name="TextBox 14"/>
            <p:cNvSpPr txBox="1">
              <a:spLocks noChangeArrowheads="1"/>
            </p:cNvSpPr>
            <p:nvPr/>
          </p:nvSpPr>
          <p:spPr bwMode="auto">
            <a:xfrm>
              <a:off x="4314388" y="1295400"/>
              <a:ext cx="614772" cy="584776"/>
            </a:xfrm>
            <a:prstGeom prst="rect">
              <a:avLst/>
            </a:prstGeom>
            <a:noFill/>
            <a:ln w="9525">
              <a:noFill/>
              <a:miter lim="800000"/>
              <a:headEnd/>
              <a:tailEnd/>
            </a:ln>
          </p:spPr>
          <p:txBody>
            <a:bodyPr wrap="none">
              <a:spAutoFit/>
            </a:bodyPr>
            <a:lstStyle/>
            <a:p>
              <a:pPr algn="ctr"/>
              <a:r>
                <a:rPr lang="en-US" sz="1600">
                  <a:latin typeface="Arial Narrow" pitchFamily="34" charset="0"/>
                </a:rPr>
                <a:t>UAA</a:t>
              </a:r>
            </a:p>
            <a:p>
              <a:pPr algn="ctr"/>
              <a:r>
                <a:rPr lang="en-US" sz="1600">
                  <a:latin typeface="Arial Narrow" pitchFamily="34" charset="0"/>
                </a:rPr>
                <a:t>(stop)</a:t>
              </a:r>
            </a:p>
          </p:txBody>
        </p:sp>
      </p:grpSp>
      <p:sp>
        <p:nvSpPr>
          <p:cNvPr id="68612" name="TextBox 15"/>
          <p:cNvSpPr txBox="1">
            <a:spLocks noChangeArrowheads="1"/>
          </p:cNvSpPr>
          <p:nvPr/>
        </p:nvSpPr>
        <p:spPr bwMode="auto">
          <a:xfrm>
            <a:off x="304800" y="2057400"/>
            <a:ext cx="877887" cy="584200"/>
          </a:xfrm>
          <a:prstGeom prst="rect">
            <a:avLst/>
          </a:prstGeom>
          <a:noFill/>
          <a:ln w="9525">
            <a:noFill/>
            <a:miter lim="800000"/>
            <a:headEnd/>
            <a:tailEnd/>
          </a:ln>
        </p:spPr>
        <p:txBody>
          <a:bodyPr wrap="none">
            <a:spAutoFit/>
          </a:bodyPr>
          <a:lstStyle/>
          <a:p>
            <a:pPr algn="ctr"/>
            <a:r>
              <a:rPr lang="en-US" sz="1600" b="1">
                <a:latin typeface="Symbol" pitchFamily="18" charset="2"/>
              </a:rPr>
              <a:t>a</a:t>
            </a:r>
            <a:r>
              <a:rPr lang="en-US" sz="1600" b="1">
                <a:latin typeface="Arial Narrow" pitchFamily="34" charset="0"/>
              </a:rPr>
              <a:t>-globin</a:t>
            </a:r>
          </a:p>
          <a:p>
            <a:pPr algn="ctr"/>
            <a:r>
              <a:rPr lang="en-US" sz="1600" b="1">
                <a:latin typeface="Arial Narrow" pitchFamily="34" charset="0"/>
              </a:rPr>
              <a:t>mRNA</a:t>
            </a:r>
          </a:p>
        </p:txBody>
      </p:sp>
      <p:sp>
        <p:nvSpPr>
          <p:cNvPr id="68613" name="TextBox 36"/>
          <p:cNvSpPr txBox="1">
            <a:spLocks noChangeArrowheads="1"/>
          </p:cNvSpPr>
          <p:nvPr/>
        </p:nvSpPr>
        <p:spPr bwMode="auto">
          <a:xfrm>
            <a:off x="304800" y="3454400"/>
            <a:ext cx="1031875" cy="584200"/>
          </a:xfrm>
          <a:prstGeom prst="rect">
            <a:avLst/>
          </a:prstGeom>
          <a:noFill/>
          <a:ln w="9525">
            <a:noFill/>
            <a:miter lim="800000"/>
            <a:headEnd/>
            <a:tailEnd/>
          </a:ln>
        </p:spPr>
        <p:txBody>
          <a:bodyPr wrap="none">
            <a:spAutoFit/>
          </a:bodyPr>
          <a:lstStyle/>
          <a:p>
            <a:pPr algn="ctr"/>
            <a:r>
              <a:rPr lang="en-US" sz="1600" b="1">
                <a:latin typeface="Symbol" pitchFamily="18" charset="2"/>
              </a:rPr>
              <a:t>a</a:t>
            </a:r>
            <a:r>
              <a:rPr lang="en-US" sz="1600" b="1" baseline="30000">
                <a:latin typeface="Arial Narrow" pitchFamily="34" charset="0"/>
              </a:rPr>
              <a:t>CS</a:t>
            </a:r>
            <a:r>
              <a:rPr lang="en-US" sz="1600" b="1">
                <a:latin typeface="Arial Narrow" pitchFamily="34" charset="0"/>
              </a:rPr>
              <a:t>-globin</a:t>
            </a:r>
          </a:p>
          <a:p>
            <a:pPr algn="ctr"/>
            <a:r>
              <a:rPr lang="en-US" sz="1600" b="1">
                <a:latin typeface="Arial Narrow" pitchFamily="34" charset="0"/>
              </a:rPr>
              <a:t>mRNA</a:t>
            </a:r>
          </a:p>
        </p:txBody>
      </p:sp>
      <p:grpSp>
        <p:nvGrpSpPr>
          <p:cNvPr id="68614" name="Group 24"/>
          <p:cNvGrpSpPr>
            <a:grpSpLocks/>
          </p:cNvGrpSpPr>
          <p:nvPr/>
        </p:nvGrpSpPr>
        <p:grpSpPr bwMode="auto">
          <a:xfrm>
            <a:off x="1371600" y="2895600"/>
            <a:ext cx="2601912" cy="849313"/>
            <a:chOff x="2808453" y="2732617"/>
            <a:chExt cx="2601747" cy="848783"/>
          </a:xfrm>
        </p:grpSpPr>
        <p:cxnSp>
          <p:nvCxnSpPr>
            <p:cNvPr id="28" name="Straight Connector 27"/>
            <p:cNvCxnSpPr/>
            <p:nvPr/>
          </p:nvCxnSpPr>
          <p:spPr>
            <a:xfrm>
              <a:off x="4633962" y="3329145"/>
              <a:ext cx="0" cy="252255"/>
            </a:xfrm>
            <a:prstGeom prst="line">
              <a:avLst/>
            </a:prstGeom>
            <a:ln w="19050" cmpd="sng">
              <a:solidFill>
                <a:srgbClr val="000000"/>
              </a:solidFill>
            </a:ln>
          </p:spPr>
          <p:style>
            <a:lnRef idx="2">
              <a:schemeClr val="accent1"/>
            </a:lnRef>
            <a:fillRef idx="1">
              <a:schemeClr val="lt1"/>
            </a:fillRef>
            <a:effectRef idx="0">
              <a:schemeClr val="accent1"/>
            </a:effectRef>
            <a:fontRef idx="minor">
              <a:schemeClr val="dk1"/>
            </a:fontRef>
          </p:style>
        </p:cxnSp>
        <p:sp>
          <p:nvSpPr>
            <p:cNvPr id="68625" name="TextBox 31"/>
            <p:cNvSpPr txBox="1">
              <a:spLocks noChangeArrowheads="1"/>
            </p:cNvSpPr>
            <p:nvPr/>
          </p:nvSpPr>
          <p:spPr bwMode="auto">
            <a:xfrm>
              <a:off x="4353407" y="2732617"/>
              <a:ext cx="558566" cy="584776"/>
            </a:xfrm>
            <a:prstGeom prst="rect">
              <a:avLst/>
            </a:prstGeom>
            <a:noFill/>
            <a:ln w="9525">
              <a:noFill/>
              <a:miter lim="800000"/>
              <a:headEnd/>
              <a:tailEnd/>
            </a:ln>
          </p:spPr>
          <p:txBody>
            <a:bodyPr wrap="none">
              <a:spAutoFit/>
            </a:bodyPr>
            <a:lstStyle/>
            <a:p>
              <a:pPr algn="ctr"/>
              <a:r>
                <a:rPr lang="en-US" sz="1600">
                  <a:latin typeface="Arial Narrow" pitchFamily="34" charset="0"/>
                </a:rPr>
                <a:t>CAA</a:t>
              </a:r>
            </a:p>
            <a:p>
              <a:pPr algn="ctr"/>
              <a:r>
                <a:rPr lang="en-US" sz="1600">
                  <a:latin typeface="Arial Narrow" pitchFamily="34" charset="0"/>
                </a:rPr>
                <a:t>(Gln)</a:t>
              </a:r>
            </a:p>
          </p:txBody>
        </p:sp>
        <p:grpSp>
          <p:nvGrpSpPr>
            <p:cNvPr id="68626" name="Group 32"/>
            <p:cNvGrpSpPr>
              <a:grpSpLocks/>
            </p:cNvGrpSpPr>
            <p:nvPr/>
          </p:nvGrpSpPr>
          <p:grpSpPr bwMode="auto">
            <a:xfrm>
              <a:off x="5181600" y="3113617"/>
              <a:ext cx="228600" cy="457200"/>
              <a:chOff x="4343400" y="1775885"/>
              <a:chExt cx="228600" cy="457200"/>
            </a:xfrm>
          </p:grpSpPr>
          <p:cxnSp>
            <p:nvCxnSpPr>
              <p:cNvPr id="34" name="Straight Connector 33"/>
              <p:cNvCxnSpPr/>
              <p:nvPr/>
            </p:nvCxnSpPr>
            <p:spPr>
              <a:xfrm>
                <a:off x="4457707" y="1980308"/>
                <a:ext cx="0" cy="252255"/>
              </a:xfrm>
              <a:prstGeom prst="line">
                <a:avLst/>
              </a:prstGeom>
              <a:ln w="19050" cmpd="sng">
                <a:solidFill>
                  <a:srgbClr val="000000"/>
                </a:solidFill>
              </a:ln>
            </p:spPr>
            <p:style>
              <a:lnRef idx="2">
                <a:schemeClr val="accent1"/>
              </a:lnRef>
              <a:fillRef idx="1">
                <a:schemeClr val="lt1"/>
              </a:fillRef>
              <a:effectRef idx="0">
                <a:schemeClr val="accent1"/>
              </a:effectRef>
              <a:fontRef idx="minor">
                <a:schemeClr val="dk1"/>
              </a:fontRef>
            </p:style>
          </p:cxnSp>
          <p:sp>
            <p:nvSpPr>
              <p:cNvPr id="35" name="Octagon 34"/>
              <p:cNvSpPr/>
              <p:nvPr/>
            </p:nvSpPr>
            <p:spPr>
              <a:xfrm>
                <a:off x="4343414" y="1775647"/>
                <a:ext cx="228586" cy="228458"/>
              </a:xfrm>
              <a:prstGeom prst="octagon">
                <a:avLst/>
              </a:prstGeom>
              <a:solidFill>
                <a:srgbClr val="FF0000"/>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28575" cmpd="sng">
                    <a:solidFill>
                      <a:srgbClr val="000000"/>
                    </a:solidFill>
                  </a:ln>
                  <a:cs typeface="Arial Narrow"/>
                </a:endParaRPr>
              </a:p>
            </p:txBody>
          </p:sp>
        </p:grpSp>
        <p:cxnSp>
          <p:nvCxnSpPr>
            <p:cNvPr id="43" name="Straight Connector 42"/>
            <p:cNvCxnSpPr/>
            <p:nvPr/>
          </p:nvCxnSpPr>
          <p:spPr>
            <a:xfrm>
              <a:off x="2808453" y="3567121"/>
              <a:ext cx="1839795" cy="14279"/>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648248" y="3581400"/>
              <a:ext cx="761952"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pic>
        <p:nvPicPr>
          <p:cNvPr id="68615" name="Picture 30" descr="Image41.gif"/>
          <p:cNvPicPr>
            <a:picLocks noChangeAspect="1"/>
          </p:cNvPicPr>
          <p:nvPr/>
        </p:nvPicPr>
        <p:blipFill>
          <a:blip r:embed="rId3"/>
          <a:srcRect/>
          <a:stretch>
            <a:fillRect/>
          </a:stretch>
        </p:blipFill>
        <p:spPr bwMode="auto">
          <a:xfrm>
            <a:off x="5943600" y="1752600"/>
            <a:ext cx="946150" cy="1066800"/>
          </a:xfrm>
          <a:prstGeom prst="rect">
            <a:avLst/>
          </a:prstGeom>
          <a:noFill/>
          <a:ln w="9525">
            <a:noFill/>
            <a:miter lim="800000"/>
            <a:headEnd/>
            <a:tailEnd/>
          </a:ln>
        </p:spPr>
      </p:pic>
      <p:grpSp>
        <p:nvGrpSpPr>
          <p:cNvPr id="40" name="Group 39"/>
          <p:cNvGrpSpPr>
            <a:grpSpLocks/>
          </p:cNvGrpSpPr>
          <p:nvPr/>
        </p:nvGrpSpPr>
        <p:grpSpPr bwMode="auto">
          <a:xfrm>
            <a:off x="5943600" y="3200400"/>
            <a:ext cx="1112837" cy="1027113"/>
            <a:chOff x="6715925" y="2994951"/>
            <a:chExt cx="1112025" cy="1027814"/>
          </a:xfrm>
        </p:grpSpPr>
        <p:pic>
          <p:nvPicPr>
            <p:cNvPr id="68622" name="Picture 50" descr="Image41.gif"/>
            <p:cNvPicPr>
              <a:picLocks noChangeAspect="1"/>
            </p:cNvPicPr>
            <p:nvPr/>
          </p:nvPicPr>
          <p:blipFill>
            <a:blip r:embed="rId3"/>
            <a:srcRect/>
            <a:stretch>
              <a:fillRect/>
            </a:stretch>
          </p:blipFill>
          <p:spPr bwMode="auto">
            <a:xfrm>
              <a:off x="6715925" y="2994951"/>
              <a:ext cx="911258" cy="1027814"/>
            </a:xfrm>
            <a:prstGeom prst="rect">
              <a:avLst/>
            </a:prstGeom>
            <a:noFill/>
            <a:ln w="9525">
              <a:noFill/>
              <a:miter lim="800000"/>
              <a:headEnd/>
              <a:tailEnd/>
            </a:ln>
          </p:spPr>
        </p:pic>
        <p:sp>
          <p:nvSpPr>
            <p:cNvPr id="36" name="Rounded Rectangle 35"/>
            <p:cNvSpPr/>
            <p:nvPr/>
          </p:nvSpPr>
          <p:spPr>
            <a:xfrm>
              <a:off x="7567790" y="3307902"/>
              <a:ext cx="260160" cy="104847"/>
            </a:xfrm>
            <a:prstGeom prst="round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68617" name="TextBox 52"/>
          <p:cNvSpPr txBox="1">
            <a:spLocks noChangeArrowheads="1"/>
          </p:cNvSpPr>
          <p:nvPr/>
        </p:nvSpPr>
        <p:spPr bwMode="auto">
          <a:xfrm>
            <a:off x="4891087" y="3422650"/>
            <a:ext cx="1031875" cy="584200"/>
          </a:xfrm>
          <a:prstGeom prst="rect">
            <a:avLst/>
          </a:prstGeom>
          <a:noFill/>
          <a:ln w="9525">
            <a:noFill/>
            <a:miter lim="800000"/>
            <a:headEnd/>
            <a:tailEnd/>
          </a:ln>
        </p:spPr>
        <p:txBody>
          <a:bodyPr wrap="none">
            <a:spAutoFit/>
          </a:bodyPr>
          <a:lstStyle/>
          <a:p>
            <a:pPr algn="ctr"/>
            <a:r>
              <a:rPr lang="en-US" sz="1600" b="1">
                <a:latin typeface="Symbol" pitchFamily="18" charset="2"/>
              </a:rPr>
              <a:t>a</a:t>
            </a:r>
            <a:r>
              <a:rPr lang="en-US" sz="1600" b="1" baseline="30000">
                <a:latin typeface="Arial Narrow" pitchFamily="34" charset="0"/>
              </a:rPr>
              <a:t>CS</a:t>
            </a:r>
            <a:r>
              <a:rPr lang="en-US" sz="1600" b="1">
                <a:latin typeface="Arial Narrow" pitchFamily="34" charset="0"/>
              </a:rPr>
              <a:t>-globin</a:t>
            </a:r>
          </a:p>
          <a:p>
            <a:pPr algn="ctr"/>
            <a:r>
              <a:rPr lang="en-US" sz="1600" b="1">
                <a:latin typeface="Arial Narrow" pitchFamily="34" charset="0"/>
              </a:rPr>
              <a:t>protein</a:t>
            </a:r>
          </a:p>
        </p:txBody>
      </p:sp>
      <p:sp>
        <p:nvSpPr>
          <p:cNvPr id="68618" name="TextBox 53"/>
          <p:cNvSpPr txBox="1">
            <a:spLocks noChangeArrowheads="1"/>
          </p:cNvSpPr>
          <p:nvPr/>
        </p:nvSpPr>
        <p:spPr bwMode="auto">
          <a:xfrm>
            <a:off x="4876800" y="1993900"/>
            <a:ext cx="877887" cy="584200"/>
          </a:xfrm>
          <a:prstGeom prst="rect">
            <a:avLst/>
          </a:prstGeom>
          <a:noFill/>
          <a:ln w="9525">
            <a:noFill/>
            <a:miter lim="800000"/>
            <a:headEnd/>
            <a:tailEnd/>
          </a:ln>
        </p:spPr>
        <p:txBody>
          <a:bodyPr wrap="none">
            <a:spAutoFit/>
          </a:bodyPr>
          <a:lstStyle/>
          <a:p>
            <a:pPr algn="ctr"/>
            <a:r>
              <a:rPr lang="en-US" sz="1600" b="1">
                <a:latin typeface="Symbol" pitchFamily="18" charset="2"/>
              </a:rPr>
              <a:t>a</a:t>
            </a:r>
            <a:r>
              <a:rPr lang="en-US" sz="1600" b="1">
                <a:latin typeface="Arial Narrow" pitchFamily="34" charset="0"/>
              </a:rPr>
              <a:t>-globin</a:t>
            </a:r>
          </a:p>
          <a:p>
            <a:pPr algn="ctr"/>
            <a:r>
              <a:rPr lang="en-US" sz="1600" b="1">
                <a:latin typeface="Arial Narrow" pitchFamily="34" charset="0"/>
              </a:rPr>
              <a:t>protein</a:t>
            </a:r>
          </a:p>
        </p:txBody>
      </p:sp>
      <p:sp>
        <p:nvSpPr>
          <p:cNvPr id="38" name="Right Arrow 37"/>
          <p:cNvSpPr/>
          <p:nvPr/>
        </p:nvSpPr>
        <p:spPr>
          <a:xfrm>
            <a:off x="4267200" y="2089150"/>
            <a:ext cx="457200" cy="533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57" name="Right Arrow 56"/>
          <p:cNvSpPr/>
          <p:nvPr/>
        </p:nvSpPr>
        <p:spPr>
          <a:xfrm>
            <a:off x="4267200" y="3473450"/>
            <a:ext cx="457200" cy="533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68621" name="TextBox 45"/>
          <p:cNvSpPr txBox="1">
            <a:spLocks noChangeArrowheads="1"/>
          </p:cNvSpPr>
          <p:nvPr/>
        </p:nvSpPr>
        <p:spPr bwMode="auto">
          <a:xfrm>
            <a:off x="7054850" y="3146425"/>
            <a:ext cx="1907895" cy="830997"/>
          </a:xfrm>
          <a:prstGeom prst="rect">
            <a:avLst/>
          </a:prstGeom>
          <a:noFill/>
          <a:ln w="9525">
            <a:noFill/>
            <a:miter lim="800000"/>
            <a:headEnd/>
            <a:tailEnd/>
          </a:ln>
        </p:spPr>
        <p:txBody>
          <a:bodyPr wrap="none">
            <a:spAutoFit/>
          </a:bodyPr>
          <a:lstStyle/>
          <a:p>
            <a:r>
              <a:rPr lang="en-US" sz="1600" dirty="0">
                <a:latin typeface="Arial Narrow" pitchFamily="34" charset="0"/>
              </a:rPr>
              <a:t>31 extra </a:t>
            </a:r>
            <a:r>
              <a:rPr lang="en-US" sz="1600" dirty="0" err="1">
                <a:latin typeface="Arial Narrow" pitchFamily="34" charset="0"/>
              </a:rPr>
              <a:t>a.a</a:t>
            </a:r>
            <a:r>
              <a:rPr lang="en-US" sz="1600" dirty="0">
                <a:latin typeface="Arial Narrow" pitchFamily="34" charset="0"/>
              </a:rPr>
              <a:t>.</a:t>
            </a:r>
          </a:p>
          <a:p>
            <a:r>
              <a:rPr lang="en-US" sz="1600" b="1" dirty="0">
                <a:latin typeface="Arial Narrow" pitchFamily="34" charset="0"/>
              </a:rPr>
              <a:t>slow</a:t>
            </a:r>
            <a:r>
              <a:rPr lang="en-US" sz="1600" dirty="0">
                <a:latin typeface="Arial Narrow" pitchFamily="34" charset="0"/>
              </a:rPr>
              <a:t> band on IEF</a:t>
            </a:r>
          </a:p>
          <a:p>
            <a:r>
              <a:rPr lang="en-US" sz="1600" dirty="0">
                <a:latin typeface="Arial Narrow" pitchFamily="34" charset="0"/>
              </a:rPr>
              <a:t>unstable (2-3% on IEF)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40"/>
                                        </p:tgtEl>
                                      </p:cBhvr>
                                    </p:animEffect>
                                    <p:set>
                                      <p:cBhvr>
                                        <p:cTn id="7" dur="1" fill="hold">
                                          <p:stCondLst>
                                            <p:cond delay="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solidFill>
                  <a:schemeClr val="accent1">
                    <a:lumMod val="50000"/>
                  </a:schemeClr>
                </a:solidFill>
                <a:ea typeface="+mj-ea"/>
              </a:rPr>
              <a:t>H</a:t>
            </a:r>
            <a:r>
              <a:rPr lang="en-US" dirty="0">
                <a:solidFill>
                  <a:schemeClr val="accent1">
                    <a:lumMod val="50000"/>
                  </a:schemeClr>
                </a:solidFill>
              </a:rPr>
              <a:t>omozygous alpha thalassemia</a:t>
            </a:r>
            <a:r>
              <a:rPr lang="en-US" sz="3100" b="0" dirty="0">
                <a:solidFill>
                  <a:schemeClr val="accent1">
                    <a:lumMod val="50000"/>
                  </a:schemeClr>
                </a:solidFill>
                <a:latin typeface="Arial Narrow"/>
                <a:ea typeface="+mj-ea"/>
                <a:cs typeface="Arial Narrow"/>
              </a:rPr>
              <a:t/>
            </a:r>
            <a:br>
              <a:rPr lang="en-US" sz="3100" b="0" dirty="0">
                <a:solidFill>
                  <a:schemeClr val="accent1">
                    <a:lumMod val="50000"/>
                  </a:schemeClr>
                </a:solidFill>
                <a:latin typeface="Arial Narrow"/>
                <a:ea typeface="+mj-ea"/>
                <a:cs typeface="Arial Narrow"/>
              </a:rPr>
            </a:br>
            <a:r>
              <a:rPr lang="en-US" sz="2700" b="0" dirty="0">
                <a:solidFill>
                  <a:schemeClr val="accent1">
                    <a:lumMod val="50000"/>
                  </a:schemeClr>
                </a:solidFill>
                <a:latin typeface="Arial Narrow" panose="020B0606020202030204" pitchFamily="34" charset="0"/>
              </a:rPr>
              <a:t>Hydrops </a:t>
            </a:r>
            <a:r>
              <a:rPr lang="en-US" sz="2700" b="0" dirty="0" err="1">
                <a:solidFill>
                  <a:schemeClr val="accent1">
                    <a:lumMod val="50000"/>
                  </a:schemeClr>
                </a:solidFill>
                <a:latin typeface="Arial Narrow" panose="020B0606020202030204" pitchFamily="34" charset="0"/>
              </a:rPr>
              <a:t>Fetalis</a:t>
            </a:r>
            <a:endParaRPr lang="en-US" b="0" dirty="0">
              <a:solidFill>
                <a:schemeClr val="accent1">
                  <a:lumMod val="50000"/>
                </a:schemeClr>
              </a:solidFill>
              <a:latin typeface="Arial Narrow" panose="020B0606020202030204" pitchFamily="34" charset="0"/>
              <a:ea typeface="+mj-ea"/>
              <a:cs typeface="Arial Narrow"/>
            </a:endParaRPr>
          </a:p>
        </p:txBody>
      </p:sp>
      <p:graphicFrame>
        <p:nvGraphicFramePr>
          <p:cNvPr id="4" name="Table 3"/>
          <p:cNvGraphicFramePr>
            <a:graphicFrameLocks noGrp="1"/>
          </p:cNvGraphicFramePr>
          <p:nvPr>
            <p:extLst>
              <p:ext uri="{D42A27DB-BD31-4B8C-83A1-F6EECF244321}">
                <p14:modId xmlns:p14="http://schemas.microsoft.com/office/powerpoint/2010/main" val="4046011012"/>
              </p:ext>
            </p:extLst>
          </p:nvPr>
        </p:nvGraphicFramePr>
        <p:xfrm>
          <a:off x="457200" y="2338528"/>
          <a:ext cx="5486400" cy="2520954"/>
        </p:xfrm>
        <a:graphic>
          <a:graphicData uri="http://schemas.openxmlformats.org/drawingml/2006/table">
            <a:tbl>
              <a:tblPr/>
              <a:tblGrid>
                <a:gridCol w="1069848">
                  <a:extLst>
                    <a:ext uri="{9D8B030D-6E8A-4147-A177-3AD203B41FA5}">
                      <a16:colId xmlns:a16="http://schemas.microsoft.com/office/drawing/2014/main" xmlns="" val="20000"/>
                    </a:ext>
                  </a:extLst>
                </a:gridCol>
                <a:gridCol w="4416552">
                  <a:extLst>
                    <a:ext uri="{9D8B030D-6E8A-4147-A177-3AD203B41FA5}">
                      <a16:colId xmlns:a16="http://schemas.microsoft.com/office/drawing/2014/main" xmlns="" val="20001"/>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Narrow" pitchFamily="34" charset="0"/>
                          <a:ea typeface="ＭＳ Ｐゴシック" pitchFamily="34" charset="-128"/>
                        </a:rPr>
                        <a:t>Genotype</a:t>
                      </a:r>
                    </a:p>
                  </a:txBody>
                  <a:tcPr marT="45722" marB="45722"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57150" cap="flat" cmpd="sng" algn="ctr">
                      <a:solidFill>
                        <a:srgbClr val="234F77"/>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Narrow" pitchFamily="34" charset="0"/>
                          <a:ea typeface="ＭＳ Ｐゴシック" pitchFamily="34" charset="-128"/>
                          <a:sym typeface="Symbol" pitchFamily="18" charset="2"/>
                        </a:rPr>
                        <a:t>– – / – –</a:t>
                      </a:r>
                    </a:p>
                  </a:txBody>
                  <a:tcPr marT="45722" marB="45722"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57150" cap="flat" cmpd="sng" algn="ctr">
                      <a:solidFill>
                        <a:srgbClr val="234F77"/>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9969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Embryo and Fetus</a:t>
                      </a:r>
                    </a:p>
                  </a:txBody>
                  <a:tcPr marT="45722" marB="45722"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Nearly 100%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Barts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and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H</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ＭＳ Ｐゴシック" pitchFamily="34" charset="-128"/>
                        </a:rPr>
                        <a:t>Possible embryonic </a:t>
                      </a:r>
                      <a:r>
                        <a:rPr kumimoji="0" lang="en-US" sz="1800" b="0" i="0" u="none" strike="noStrike" cap="none" normalizeH="0" baseline="0" dirty="0" err="1">
                          <a:ln>
                            <a:noFill/>
                          </a:ln>
                          <a:solidFill>
                            <a:schemeClr val="tx1"/>
                          </a:solidFill>
                          <a:effectLst/>
                          <a:latin typeface="+mj-lt"/>
                          <a:ea typeface="ＭＳ Ｐゴシック" pitchFamily="34" charset="-128"/>
                        </a:rPr>
                        <a:t>Hb</a:t>
                      </a:r>
                      <a:r>
                        <a:rPr kumimoji="0" lang="en-US" sz="1800" b="0" i="0" u="none" strike="noStrike" cap="none" normalizeH="0" baseline="0" dirty="0">
                          <a:ln>
                            <a:noFill/>
                          </a:ln>
                          <a:solidFill>
                            <a:schemeClr val="tx1"/>
                          </a:solidFill>
                          <a:effectLst/>
                          <a:latin typeface="+mj-lt"/>
                          <a:ea typeface="ＭＳ Ｐゴシック" pitchFamily="34" charset="-128"/>
                        </a:rPr>
                        <a:t> formation (if </a:t>
                      </a:r>
                      <a:r>
                        <a:rPr kumimoji="0" lang="el-GR" sz="1800" b="0" i="0" u="none" strike="noStrike" cap="none" normalizeH="0" baseline="0" dirty="0">
                          <a:ln>
                            <a:noFill/>
                          </a:ln>
                          <a:solidFill>
                            <a:schemeClr val="tx1"/>
                          </a:solidFill>
                          <a:effectLst/>
                          <a:latin typeface="+mj-lt"/>
                          <a:ea typeface="ＭＳ Ｐゴシック" pitchFamily="34" charset="-128"/>
                          <a:cs typeface="Arial" panose="020B0604020202020204" pitchFamily="34" charset="0"/>
                        </a:rPr>
                        <a:t>ζ</a:t>
                      </a:r>
                      <a:r>
                        <a:rPr kumimoji="0" lang="en-US" sz="1800" b="0" i="0" u="none" strike="noStrike" cap="none" normalizeH="0" baseline="0" dirty="0">
                          <a:ln>
                            <a:noFill/>
                          </a:ln>
                          <a:solidFill>
                            <a:schemeClr val="tx1"/>
                          </a:solidFill>
                          <a:effectLst/>
                          <a:latin typeface="+mj-lt"/>
                          <a:ea typeface="ＭＳ Ｐゴシック" pitchFamily="34" charset="-128"/>
                          <a:cs typeface="Arial" panose="020B0604020202020204" pitchFamily="34" charset="0"/>
                        </a:rPr>
                        <a:t> not deleted)</a:t>
                      </a:r>
                      <a:endParaRPr kumimoji="0" lang="en-US" sz="1800" b="0" i="0" u="none" strike="noStrike" cap="none" normalizeH="0" baseline="0" dirty="0">
                        <a:ln>
                          <a:noFill/>
                        </a:ln>
                        <a:solidFill>
                          <a:schemeClr val="tx1"/>
                        </a:solidFill>
                        <a:effectLst/>
                        <a:latin typeface="+mj-lt"/>
                        <a:ea typeface="ＭＳ Ｐゴシック" pitchFamily="34" charset="-128"/>
                      </a:endParaRP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Non-immune fetal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hydrops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and demise</a:t>
                      </a:r>
                    </a:p>
                  </a:txBody>
                  <a:tcPr marT="45722" marB="45722"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77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Potential Medical Support</a:t>
                      </a:r>
                    </a:p>
                  </a:txBody>
                  <a:tcPr marT="45722" marB="45722"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57150" cap="flat" cmpd="sng" algn="ctr">
                      <a:solidFill>
                        <a:srgbClr val="234F77"/>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1" u="none" strike="noStrike" cap="none" normalizeH="0" baseline="0" dirty="0">
                          <a:ln>
                            <a:noFill/>
                          </a:ln>
                          <a:solidFill>
                            <a:schemeClr val="tx1"/>
                          </a:solidFill>
                          <a:effectLst/>
                          <a:latin typeface="Arial Narrow" pitchFamily="34" charset="0"/>
                          <a:ea typeface="ＭＳ Ｐゴシック" pitchFamily="34" charset="-128"/>
                        </a:rPr>
                        <a:t>In utero</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transfusions</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Post-natal chronic transfusions or SCT</a:t>
                      </a:r>
                    </a:p>
                  </a:txBody>
                  <a:tcPr marT="45722" marB="45722"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57150" cap="flat" cmpd="sng" algn="ctr">
                      <a:solidFill>
                        <a:srgbClr val="234F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70672" name="TextBox 4"/>
          <p:cNvSpPr txBox="1">
            <a:spLocks noChangeArrowheads="1"/>
          </p:cNvSpPr>
          <p:nvPr/>
        </p:nvSpPr>
        <p:spPr bwMode="auto">
          <a:xfrm>
            <a:off x="519113" y="5181600"/>
            <a:ext cx="2232025" cy="307975"/>
          </a:xfrm>
          <a:prstGeom prst="rect">
            <a:avLst/>
          </a:prstGeom>
          <a:noFill/>
          <a:ln w="9525">
            <a:noFill/>
            <a:miter lim="800000"/>
            <a:headEnd/>
            <a:tailEnd/>
          </a:ln>
        </p:spPr>
        <p:txBody>
          <a:bodyPr wrap="none">
            <a:spAutoFit/>
          </a:bodyPr>
          <a:lstStyle/>
          <a:p>
            <a:r>
              <a:rPr lang="en-US" sz="1400">
                <a:latin typeface="Arial Narrow" pitchFamily="34" charset="0"/>
                <a:sym typeface="Symbol" pitchFamily="18" charset="2"/>
              </a:rPr>
              <a:t>SCT = stem cell transplantation</a:t>
            </a:r>
            <a:endParaRPr lang="en-US" sz="1400">
              <a:latin typeface="Arial Narrow" pitchFamily="34" charset="0"/>
            </a:endParaRPr>
          </a:p>
        </p:txBody>
      </p:sp>
      <p:pic>
        <p:nvPicPr>
          <p:cNvPr id="6" name="Picture 8" descr="alpha2"/>
          <p:cNvPicPr>
            <a:picLocks noChangeAspect="1" noChangeArrowheads="1"/>
          </p:cNvPicPr>
          <p:nvPr/>
        </p:nvPicPr>
        <p:blipFill>
          <a:blip r:embed="rId2"/>
          <a:srcRect t="7654"/>
          <a:stretch>
            <a:fillRect/>
          </a:stretch>
        </p:blipFill>
        <p:spPr bwMode="auto">
          <a:xfrm>
            <a:off x="6019800" y="1985674"/>
            <a:ext cx="2889445" cy="3424526"/>
          </a:xfrm>
          <a:prstGeom prst="rect">
            <a:avLst/>
          </a:prstGeom>
          <a:noFill/>
          <a:ln w="9525">
            <a:noFill/>
            <a:miter lim="800000"/>
            <a:headEnd/>
            <a:tailEnd/>
          </a:ln>
        </p:spPr>
      </p:pic>
      <p:grpSp>
        <p:nvGrpSpPr>
          <p:cNvPr id="18" name="Group 17"/>
          <p:cNvGrpSpPr/>
          <p:nvPr/>
        </p:nvGrpSpPr>
        <p:grpSpPr>
          <a:xfrm>
            <a:off x="6366344" y="1423683"/>
            <a:ext cx="907112" cy="3986517"/>
            <a:chOff x="6366344" y="1423683"/>
            <a:chExt cx="907112" cy="3986517"/>
          </a:xfrm>
        </p:grpSpPr>
        <p:sp>
          <p:nvSpPr>
            <p:cNvPr id="3" name="Rectangle 2"/>
            <p:cNvSpPr/>
            <p:nvPr/>
          </p:nvSpPr>
          <p:spPr>
            <a:xfrm>
              <a:off x="6781800" y="1985674"/>
              <a:ext cx="76200" cy="342452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366344" y="1423683"/>
              <a:ext cx="907112" cy="338554"/>
            </a:xfrm>
            <a:prstGeom prst="rect">
              <a:avLst/>
            </a:prstGeom>
            <a:noFill/>
          </p:spPr>
          <p:txBody>
            <a:bodyPr wrap="square" rtlCol="0">
              <a:spAutoFit/>
            </a:bodyPr>
            <a:lstStyle/>
            <a:p>
              <a:pPr algn="ctr"/>
              <a:r>
                <a:rPr lang="en-US" sz="1600" i="1" dirty="0">
                  <a:solidFill>
                    <a:srgbClr val="FF0000"/>
                  </a:solidFill>
                </a:rPr>
                <a:t>HBZ</a:t>
              </a:r>
              <a:r>
                <a:rPr lang="en-US" sz="1600" dirty="0">
                  <a:solidFill>
                    <a:srgbClr val="FF0000"/>
                  </a:solidFill>
                </a:rPr>
                <a:t> (</a:t>
              </a:r>
              <a:r>
                <a:rPr lang="el-GR" sz="1600" dirty="0">
                  <a:solidFill>
                    <a:srgbClr val="FF0000"/>
                  </a:solidFill>
                  <a:cs typeface="Arial" panose="020B0604020202020204" pitchFamily="34" charset="0"/>
                </a:rPr>
                <a:t>ζ</a:t>
              </a:r>
              <a:r>
                <a:rPr lang="en-US" sz="1600" dirty="0">
                  <a:solidFill>
                    <a:srgbClr val="FF0000"/>
                  </a:solidFill>
                  <a:cs typeface="Arial" panose="020B0604020202020204" pitchFamily="34" charset="0"/>
                </a:rPr>
                <a:t>)</a:t>
              </a:r>
              <a:endParaRPr lang="en-US" sz="1600" i="1" dirty="0">
                <a:solidFill>
                  <a:srgbClr val="FF0000"/>
                </a:solidFill>
              </a:endParaRPr>
            </a:p>
          </p:txBody>
        </p:sp>
        <p:cxnSp>
          <p:nvCxnSpPr>
            <p:cNvPr id="8" name="Straight Connector 7"/>
            <p:cNvCxnSpPr>
              <a:stCxn id="3" idx="0"/>
            </p:cNvCxnSpPr>
            <p:nvPr/>
          </p:nvCxnSpPr>
          <p:spPr>
            <a:xfrm flipH="1" flipV="1">
              <a:off x="6400800" y="1710154"/>
              <a:ext cx="419100" cy="27552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3" idx="0"/>
            </p:cNvCxnSpPr>
            <p:nvPr/>
          </p:nvCxnSpPr>
          <p:spPr>
            <a:xfrm flipV="1">
              <a:off x="6819900" y="1710154"/>
              <a:ext cx="419100" cy="27552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a:t>Typical </a:t>
            </a:r>
            <a:r>
              <a:rPr lang="en-US" dirty="0">
                <a:sym typeface="Symbol" charset="0"/>
              </a:rPr>
              <a:t>-</a:t>
            </a:r>
            <a:r>
              <a:rPr lang="en-US" dirty="0"/>
              <a:t>Thalassemia Mutations</a:t>
            </a:r>
          </a:p>
        </p:txBody>
      </p:sp>
      <p:sp>
        <p:nvSpPr>
          <p:cNvPr id="71682" name="Rectangle 5"/>
          <p:cNvSpPr>
            <a:spLocks noChangeArrowheads="1"/>
          </p:cNvSpPr>
          <p:nvPr/>
        </p:nvSpPr>
        <p:spPr bwMode="auto">
          <a:xfrm>
            <a:off x="6878638" y="1662113"/>
            <a:ext cx="184150" cy="457200"/>
          </a:xfrm>
          <a:prstGeom prst="rect">
            <a:avLst/>
          </a:prstGeom>
          <a:noFill/>
          <a:ln w="9525">
            <a:noFill/>
            <a:miter lim="800000"/>
            <a:headEnd/>
            <a:tailEnd/>
          </a:ln>
        </p:spPr>
        <p:txBody>
          <a:bodyPr wrap="none">
            <a:spAutoFit/>
          </a:bodyPr>
          <a:lstStyle/>
          <a:p>
            <a:endParaRPr lang="en-US"/>
          </a:p>
        </p:txBody>
      </p:sp>
      <p:pic>
        <p:nvPicPr>
          <p:cNvPr id="71683" name="Picture 9" descr="beta1"/>
          <p:cNvPicPr>
            <a:picLocks noChangeAspect="1" noChangeArrowheads="1"/>
          </p:cNvPicPr>
          <p:nvPr/>
        </p:nvPicPr>
        <p:blipFill>
          <a:blip r:embed="rId3"/>
          <a:srcRect r="58167"/>
          <a:stretch>
            <a:fillRect/>
          </a:stretch>
        </p:blipFill>
        <p:spPr bwMode="auto">
          <a:xfrm>
            <a:off x="838200" y="3733800"/>
            <a:ext cx="2971800" cy="1463675"/>
          </a:xfrm>
          <a:prstGeom prst="rect">
            <a:avLst/>
          </a:prstGeom>
          <a:noFill/>
          <a:ln w="9525">
            <a:noFill/>
            <a:miter lim="800000"/>
            <a:headEnd/>
            <a:tailEnd/>
          </a:ln>
        </p:spPr>
      </p:pic>
      <p:pic>
        <p:nvPicPr>
          <p:cNvPr id="71684" name="Picture 10" descr="beta2"/>
          <p:cNvPicPr>
            <a:picLocks noChangeAspect="1" noChangeArrowheads="1"/>
          </p:cNvPicPr>
          <p:nvPr/>
        </p:nvPicPr>
        <p:blipFill>
          <a:blip r:embed="rId4"/>
          <a:srcRect l="864" r="2591" b="2370"/>
          <a:stretch>
            <a:fillRect/>
          </a:stretch>
        </p:blipFill>
        <p:spPr bwMode="auto">
          <a:xfrm>
            <a:off x="4800600" y="3048000"/>
            <a:ext cx="3702050" cy="3270250"/>
          </a:xfrm>
          <a:prstGeom prst="rect">
            <a:avLst/>
          </a:prstGeom>
          <a:noFill/>
          <a:ln w="9525">
            <a:noFill/>
            <a:miter lim="800000"/>
            <a:headEnd/>
            <a:tailEnd/>
          </a:ln>
        </p:spPr>
      </p:pic>
      <p:sp>
        <p:nvSpPr>
          <p:cNvPr id="71685" name="TextBox 2"/>
          <p:cNvSpPr txBox="1">
            <a:spLocks noChangeArrowheads="1"/>
          </p:cNvSpPr>
          <p:nvPr/>
        </p:nvSpPr>
        <p:spPr bwMode="auto">
          <a:xfrm flipH="1">
            <a:off x="838200" y="1676400"/>
            <a:ext cx="3276600" cy="1570038"/>
          </a:xfrm>
          <a:prstGeom prst="rect">
            <a:avLst/>
          </a:prstGeom>
          <a:noFill/>
          <a:ln w="9525">
            <a:noFill/>
            <a:miter lim="800000"/>
            <a:headEnd/>
            <a:tailEnd/>
          </a:ln>
        </p:spPr>
        <p:txBody>
          <a:bodyPr>
            <a:spAutoFit/>
          </a:bodyPr>
          <a:lstStyle/>
          <a:p>
            <a:pPr eaLnBrk="1" hangingPunct="1">
              <a:tabLst>
                <a:tab pos="1089025" algn="l"/>
                <a:tab pos="1374775" algn="l"/>
              </a:tabLst>
            </a:pPr>
            <a:r>
              <a:rPr lang="en-US" b="1">
                <a:solidFill>
                  <a:srgbClr val="FF0000"/>
                </a:solidFill>
              </a:rPr>
              <a:t>Point mutations</a:t>
            </a:r>
          </a:p>
          <a:p>
            <a:pPr eaLnBrk="1" hangingPunct="1">
              <a:tabLst>
                <a:tab pos="1089025" algn="l"/>
                <a:tab pos="1374775" algn="l"/>
              </a:tabLst>
            </a:pPr>
            <a:r>
              <a:rPr lang="en-US" sz="1800">
                <a:solidFill>
                  <a:srgbClr val="000000"/>
                </a:solidFill>
              </a:rPr>
              <a:t>Most common</a:t>
            </a:r>
          </a:p>
          <a:p>
            <a:pPr eaLnBrk="1" hangingPunct="1">
              <a:tabLst>
                <a:tab pos="1089025" algn="l"/>
                <a:tab pos="1374775" algn="l"/>
              </a:tabLst>
            </a:pPr>
            <a:r>
              <a:rPr lang="en-US" sz="1800"/>
              <a:t>Disrupt regulatory sequences</a:t>
            </a:r>
          </a:p>
          <a:p>
            <a:pPr eaLnBrk="1" hangingPunct="1">
              <a:tabLst>
                <a:tab pos="1089025" algn="l"/>
                <a:tab pos="1374775" algn="l"/>
              </a:tabLst>
            </a:pPr>
            <a:r>
              <a:rPr lang="en-US" sz="1800">
                <a:sym typeface="Symbol" pitchFamily="18" charset="2"/>
              </a:rPr>
              <a:t></a:t>
            </a:r>
            <a:r>
              <a:rPr lang="en-US" sz="1800" baseline="30000">
                <a:sym typeface="Symbol" pitchFamily="18" charset="2"/>
              </a:rPr>
              <a:t>0</a:t>
            </a:r>
            <a:r>
              <a:rPr lang="en-US" sz="1800">
                <a:sym typeface="Symbol" pitchFamily="18" charset="2"/>
              </a:rPr>
              <a:t>  =  no expression</a:t>
            </a:r>
          </a:p>
          <a:p>
            <a:pPr eaLnBrk="1" hangingPunct="1">
              <a:tabLst>
                <a:tab pos="1089025" algn="l"/>
                <a:tab pos="1374775" algn="l"/>
              </a:tabLst>
            </a:pPr>
            <a:r>
              <a:rPr lang="en-US" sz="1800">
                <a:sym typeface="Symbol" pitchFamily="18" charset="2"/>
              </a:rPr>
              <a:t></a:t>
            </a:r>
            <a:r>
              <a:rPr lang="en-US" sz="1800" baseline="30000">
                <a:sym typeface="Symbol" pitchFamily="18" charset="2"/>
              </a:rPr>
              <a:t>+</a:t>
            </a:r>
            <a:r>
              <a:rPr lang="en-US" sz="1800">
                <a:sym typeface="Symbol" pitchFamily="18" charset="2"/>
              </a:rPr>
              <a:t>  =  partial expression</a:t>
            </a:r>
            <a:endParaRPr lang="en-US" sz="1800"/>
          </a:p>
        </p:txBody>
      </p:sp>
      <p:sp>
        <p:nvSpPr>
          <p:cNvPr id="71686" name="TextBox 9"/>
          <p:cNvSpPr txBox="1">
            <a:spLocks noChangeArrowheads="1"/>
          </p:cNvSpPr>
          <p:nvPr/>
        </p:nvSpPr>
        <p:spPr bwMode="auto">
          <a:xfrm flipH="1">
            <a:off x="4800600" y="1676400"/>
            <a:ext cx="3276600" cy="1016000"/>
          </a:xfrm>
          <a:prstGeom prst="rect">
            <a:avLst/>
          </a:prstGeom>
          <a:noFill/>
          <a:ln w="9525">
            <a:noFill/>
            <a:miter lim="800000"/>
            <a:headEnd/>
            <a:tailEnd/>
          </a:ln>
        </p:spPr>
        <p:txBody>
          <a:bodyPr>
            <a:spAutoFit/>
          </a:bodyPr>
          <a:lstStyle/>
          <a:p>
            <a:pPr eaLnBrk="1" hangingPunct="1"/>
            <a:r>
              <a:rPr lang="en-US" b="1"/>
              <a:t>Deletions</a:t>
            </a:r>
          </a:p>
          <a:p>
            <a:pPr eaLnBrk="1" hangingPunct="1"/>
            <a:r>
              <a:rPr lang="en-US" sz="1800">
                <a:sym typeface="Symbol" pitchFamily="18" charset="2"/>
              </a:rPr>
              <a:t>Remove the  gene</a:t>
            </a:r>
          </a:p>
          <a:p>
            <a:pPr eaLnBrk="1" hangingPunct="1"/>
            <a:r>
              <a:rPr lang="en-US" sz="1800">
                <a:sym typeface="Symbol" pitchFamily="18" charset="2"/>
              </a:rPr>
              <a:t>Less common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1906" name="Group 2"/>
          <p:cNvGraphicFramePr>
            <a:graphicFrameLocks noGrp="1"/>
          </p:cNvGraphicFramePr>
          <p:nvPr/>
        </p:nvGraphicFramePr>
        <p:xfrm>
          <a:off x="685800" y="1066800"/>
          <a:ext cx="7772400" cy="5518153"/>
        </p:xfrm>
        <a:graphic>
          <a:graphicData uri="http://schemas.openxmlformats.org/drawingml/2006/table">
            <a:tbl>
              <a:tblPr/>
              <a:tblGrid>
                <a:gridCol w="1943100">
                  <a:extLst>
                    <a:ext uri="{9D8B030D-6E8A-4147-A177-3AD203B41FA5}">
                      <a16:colId xmlns:a16="http://schemas.microsoft.com/office/drawing/2014/main" xmlns="" val="20000"/>
                    </a:ext>
                  </a:extLst>
                </a:gridCol>
                <a:gridCol w="5829300">
                  <a:extLst>
                    <a:ext uri="{9D8B030D-6E8A-4147-A177-3AD203B41FA5}">
                      <a16:colId xmlns:a16="http://schemas.microsoft.com/office/drawing/2014/main" xmlns="" val="20001"/>
                    </a:ext>
                  </a:extLst>
                </a:gridCol>
              </a:tblGrid>
              <a:tr h="519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bg1"/>
                          </a:solidFill>
                          <a:effectLst/>
                          <a:latin typeface="Arial" pitchFamily="34" charset="0"/>
                          <a:ea typeface="ＭＳ Ｐゴシック" pitchFamily="34" charset="-128"/>
                          <a:cs typeface="Arial" pitchFamily="34" charset="0"/>
                        </a:rPr>
                        <a:t>Genotype</a:t>
                      </a:r>
                    </a:p>
                  </a:txBody>
                  <a:tcPr anchor="ctr"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lnTlToBr>
                      <a:noFill/>
                    </a:lnTlToBr>
                    <a:lnBlToTr>
                      <a:noFill/>
                    </a:lnBlToTr>
                    <a:solidFill>
                      <a:srgbClr val="234F7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bg1"/>
                          </a:solidFill>
                          <a:effectLst/>
                          <a:latin typeface="Arial" pitchFamily="34" charset="0"/>
                          <a:ea typeface="ＭＳ Ｐゴシック" pitchFamily="34" charset="-128"/>
                          <a:cs typeface="Arial" pitchFamily="34" charset="0"/>
                        </a:rPr>
                        <a:t>Description</a:t>
                      </a:r>
                    </a:p>
                  </a:txBody>
                  <a:tcPr anchor="ctr"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a:noFill/>
                    </a:lnTlToBr>
                    <a:lnBlToTr>
                      <a:noFill/>
                    </a:lnBlToTr>
                    <a:solidFill>
                      <a:srgbClr val="234F77"/>
                    </a:solidFill>
                  </a:tcPr>
                </a:tc>
                <a:extLst>
                  <a:ext uri="{0D108BD9-81ED-4DB2-BD59-A6C34878D82A}">
                    <a16:rowId xmlns:a16="http://schemas.microsoft.com/office/drawing/2014/main" xmlns="" val="10000"/>
                  </a:ext>
                </a:extLst>
              </a:tr>
              <a:tr h="623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 / </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Arial" pitchFamily="34" charset="0"/>
                          <a:ea typeface="ＭＳ Ｐゴシック" pitchFamily="34" charset="-128"/>
                          <a:cs typeface="Arial" pitchFamily="34" charset="0"/>
                        </a:rPr>
                        <a:t>Normal</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1"/>
                  </a:ext>
                </a:extLst>
              </a:tr>
              <a:tr h="627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 / </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0</a:t>
                      </a:r>
                      <a:endPar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endParaRP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DADADA"/>
                    </a:solid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Arial" pitchFamily="34" charset="0"/>
                          <a:ea typeface="ＭＳ Ｐゴシック" pitchFamily="34" charset="-128"/>
                          <a:cs typeface="Arial" pitchFamily="34" charset="0"/>
                        </a:rPr>
                        <a:t>Beta thalassemia trait (minor)</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rgbClr val="DADADA"/>
                    </a:solidFill>
                  </a:tcPr>
                </a:tc>
                <a:extLst>
                  <a:ext uri="{0D108BD9-81ED-4DB2-BD59-A6C34878D82A}">
                    <a16:rowId xmlns:a16="http://schemas.microsoft.com/office/drawing/2014/main" xmlns="" val="10002"/>
                  </a:ext>
                </a:extLst>
              </a:tr>
              <a:tr h="625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 / </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a:t>
                      </a:r>
                      <a:endPar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endParaRP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DADADA"/>
                    </a:solidFill>
                  </a:tcPr>
                </a:tc>
                <a:tc vMerge="1">
                  <a:txBody>
                    <a:bodyPr/>
                    <a:lstStyle/>
                    <a:p>
                      <a:endParaRPr lang="en-US"/>
                    </a:p>
                  </a:txBody>
                  <a:tcPr/>
                </a:tc>
                <a:extLst>
                  <a:ext uri="{0D108BD9-81ED-4DB2-BD59-A6C34878D82A}">
                    <a16:rowId xmlns:a16="http://schemas.microsoft.com/office/drawing/2014/main" xmlns="" val="10003"/>
                  </a:ext>
                </a:extLst>
              </a:tr>
              <a:tr h="625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a:t>
                      </a: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 / </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Arial" pitchFamily="34" charset="0"/>
                          <a:ea typeface="ＭＳ Ｐゴシック" pitchFamily="34" charset="-128"/>
                          <a:cs typeface="Arial" pitchFamily="34" charset="0"/>
                        </a:rPr>
                        <a:t>Beta thalassemia intermedia</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4"/>
                  </a:ext>
                </a:extLst>
              </a:tr>
              <a:tr h="623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a:t>
                      </a: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 / </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0</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5"/>
                  </a:ext>
                </a:extLst>
              </a:tr>
              <a:tr h="623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E</a:t>
                      </a: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 / </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6"/>
                  </a:ext>
                </a:extLst>
              </a:tr>
              <a:tr h="623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E</a:t>
                      </a: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 / </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0</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7"/>
                  </a:ext>
                </a:extLst>
              </a:tr>
              <a:tr h="625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0</a:t>
                      </a:r>
                      <a:r>
                        <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rPr>
                        <a:t> / </a:t>
                      </a:r>
                      <a:r>
                        <a:rPr kumimoji="0" lang="en-US" sz="2200" b="0" i="0" u="none" strike="noStrike" cap="none" normalizeH="0" baseline="30000">
                          <a:ln>
                            <a:noFill/>
                          </a:ln>
                          <a:solidFill>
                            <a:schemeClr val="tx1"/>
                          </a:solidFill>
                          <a:effectLst/>
                          <a:latin typeface="Gill Sans" charset="0"/>
                          <a:ea typeface="ＭＳ Ｐゴシック" pitchFamily="34" charset="-128"/>
                          <a:sym typeface="Symbol" pitchFamily="18" charset="2"/>
                        </a:rPr>
                        <a:t>0</a:t>
                      </a:r>
                      <a:endParaRPr kumimoji="0" lang="en-US" sz="2200" b="0" i="0" u="none" strike="noStrike" cap="none" normalizeH="0" baseline="0">
                        <a:ln>
                          <a:noFill/>
                        </a:ln>
                        <a:solidFill>
                          <a:schemeClr val="tx1"/>
                        </a:solidFill>
                        <a:effectLst/>
                        <a:latin typeface="Gill Sans" charset="0"/>
                        <a:ea typeface="ＭＳ Ｐゴシック" pitchFamily="34" charset="-128"/>
                        <a:sym typeface="Symbol" pitchFamily="18" charset="2"/>
                      </a:endParaRPr>
                    </a:p>
                  </a:txBody>
                  <a:tcPr anchor="ctr" horzOverflow="overflow">
                    <a:lnL w="38100" cap="flat" cmpd="sng" algn="ctr">
                      <a:solidFill>
                        <a:schemeClr val="tx1"/>
                      </a:solidFill>
                      <a:prstDash val="solid"/>
                      <a:round/>
                      <a:headEnd type="none" w="med" len="med"/>
                      <a:tailEnd type="none" w="med" len="med"/>
                    </a:lnL>
                    <a:lnR>
                      <a:noFill/>
                    </a:lnR>
                    <a:lnT>
                      <a:noFill/>
                    </a:lnT>
                    <a:lnB w="38100" cap="flat" cmpd="sng" algn="ctr">
                      <a:solidFill>
                        <a:schemeClr val="tx1"/>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Beta thalassemia major (Cooley’</a:t>
                      </a:r>
                      <a:r>
                        <a:rPr kumimoji="0" lang="en-US" altLang="ja-JP" sz="22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s Anemia)</a:t>
                      </a:r>
                      <a:endParaRPr kumimoji="0" lang="en-US" sz="22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anchor="ctr" horzOverflow="overflow">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a:noFill/>
                    </a:lnTlToBr>
                    <a:lnBlToTr>
                      <a:noFill/>
                    </a:lnBlToTr>
                    <a:solidFill>
                      <a:srgbClr val="DADADA"/>
                    </a:solidFill>
                  </a:tcPr>
                </a:tc>
                <a:extLst>
                  <a:ext uri="{0D108BD9-81ED-4DB2-BD59-A6C34878D82A}">
                    <a16:rowId xmlns:a16="http://schemas.microsoft.com/office/drawing/2014/main" xmlns="" val="10008"/>
                  </a:ext>
                </a:extLst>
              </a:tr>
            </a:tbl>
          </a:graphicData>
        </a:graphic>
      </p:graphicFrame>
      <p:sp>
        <p:nvSpPr>
          <p:cNvPr id="73748" name="AutoShape 21"/>
          <p:cNvSpPr>
            <a:spLocks/>
          </p:cNvSpPr>
          <p:nvPr/>
        </p:nvSpPr>
        <p:spPr bwMode="auto">
          <a:xfrm>
            <a:off x="1981200" y="3581400"/>
            <a:ext cx="304800" cy="2286000"/>
          </a:xfrm>
          <a:prstGeom prst="rightBrace">
            <a:avLst>
              <a:gd name="adj1" fmla="val 62500"/>
              <a:gd name="adj2" fmla="val 50000"/>
            </a:avLst>
          </a:prstGeom>
          <a:noFill/>
          <a:ln w="38100">
            <a:solidFill>
              <a:schemeClr val="tx1"/>
            </a:solidFill>
            <a:round/>
            <a:headEnd/>
            <a:tailEnd/>
          </a:ln>
        </p:spPr>
        <p:txBody>
          <a:bodyPr wrap="none" anchor="ctr"/>
          <a:lstStyle/>
          <a:p>
            <a:endParaRPr lang="en-US"/>
          </a:p>
        </p:txBody>
      </p:sp>
      <p:sp>
        <p:nvSpPr>
          <p:cNvPr id="73749" name="AutoShape 22"/>
          <p:cNvSpPr>
            <a:spLocks/>
          </p:cNvSpPr>
          <p:nvPr/>
        </p:nvSpPr>
        <p:spPr bwMode="auto">
          <a:xfrm>
            <a:off x="1981200" y="2438400"/>
            <a:ext cx="304800" cy="838200"/>
          </a:xfrm>
          <a:prstGeom prst="rightBrace">
            <a:avLst>
              <a:gd name="adj1" fmla="val 22917"/>
              <a:gd name="adj2" fmla="val 50000"/>
            </a:avLst>
          </a:prstGeom>
          <a:noFill/>
          <a:ln w="38100">
            <a:solidFill>
              <a:schemeClr val="tx1"/>
            </a:solidFill>
            <a:round/>
            <a:headEnd/>
            <a:tailEnd/>
          </a:ln>
        </p:spPr>
        <p:txBody>
          <a:bodyPr wrap="none" anchor="ctr"/>
          <a:lstStyle/>
          <a:p>
            <a:endParaRPr lang="en-US"/>
          </a:p>
        </p:txBody>
      </p:sp>
      <p:sp>
        <p:nvSpPr>
          <p:cNvPr id="73750" name="Rectangle 23"/>
          <p:cNvSpPr>
            <a:spLocks noGrp="1" noChangeArrowheads="1"/>
          </p:cNvSpPr>
          <p:nvPr>
            <p:ph type="title"/>
          </p:nvPr>
        </p:nvSpPr>
        <p:spPr>
          <a:xfrm>
            <a:off x="762000" y="76200"/>
            <a:ext cx="7623175" cy="838200"/>
          </a:xfrm>
          <a:noFill/>
        </p:spPr>
        <p:txBody>
          <a:bodyPr/>
          <a:lstStyle/>
          <a:p>
            <a:pPr eaLnBrk="1" hangingPunct="1"/>
            <a:r>
              <a:rPr lang="en-US" sz="3200" dirty="0">
                <a:latin typeface="Arial" pitchFamily="34" charset="0"/>
                <a:ea typeface="ＭＳ Ｐゴシック" pitchFamily="34" charset="-128"/>
              </a:rPr>
              <a:t>Overview of Beta Thalassemia</a:t>
            </a:r>
            <a:r>
              <a:rPr lang="en-US" sz="3800" dirty="0">
                <a:latin typeface="Arial" pitchFamily="34" charset="0"/>
                <a:ea typeface="ＭＳ Ｐゴシック" pitchFamily="34" charset="-128"/>
              </a:rPr>
              <a:t/>
            </a:r>
            <a:br>
              <a:rPr lang="en-US" sz="3800" dirty="0">
                <a:latin typeface="Arial" pitchFamily="34" charset="0"/>
                <a:ea typeface="ＭＳ Ｐゴシック" pitchFamily="34" charset="-128"/>
              </a:rPr>
            </a:br>
            <a:r>
              <a:rPr lang="en-US" sz="2800" b="0" dirty="0">
                <a:latin typeface="+mj-lt"/>
                <a:ea typeface="ＭＳ Ｐゴシック" pitchFamily="34" charset="-128"/>
              </a:rPr>
              <a:t>Common (Classical) Genotypes</a:t>
            </a:r>
          </a:p>
        </p:txBody>
      </p:sp>
      <p:sp>
        <p:nvSpPr>
          <p:cNvPr id="73751" name="Rectangle 24"/>
          <p:cNvSpPr>
            <a:spLocks noChangeArrowheads="1"/>
          </p:cNvSpPr>
          <p:nvPr/>
        </p:nvSpPr>
        <p:spPr bwMode="auto">
          <a:xfrm>
            <a:off x="6019800" y="3232150"/>
            <a:ext cx="2743200" cy="1035050"/>
          </a:xfrm>
          <a:prstGeom prst="rect">
            <a:avLst/>
          </a:prstGeom>
          <a:solidFill>
            <a:srgbClr val="FFC9BE"/>
          </a:solidFill>
          <a:ln w="28575">
            <a:solidFill>
              <a:srgbClr val="FF0000"/>
            </a:solidFill>
            <a:miter lim="800000"/>
            <a:headEnd/>
            <a:tailEnd/>
          </a:ln>
        </p:spPr>
        <p:txBody>
          <a:bodyPr>
            <a:spAutoFit/>
          </a:bodyPr>
          <a:lstStyle/>
          <a:p>
            <a:pPr algn="ctr"/>
            <a:r>
              <a:rPr lang="en-US" sz="2000" u="sng">
                <a:cs typeface="Arial" pitchFamily="34" charset="0"/>
              </a:rPr>
              <a:t>Production of </a:t>
            </a:r>
            <a:r>
              <a:rPr lang="en-US" sz="2000" u="sng">
                <a:latin typeface="Symbol" pitchFamily="18" charset="2"/>
              </a:rPr>
              <a:t>b</a:t>
            </a:r>
            <a:r>
              <a:rPr lang="en-US" sz="2000" u="sng">
                <a:cs typeface="Arial" pitchFamily="34" charset="0"/>
              </a:rPr>
              <a:t>-globin</a:t>
            </a:r>
            <a:r>
              <a:rPr lang="en-US" sz="2000">
                <a:cs typeface="Arial" pitchFamily="34" charset="0"/>
              </a:rPr>
              <a:t>:</a:t>
            </a:r>
          </a:p>
          <a:p>
            <a:pPr algn="ctr"/>
            <a:r>
              <a:rPr lang="en-US" sz="2000">
                <a:latin typeface="Symbol" pitchFamily="18" charset="2"/>
              </a:rPr>
              <a:t>b</a:t>
            </a:r>
            <a:r>
              <a:rPr lang="en-US" sz="2000" baseline="30000">
                <a:cs typeface="Arial" pitchFamily="34" charset="0"/>
              </a:rPr>
              <a:t>+</a:t>
            </a:r>
            <a:r>
              <a:rPr lang="en-US" sz="2000">
                <a:cs typeface="Arial" pitchFamily="34" charset="0"/>
              </a:rPr>
              <a:t> = decreased</a:t>
            </a:r>
          </a:p>
          <a:p>
            <a:pPr algn="ctr"/>
            <a:r>
              <a:rPr lang="en-US" sz="2000">
                <a:latin typeface="Symbol" pitchFamily="18" charset="2"/>
              </a:rPr>
              <a:t>b</a:t>
            </a:r>
            <a:r>
              <a:rPr lang="en-US" sz="2000" baseline="30000">
                <a:cs typeface="Arial" pitchFamily="34" charset="0"/>
              </a:rPr>
              <a:t>0</a:t>
            </a:r>
            <a:r>
              <a:rPr lang="en-US" sz="2000">
                <a:cs typeface="Arial" pitchFamily="34" charset="0"/>
              </a:rPr>
              <a:t> = absent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pPr eaLnBrk="1" hangingPunct="1"/>
            <a:r>
              <a:rPr lang="en-US">
                <a:latin typeface="Arial" pitchFamily="34" charset="0"/>
                <a:ea typeface="ＭＳ Ｐゴシック" pitchFamily="34" charset="-128"/>
              </a:rPr>
              <a:t>Beta Thalassemia Trait</a:t>
            </a:r>
            <a:endParaRPr lang="en-US" b="0">
              <a:latin typeface="Arial" pitchFamily="34" charset="0"/>
              <a:ea typeface="ＭＳ Ｐゴシック"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506259375"/>
              </p:ext>
            </p:extLst>
          </p:nvPr>
        </p:nvGraphicFramePr>
        <p:xfrm>
          <a:off x="533400" y="1752600"/>
          <a:ext cx="8153400" cy="4038600"/>
        </p:xfrm>
        <a:graphic>
          <a:graphicData uri="http://schemas.openxmlformats.org/drawingml/2006/table">
            <a:tbl>
              <a:tblPr/>
              <a:tblGrid>
                <a:gridCol w="2057400">
                  <a:extLst>
                    <a:ext uri="{9D8B030D-6E8A-4147-A177-3AD203B41FA5}">
                      <a16:colId xmlns:a16="http://schemas.microsoft.com/office/drawing/2014/main" xmlns="" val="20000"/>
                    </a:ext>
                  </a:extLst>
                </a:gridCol>
                <a:gridCol w="6096000">
                  <a:extLst>
                    <a:ext uri="{9D8B030D-6E8A-4147-A177-3AD203B41FA5}">
                      <a16:colId xmlns:a16="http://schemas.microsoft.com/office/drawing/2014/main" xmlns="" val="20001"/>
                    </a:ext>
                  </a:extLst>
                </a:gridCol>
              </a:tblGrid>
              <a:tr h="8318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Narrow" pitchFamily="34" charset="0"/>
                          <a:ea typeface="ＭＳ Ｐゴシック" pitchFamily="34" charset="-128"/>
                        </a:rPr>
                        <a:t>Genotypes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57150" cap="flat" cmpd="sng" algn="ctr">
                      <a:solidFill>
                        <a:srgbClr val="234F77"/>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b/b</a:t>
                      </a:r>
                      <a:r>
                        <a:rPr kumimoji="0" lang="en-US" sz="1800" b="0" i="0" u="none" strike="noStrike" cap="none" normalizeH="0" baseline="30000">
                          <a:ln>
                            <a:noFill/>
                          </a:ln>
                          <a:solidFill>
                            <a:schemeClr val="tx1"/>
                          </a:solidFill>
                          <a:effectLst/>
                          <a:latin typeface="Arial Narrow" pitchFamily="34" charset="0"/>
                          <a:ea typeface="ＭＳ Ｐゴシック" pitchFamily="34" charset="-128"/>
                          <a:sym typeface="Symbol" pitchFamily="18" charset="2"/>
                        </a:rPr>
                        <a:t>+</a:t>
                      </a:r>
                    </a:p>
                    <a:p>
                      <a:pPr marL="0" marR="0" lvl="0"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b/b</a:t>
                      </a:r>
                      <a:r>
                        <a:rPr kumimoji="0" lang="en-US" sz="1800" b="0" i="0" u="none" strike="noStrike" cap="none" normalizeH="0" baseline="30000">
                          <a:ln>
                            <a:noFill/>
                          </a:ln>
                          <a:solidFill>
                            <a:schemeClr val="tx1"/>
                          </a:solidFill>
                          <a:effectLst/>
                          <a:latin typeface="Arial Narrow" pitchFamily="34" charset="0"/>
                          <a:ea typeface="ＭＳ Ｐゴシック" pitchFamily="34" charset="-128"/>
                          <a:sym typeface="Symbol" pitchFamily="18" charset="2"/>
                        </a:rPr>
                        <a:t>0</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57150" cap="flat" cmpd="sng" algn="ctr">
                      <a:solidFill>
                        <a:srgbClr val="234F77"/>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318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Neonates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Narrow" pitchFamily="34" charset="0"/>
                          <a:ea typeface="ＭＳ Ｐゴシック" pitchFamily="34" charset="-128"/>
                        </a:rPr>
                        <a:t>Normal blood counts</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Symbol" pitchFamily="18" charset="2"/>
                          <a:ea typeface="ＭＳ Ｐゴシック" pitchFamily="34" charset="-128"/>
                        </a:rPr>
                        <a:t>g</a:t>
                      </a:r>
                      <a:r>
                        <a:rPr kumimoji="0" lang="en-US" sz="1800" b="0" i="0" u="none" strike="noStrike" cap="none" normalizeH="0" baseline="0">
                          <a:ln>
                            <a:noFill/>
                          </a:ln>
                          <a:solidFill>
                            <a:schemeClr val="tx1"/>
                          </a:solidFill>
                          <a:effectLst/>
                          <a:latin typeface="Arial Narrow" pitchFamily="34" charset="0"/>
                          <a:ea typeface="ＭＳ Ｐゴシック" pitchFamily="34" charset="-128"/>
                        </a:rPr>
                        <a:t> (not </a:t>
                      </a:r>
                      <a:r>
                        <a:rPr kumimoji="0" lang="en-US" sz="1800" b="0" i="0" u="none" strike="noStrike" cap="none" normalizeH="0" baseline="0">
                          <a:ln>
                            <a:noFill/>
                          </a:ln>
                          <a:solidFill>
                            <a:schemeClr val="tx1"/>
                          </a:solidFill>
                          <a:effectLst/>
                          <a:latin typeface="Symbol" pitchFamily="18" charset="2"/>
                          <a:ea typeface="ＭＳ Ｐゴシック" pitchFamily="34" charset="-128"/>
                        </a:rPr>
                        <a:t>b</a:t>
                      </a:r>
                      <a:r>
                        <a:rPr kumimoji="0" lang="en-US" sz="1800" b="0" i="0" u="none" strike="noStrike" cap="none" normalizeH="0" baseline="0">
                          <a:ln>
                            <a:noFill/>
                          </a:ln>
                          <a:solidFill>
                            <a:schemeClr val="tx1"/>
                          </a:solidFill>
                          <a:effectLst/>
                          <a:latin typeface="Arial Narrow" pitchFamily="34" charset="0"/>
                          <a:ea typeface="ＭＳ Ｐゴシック" pitchFamily="34" charset="-128"/>
                        </a:rPr>
                        <a:t>) is the predominant </a:t>
                      </a:r>
                      <a:r>
                        <a:rPr kumimoji="0" lang="en-US" sz="1800" b="0" i="0" u="none" strike="noStrike" cap="none" normalizeH="0" baseline="0">
                          <a:ln>
                            <a:noFill/>
                          </a:ln>
                          <a:solidFill>
                            <a:schemeClr val="tx1"/>
                          </a:solidFill>
                          <a:effectLst/>
                          <a:latin typeface="Symbol" pitchFamily="18" charset="2"/>
                          <a:ea typeface="ＭＳ Ｐゴシック" pitchFamily="34" charset="-128"/>
                        </a:rPr>
                        <a:t>b</a:t>
                      </a:r>
                      <a:r>
                        <a:rPr kumimoji="0" lang="en-US" sz="1800" b="0" i="0" u="none" strike="noStrike" cap="none" normalizeH="0" baseline="0">
                          <a:ln>
                            <a:noFill/>
                          </a:ln>
                          <a:solidFill>
                            <a:schemeClr val="tx1"/>
                          </a:solidFill>
                          <a:effectLst/>
                          <a:latin typeface="Arial Narrow" pitchFamily="34" charset="0"/>
                          <a:ea typeface="ＭＳ Ｐゴシック" pitchFamily="34" charset="-128"/>
                        </a:rPr>
                        <a:t>-like globin</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87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Children and Adults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Mild to no anemia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10–12 g/</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dL</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Hyphochromia</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and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microcytsis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(MCV 65–75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fL</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a:t>
                      </a:r>
                      <a:r>
                        <a:rPr kumimoji="0" lang="en-US" sz="1800" b="0" i="0" u="none" strike="noStrike" cap="none" normalizeH="0" baseline="-25000" dirty="0">
                          <a:ln>
                            <a:noFill/>
                          </a:ln>
                          <a:solidFill>
                            <a:schemeClr val="tx1"/>
                          </a:solidFill>
                          <a:effectLst/>
                          <a:latin typeface="Arial Narrow" pitchFamily="34" charset="0"/>
                          <a:ea typeface="ＭＳ Ｐゴシック" pitchFamily="34" charset="-128"/>
                        </a:rPr>
                        <a:t>2</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(and sometimes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F) increased</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87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Significance</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57150" cap="flat" cmpd="sng" algn="ctr">
                      <a:solidFill>
                        <a:srgbClr val="234F77"/>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Common</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Frequently misdiagnosed and treated as iron deficiency anemia</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Risk to offspring</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57150" cap="flat" cmpd="sng" algn="ctr">
                      <a:solidFill>
                        <a:srgbClr val="234F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75795" name="TextBox 4"/>
          <p:cNvSpPr txBox="1">
            <a:spLocks noChangeArrowheads="1"/>
          </p:cNvSpPr>
          <p:nvPr/>
        </p:nvSpPr>
        <p:spPr bwMode="auto">
          <a:xfrm>
            <a:off x="412750" y="6019800"/>
            <a:ext cx="2257425" cy="584200"/>
          </a:xfrm>
          <a:prstGeom prst="rect">
            <a:avLst/>
          </a:prstGeom>
          <a:noFill/>
          <a:ln w="9525">
            <a:noFill/>
            <a:miter lim="800000"/>
            <a:headEnd/>
            <a:tailEnd/>
          </a:ln>
        </p:spPr>
        <p:txBody>
          <a:bodyPr wrap="none">
            <a:spAutoFit/>
          </a:bodyPr>
          <a:lstStyle/>
          <a:p>
            <a:r>
              <a:rPr lang="en-US" sz="1600">
                <a:latin typeface="Arial Narrow" pitchFamily="34" charset="0"/>
              </a:rPr>
              <a:t>TI = thalassemia intermedia</a:t>
            </a:r>
          </a:p>
          <a:p>
            <a:r>
              <a:rPr lang="en-US" sz="1600">
                <a:latin typeface="Arial Narrow" pitchFamily="34" charset="0"/>
              </a:rPr>
              <a:t>TM = thalassemia major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thalassemiaminor40x03.jpg"/>
          <p:cNvPicPr>
            <a:picLocks noChangeAspect="1"/>
          </p:cNvPicPr>
          <p:nvPr/>
        </p:nvPicPr>
        <p:blipFill>
          <a:blip r:embed="rId3"/>
          <a:srcRect/>
          <a:stretch>
            <a:fillRect/>
          </a:stretch>
        </p:blipFill>
        <p:spPr bwMode="auto">
          <a:xfrm>
            <a:off x="709082" y="304800"/>
            <a:ext cx="7725833"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842451" y="6019800"/>
            <a:ext cx="7459093" cy="400110"/>
          </a:xfrm>
          <a:prstGeom prst="rect">
            <a:avLst/>
          </a:prstGeom>
          <a:noFill/>
        </p:spPr>
        <p:txBody>
          <a:bodyPr wrap="none" rtlCol="0">
            <a:spAutoFit/>
          </a:bodyPr>
          <a:lstStyle/>
          <a:p>
            <a:pPr algn="ctr"/>
            <a:r>
              <a:rPr lang="en-US" sz="2000" b="1" dirty="0" err="1"/>
              <a:t>hypochromia</a:t>
            </a:r>
            <a:r>
              <a:rPr lang="en-US" sz="2000" b="1" dirty="0"/>
              <a:t>, </a:t>
            </a:r>
            <a:r>
              <a:rPr lang="en-US" sz="2000" b="1" dirty="0" err="1"/>
              <a:t>microcytosis</a:t>
            </a:r>
            <a:r>
              <a:rPr lang="en-US" sz="2000" b="1" dirty="0"/>
              <a:t>, target cells, </a:t>
            </a:r>
            <a:r>
              <a:rPr lang="en-US" sz="2000" b="1" dirty="0" err="1"/>
              <a:t>anisopoikilocytosis</a:t>
            </a:r>
            <a:endParaRPr lang="en-US" sz="20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25393907"/>
              </p:ext>
            </p:extLst>
          </p:nvPr>
        </p:nvGraphicFramePr>
        <p:xfrm>
          <a:off x="1139825" y="1219200"/>
          <a:ext cx="6888163" cy="3043239"/>
        </p:xfrm>
        <a:graphic>
          <a:graphicData uri="http://schemas.openxmlformats.org/drawingml/2006/table">
            <a:tbl>
              <a:tblPr/>
              <a:tblGrid>
                <a:gridCol w="2289175">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gridCol w="2693988">
                  <a:extLst>
                    <a:ext uri="{9D8B030D-6E8A-4147-A177-3AD203B41FA5}">
                      <a16:colId xmlns:a16="http://schemas.microsoft.com/office/drawing/2014/main" xmlns="" val="20002"/>
                    </a:ext>
                  </a:extLst>
                </a:gridCol>
              </a:tblGrid>
              <a:tr h="7334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Narrow" pitchFamily="34" charset="0"/>
                          <a:ea typeface="ＭＳ Ｐゴシック" pitchFamily="34" charset="-128"/>
                        </a:rPr>
                        <a:t>Condition</a:t>
                      </a:r>
                      <a:endParaRPr kumimoji="0" lang="en-US" sz="2400" b="1" i="0" u="none" strike="noStrike" cap="none" normalizeH="0" baseline="0" dirty="0">
                        <a:ln>
                          <a:noFill/>
                        </a:ln>
                        <a:solidFill>
                          <a:srgbClr val="FFFFFF"/>
                        </a:solidFill>
                        <a:effectLst/>
                        <a:latin typeface="Arial" pitchFamily="34" charset="0"/>
                        <a:ea typeface="ＭＳ Ｐゴシック" pitchFamily="34" charset="-128"/>
                        <a:cs typeface="Arial" pitchFamily="34" charset="0"/>
                      </a:endParaRPr>
                    </a:p>
                  </a:txBody>
                  <a:tcPr marL="91431" marR="91431" marT="45722" marB="45722" anchor="ct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234F7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Narrow" pitchFamily="34" charset="0"/>
                          <a:ea typeface="ＭＳ Ｐゴシック" pitchFamily="34" charset="-128"/>
                        </a:rPr>
                        <a:t>Hgb F</a:t>
                      </a:r>
                      <a:endParaRPr kumimoji="0" lang="en-US" sz="2400" b="1" i="0" u="none" strike="noStrike" cap="none" normalizeH="0" baseline="0">
                        <a:ln>
                          <a:noFill/>
                        </a:ln>
                        <a:solidFill>
                          <a:srgbClr val="FFFFFF"/>
                        </a:solidFill>
                        <a:effectLst/>
                        <a:latin typeface="Arial" pitchFamily="34" charset="0"/>
                        <a:ea typeface="ＭＳ Ｐゴシック" pitchFamily="34" charset="-128"/>
                        <a:cs typeface="Arial" pitchFamily="34" charset="0"/>
                      </a:endParaRPr>
                    </a:p>
                  </a:txBody>
                  <a:tcPr marL="91431" marR="91431" marT="45722" marB="45722"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234F7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FF"/>
                          </a:solidFill>
                          <a:effectLst/>
                          <a:latin typeface="Arial Narrow" pitchFamily="34" charset="0"/>
                          <a:ea typeface="ＭＳ Ｐゴシック" pitchFamily="34" charset="-128"/>
                        </a:rPr>
                        <a:t>Hgb</a:t>
                      </a:r>
                      <a:r>
                        <a:rPr kumimoji="0" lang="en-US" sz="2400" b="1" i="0" u="none" strike="noStrike" cap="none" normalizeH="0" baseline="0" dirty="0">
                          <a:ln>
                            <a:noFill/>
                          </a:ln>
                          <a:solidFill>
                            <a:srgbClr val="FFFFFF"/>
                          </a:solidFill>
                          <a:effectLst/>
                          <a:latin typeface="Arial Narrow" pitchFamily="34" charset="0"/>
                          <a:ea typeface="ＭＳ Ｐゴシック" pitchFamily="34" charset="-128"/>
                        </a:rPr>
                        <a:t> A</a:t>
                      </a:r>
                      <a:r>
                        <a:rPr kumimoji="0" lang="en-US" sz="2400" b="1" i="0" u="none" strike="noStrike" cap="none" normalizeH="0" baseline="-25000" dirty="0">
                          <a:ln>
                            <a:noFill/>
                          </a:ln>
                          <a:solidFill>
                            <a:srgbClr val="FFFFFF"/>
                          </a:solidFill>
                          <a:effectLst/>
                          <a:latin typeface="Arial Narrow" pitchFamily="34" charset="0"/>
                          <a:ea typeface="ＭＳ Ｐゴシック" pitchFamily="34" charset="-128"/>
                        </a:rPr>
                        <a:t>2</a:t>
                      </a:r>
                      <a:endParaRPr kumimoji="0" lang="en-US" sz="2400" b="1" i="0" u="none" strike="noStrike" cap="none" normalizeH="0" baseline="0" dirty="0">
                        <a:ln>
                          <a:noFill/>
                        </a:ln>
                        <a:solidFill>
                          <a:srgbClr val="FFFFFF"/>
                        </a:solidFill>
                        <a:effectLst/>
                        <a:latin typeface="Arial" pitchFamily="34" charset="0"/>
                        <a:ea typeface="ＭＳ Ｐゴシック" pitchFamily="34" charset="-128"/>
                        <a:cs typeface="Arial" pitchFamily="34" charset="0"/>
                      </a:endParaRPr>
                    </a:p>
                  </a:txBody>
                  <a:tcPr marL="91431" marR="91431" marT="45722" marB="45722" anchor="ct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234F77"/>
                    </a:solidFill>
                  </a:tcPr>
                </a:tc>
                <a:extLst>
                  <a:ext uri="{0D108BD9-81ED-4DB2-BD59-A6C34878D82A}">
                    <a16:rowId xmlns:a16="http://schemas.microsoft.com/office/drawing/2014/main" xmlns="" val="10000"/>
                  </a:ext>
                </a:extLst>
              </a:tr>
              <a:tr h="769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pitchFamily="34" charset="0"/>
                          <a:ea typeface="ＭＳ Ｐゴシック" pitchFamily="34" charset="-128"/>
                        </a:rPr>
                        <a:t>Beta thalassemia trait</a:t>
                      </a:r>
                      <a:endParaRPr kumimoji="0" lang="en-US" sz="18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txBody>
                  <a:tcPr marL="91431" marR="91431" marT="45722" marB="45722" anchor="ct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CF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Normal or Increased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(1 – 10%)</a:t>
                      </a:r>
                      <a:endParaRPr kumimoji="0" lang="en-US" sz="18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txBody>
                  <a:tcPr marL="91431" marR="91431" marT="45722" marB="45722"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CF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Increased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(3 – 10%)</a:t>
                      </a:r>
                      <a:endParaRPr kumimoji="0" lang="en-US" sz="18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txBody>
                  <a:tcPr marL="91431" marR="91431" marT="45722" marB="45722" anchor="ct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CF7"/>
                    </a:solidFill>
                  </a:tcPr>
                </a:tc>
                <a:extLst>
                  <a:ext uri="{0D108BD9-81ED-4DB2-BD59-A6C34878D82A}">
                    <a16:rowId xmlns:a16="http://schemas.microsoft.com/office/drawing/2014/main" xmlns="" val="10001"/>
                  </a:ext>
                </a:extLst>
              </a:tr>
              <a:tr h="769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pitchFamily="34" charset="0"/>
                          <a:ea typeface="ＭＳ Ｐゴシック" pitchFamily="34" charset="-128"/>
                        </a:rPr>
                        <a:t>Alpha thalassemia trait</a:t>
                      </a:r>
                      <a:endParaRPr kumimoji="0" lang="en-US" sz="18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txBody>
                  <a:tcPr marL="91431" marR="91431" marT="45722" marB="45722" anchor="ct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Normal</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(0 – 2%)</a:t>
                      </a:r>
                      <a:endParaRPr kumimoji="0" lang="en-US" sz="18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txBody>
                  <a:tcPr marL="91431" marR="91431" marT="45722" marB="45722"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pitchFamily="34" charset="0"/>
                          <a:ea typeface="ＭＳ Ｐゴシック" pitchFamily="34" charset="-128"/>
                        </a:rPr>
                        <a:t>Normal or Decreased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pitchFamily="34" charset="0"/>
                          <a:ea typeface="ＭＳ Ｐゴシック" pitchFamily="34" charset="-128"/>
                        </a:rPr>
                        <a:t>(0 – 2.5%)</a:t>
                      </a:r>
                      <a:endParaRPr kumimoji="0" lang="en-US" sz="18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txBody>
                  <a:tcPr marL="91431" marR="91431" marT="45722" marB="45722" anchor="ct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769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pitchFamily="34" charset="0"/>
                          <a:ea typeface="ＭＳ Ｐゴシック" pitchFamily="34" charset="-128"/>
                        </a:rPr>
                        <a:t>Iron deficiency anemia</a:t>
                      </a:r>
                      <a:endParaRPr kumimoji="0" lang="en-US" sz="18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txBody>
                  <a:tcPr marL="91431" marR="91431" marT="45722" marB="45722" anchor="ctr"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CF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Normal</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(0 – 2%)</a:t>
                      </a:r>
                      <a:endParaRPr kumimoji="0" lang="en-US" sz="18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txBody>
                  <a:tcPr marL="91431" marR="91431" marT="45722" marB="45722"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CF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Normal or Decreased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(0 – 2.5%)</a:t>
                      </a:r>
                      <a:endParaRPr kumimoji="0" lang="en-US" sz="18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endParaRPr>
                    </a:p>
                  </a:txBody>
                  <a:tcPr marL="91431" marR="91431" marT="45722" marB="45722" anchor="ctr"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CF7"/>
                    </a:solidFill>
                  </a:tcPr>
                </a:tc>
                <a:extLst>
                  <a:ext uri="{0D108BD9-81ED-4DB2-BD59-A6C34878D82A}">
                    <a16:rowId xmlns:a16="http://schemas.microsoft.com/office/drawing/2014/main" xmlns="" val="10003"/>
                  </a:ext>
                </a:extLst>
              </a:tr>
            </a:tbl>
          </a:graphicData>
        </a:graphic>
      </p:graphicFrame>
      <p:sp>
        <p:nvSpPr>
          <p:cNvPr id="5" name="TextBox 4"/>
          <p:cNvSpPr txBox="1"/>
          <p:nvPr/>
        </p:nvSpPr>
        <p:spPr>
          <a:xfrm>
            <a:off x="1066800" y="4495800"/>
            <a:ext cx="7010400" cy="3381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sz="1600" dirty="0">
                <a:solidFill>
                  <a:srgbClr val="000000"/>
                </a:solidFill>
                <a:latin typeface="Arial" pitchFamily="34" charset="0"/>
                <a:ea typeface="ＭＳ Ｐゴシック" pitchFamily="34" charset="-128"/>
                <a:cs typeface="Arial" pitchFamily="34" charset="0"/>
              </a:rPr>
              <a:t>       Normal </a:t>
            </a:r>
            <a:r>
              <a:rPr lang="en-US" sz="1600" dirty="0" err="1">
                <a:solidFill>
                  <a:srgbClr val="000000"/>
                </a:solidFill>
                <a:latin typeface="Arial" pitchFamily="34" charset="0"/>
                <a:ea typeface="ＭＳ Ｐゴシック" pitchFamily="34" charset="-128"/>
                <a:cs typeface="Arial" pitchFamily="34" charset="0"/>
              </a:rPr>
              <a:t>Hgb</a:t>
            </a:r>
            <a:r>
              <a:rPr lang="en-US" sz="1600" dirty="0">
                <a:solidFill>
                  <a:srgbClr val="000000"/>
                </a:solidFill>
                <a:latin typeface="Arial" pitchFamily="34" charset="0"/>
                <a:ea typeface="ＭＳ Ｐゴシック" pitchFamily="34" charset="-128"/>
                <a:cs typeface="Arial" pitchFamily="34" charset="0"/>
              </a:rPr>
              <a:t> F:  ≈ 0 – 2%*	    	  Normal </a:t>
            </a:r>
            <a:r>
              <a:rPr lang="en-US" sz="1600" dirty="0" err="1">
                <a:solidFill>
                  <a:srgbClr val="000000"/>
                </a:solidFill>
                <a:latin typeface="Arial" pitchFamily="34" charset="0"/>
                <a:ea typeface="ＭＳ Ｐゴシック" pitchFamily="34" charset="-128"/>
                <a:cs typeface="Arial" pitchFamily="34" charset="0"/>
              </a:rPr>
              <a:t>Hgb</a:t>
            </a:r>
            <a:r>
              <a:rPr lang="en-US" sz="1600" dirty="0">
                <a:solidFill>
                  <a:srgbClr val="000000"/>
                </a:solidFill>
                <a:latin typeface="Arial" pitchFamily="34" charset="0"/>
                <a:ea typeface="ＭＳ Ｐゴシック" pitchFamily="34" charset="-128"/>
                <a:cs typeface="Arial" pitchFamily="34" charset="0"/>
              </a:rPr>
              <a:t> A</a:t>
            </a:r>
            <a:r>
              <a:rPr lang="en-US" sz="1600" baseline="-25000" dirty="0">
                <a:solidFill>
                  <a:srgbClr val="000000"/>
                </a:solidFill>
                <a:latin typeface="Arial" pitchFamily="34" charset="0"/>
                <a:ea typeface="ＭＳ Ｐゴシック" pitchFamily="34" charset="-128"/>
                <a:cs typeface="Arial" pitchFamily="34" charset="0"/>
              </a:rPr>
              <a:t>2</a:t>
            </a:r>
            <a:r>
              <a:rPr lang="en-US" sz="1600" dirty="0">
                <a:solidFill>
                  <a:srgbClr val="000000"/>
                </a:solidFill>
                <a:latin typeface="Arial" pitchFamily="34" charset="0"/>
                <a:ea typeface="ＭＳ Ｐゴシック" pitchFamily="34" charset="-128"/>
                <a:cs typeface="Arial" pitchFamily="34" charset="0"/>
              </a:rPr>
              <a:t>:  ≈ 2 – 3%*</a:t>
            </a:r>
          </a:p>
        </p:txBody>
      </p:sp>
      <p:sp>
        <p:nvSpPr>
          <p:cNvPr id="6" name="TextBox 5"/>
          <p:cNvSpPr txBox="1">
            <a:spLocks noChangeArrowheads="1"/>
          </p:cNvSpPr>
          <p:nvPr/>
        </p:nvSpPr>
        <p:spPr bwMode="auto">
          <a:xfrm>
            <a:off x="1066800" y="4833938"/>
            <a:ext cx="7010400" cy="1477962"/>
          </a:xfrm>
          <a:prstGeom prst="rect">
            <a:avLst/>
          </a:prstGeom>
          <a:gradFill rotWithShape="1">
            <a:gsLst>
              <a:gs pos="0">
                <a:srgbClr val="E4F2FF"/>
              </a:gs>
              <a:gs pos="64999">
                <a:srgbClr val="BDDEFF"/>
              </a:gs>
              <a:gs pos="100000">
                <a:srgbClr val="A1D1FF"/>
              </a:gs>
            </a:gsLst>
            <a:lin ang="5400000" scaled="1"/>
          </a:gradFill>
          <a:ln w="9525">
            <a:solidFill>
              <a:srgbClr val="5D9ACF"/>
            </a:solidFill>
            <a:miter lim="800000"/>
            <a:headEnd/>
            <a:tailEnd/>
          </a:ln>
          <a:effectLst>
            <a:outerShdw dist="20000" dir="5400000" rotWithShape="0">
              <a:srgbClr val="808080">
                <a:alpha val="37999"/>
              </a:srgbClr>
            </a:outerShdw>
          </a:effectLst>
        </p:spPr>
        <p:txBody>
          <a:bodyPr>
            <a:spAutoFit/>
          </a:bodyPr>
          <a:lstStyle/>
          <a:p>
            <a:r>
              <a:rPr lang="en-US" sz="1800" b="1" dirty="0">
                <a:solidFill>
                  <a:srgbClr val="000000"/>
                </a:solidFill>
                <a:latin typeface="Arial Narrow" pitchFamily="34" charset="0"/>
                <a:cs typeface="Arial" pitchFamily="34" charset="0"/>
              </a:rPr>
              <a:t>Key Points:</a:t>
            </a:r>
          </a:p>
          <a:p>
            <a:r>
              <a:rPr lang="en-US" sz="1800" dirty="0">
                <a:solidFill>
                  <a:srgbClr val="000000"/>
                </a:solidFill>
                <a:latin typeface="Arial Narrow" pitchFamily="34" charset="0"/>
                <a:cs typeface="Arial" pitchFamily="34" charset="0"/>
              </a:rPr>
              <a:t>Beta thalassemia trait: diagnosis can be confirmed by electrophoresis.</a:t>
            </a:r>
          </a:p>
          <a:p>
            <a:r>
              <a:rPr lang="en-US" sz="1800" dirty="0">
                <a:solidFill>
                  <a:srgbClr val="000000"/>
                </a:solidFill>
                <a:latin typeface="Arial Narrow" pitchFamily="34" charset="0"/>
                <a:cs typeface="Arial" pitchFamily="34" charset="0"/>
              </a:rPr>
              <a:t>Alpha thalassemia trait: diagnosis of exclusion (electrophoresis may be normal).</a:t>
            </a:r>
          </a:p>
          <a:p>
            <a:r>
              <a:rPr lang="en-US" sz="1800" dirty="0">
                <a:solidFill>
                  <a:srgbClr val="000000"/>
                </a:solidFill>
                <a:latin typeface="Arial Narrow" pitchFamily="34" charset="0"/>
                <a:cs typeface="Arial" pitchFamily="34" charset="0"/>
              </a:rPr>
              <a:t>Iron deficiency anemia: mimics </a:t>
            </a:r>
            <a:r>
              <a:rPr lang="en-US" sz="1800" dirty="0">
                <a:solidFill>
                  <a:srgbClr val="000000"/>
                </a:solidFill>
                <a:latin typeface="Symbol" pitchFamily="18" charset="2"/>
                <a:cs typeface="Arial" pitchFamily="34" charset="0"/>
              </a:rPr>
              <a:t>a</a:t>
            </a:r>
            <a:r>
              <a:rPr lang="en-US" sz="1800" dirty="0">
                <a:solidFill>
                  <a:srgbClr val="000000"/>
                </a:solidFill>
                <a:latin typeface="Arial Narrow" pitchFamily="34" charset="0"/>
                <a:cs typeface="Arial" pitchFamily="34" charset="0"/>
              </a:rPr>
              <a:t>-thalassemia trait, masks </a:t>
            </a:r>
            <a:r>
              <a:rPr lang="en-US" sz="1800" dirty="0">
                <a:solidFill>
                  <a:srgbClr val="000000"/>
                </a:solidFill>
                <a:latin typeface="Symbol" pitchFamily="18" charset="2"/>
                <a:cs typeface="Arial" pitchFamily="34" charset="0"/>
              </a:rPr>
              <a:t>b</a:t>
            </a:r>
            <a:r>
              <a:rPr lang="en-US" sz="1800" dirty="0">
                <a:solidFill>
                  <a:srgbClr val="000000"/>
                </a:solidFill>
                <a:latin typeface="Arial Narrow" pitchFamily="34" charset="0"/>
                <a:cs typeface="Arial" pitchFamily="34" charset="0"/>
              </a:rPr>
              <a:t>-thalassemia trait.</a:t>
            </a:r>
          </a:p>
          <a:p>
            <a:r>
              <a:rPr lang="en-US" sz="1800" dirty="0">
                <a:solidFill>
                  <a:srgbClr val="000000"/>
                </a:solidFill>
                <a:latin typeface="Arial Narrow" pitchFamily="34" charset="0"/>
                <a:cs typeface="Arial" pitchFamily="34" charset="0"/>
              </a:rPr>
              <a:t>Treat iron deficiency before performing electrophoresis.</a:t>
            </a:r>
          </a:p>
        </p:txBody>
      </p:sp>
      <p:sp>
        <p:nvSpPr>
          <p:cNvPr id="78871" name="Title 6"/>
          <p:cNvSpPr>
            <a:spLocks noGrp="1"/>
          </p:cNvSpPr>
          <p:nvPr>
            <p:ph type="title"/>
          </p:nvPr>
        </p:nvSpPr>
        <p:spPr>
          <a:xfrm>
            <a:off x="457200" y="274638"/>
            <a:ext cx="8229600" cy="796925"/>
          </a:xfrm>
        </p:spPr>
        <p:txBody>
          <a:bodyPr/>
          <a:lstStyle/>
          <a:p>
            <a:pPr eaLnBrk="1" hangingPunct="1"/>
            <a:r>
              <a:rPr lang="en-US" sz="3200" dirty="0">
                <a:latin typeface="Arial" pitchFamily="34" charset="0"/>
                <a:ea typeface="ＭＳ Ｐゴシック" pitchFamily="34" charset="-128"/>
              </a:rPr>
              <a:t>Basics of Electrophoresis</a:t>
            </a:r>
            <a:br>
              <a:rPr lang="en-US" sz="3200" dirty="0">
                <a:latin typeface="Arial" pitchFamily="34" charset="0"/>
                <a:ea typeface="ＭＳ Ｐゴシック" pitchFamily="34" charset="-128"/>
              </a:rPr>
            </a:br>
            <a:r>
              <a:rPr lang="en-US" sz="2400" b="0" dirty="0">
                <a:latin typeface="+mj-lt"/>
                <a:ea typeface="ＭＳ Ｐゴシック" pitchFamily="34" charset="-128"/>
              </a:rPr>
              <a:t>differentiation of thalassemia trait from mild iron deficiency anemia</a:t>
            </a:r>
          </a:p>
        </p:txBody>
      </p:sp>
      <p:sp>
        <p:nvSpPr>
          <p:cNvPr id="2" name="TextBox 1"/>
          <p:cNvSpPr txBox="1"/>
          <p:nvPr/>
        </p:nvSpPr>
        <p:spPr>
          <a:xfrm>
            <a:off x="1054690" y="6518983"/>
            <a:ext cx="4312399" cy="246221"/>
          </a:xfrm>
          <a:prstGeom prst="rect">
            <a:avLst/>
          </a:prstGeom>
          <a:noFill/>
        </p:spPr>
        <p:txBody>
          <a:bodyPr wrap="none" rtlCol="0">
            <a:spAutoFit/>
          </a:bodyPr>
          <a:lstStyle/>
          <a:p>
            <a:r>
              <a:rPr lang="en-US" sz="1000" dirty="0"/>
              <a:t>*Normal range after 6 months of age. Range varies by technique and lab.</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044"/>
          <p:cNvSpPr>
            <a:spLocks noGrp="1" noChangeArrowheads="1"/>
          </p:cNvSpPr>
          <p:nvPr>
            <p:ph type="title"/>
          </p:nvPr>
        </p:nvSpPr>
        <p:spPr>
          <a:xfrm>
            <a:off x="404738" y="211729"/>
            <a:ext cx="8229600" cy="457200"/>
          </a:xfrm>
        </p:spPr>
        <p:txBody>
          <a:bodyPr rIns="34290" rtlCol="0">
            <a:noAutofit/>
          </a:bodyPr>
          <a:lstStyle/>
          <a:p>
            <a:pPr eaLnBrk="1" fontAlgn="auto" hangingPunct="1">
              <a:spcAft>
                <a:spcPts val="0"/>
              </a:spcAft>
              <a:defRPr/>
            </a:pPr>
            <a:r>
              <a:rPr lang="en-US" sz="2400" dirty="0">
                <a:solidFill>
                  <a:schemeClr val="accent1">
                    <a:lumMod val="50000"/>
                  </a:schemeClr>
                </a:solidFill>
              </a:rPr>
              <a:t>Overview of Hemoglobin Synthesis</a:t>
            </a:r>
          </a:p>
        </p:txBody>
      </p:sp>
      <p:grpSp>
        <p:nvGrpSpPr>
          <p:cNvPr id="31746" name="Group 1059"/>
          <p:cNvGrpSpPr>
            <a:grpSpLocks/>
          </p:cNvGrpSpPr>
          <p:nvPr/>
        </p:nvGrpSpPr>
        <p:grpSpPr bwMode="auto">
          <a:xfrm>
            <a:off x="4267200" y="1524000"/>
            <a:ext cx="4341568" cy="4860203"/>
            <a:chOff x="1536" y="711"/>
            <a:chExt cx="2863" cy="3367"/>
          </a:xfrm>
        </p:grpSpPr>
        <p:pic>
          <p:nvPicPr>
            <p:cNvPr id="31747" name="Picture 1027"/>
            <p:cNvPicPr>
              <a:picLocks noChangeAspect="1" noChangeArrowheads="1"/>
            </p:cNvPicPr>
            <p:nvPr/>
          </p:nvPicPr>
          <p:blipFill>
            <a:blip r:embed="rId3"/>
            <a:srcRect/>
            <a:stretch>
              <a:fillRect/>
            </a:stretch>
          </p:blipFill>
          <p:spPr bwMode="auto">
            <a:xfrm>
              <a:off x="2778" y="3739"/>
              <a:ext cx="1015" cy="166"/>
            </a:xfrm>
            <a:prstGeom prst="rect">
              <a:avLst/>
            </a:prstGeom>
            <a:noFill/>
            <a:ln w="9525">
              <a:noFill/>
              <a:miter lim="800000"/>
              <a:headEnd/>
              <a:tailEnd/>
            </a:ln>
          </p:spPr>
        </p:pic>
        <p:pic>
          <p:nvPicPr>
            <p:cNvPr id="31748" name="Picture 1028"/>
            <p:cNvPicPr>
              <a:picLocks noChangeAspect="1" noChangeArrowheads="1"/>
            </p:cNvPicPr>
            <p:nvPr/>
          </p:nvPicPr>
          <p:blipFill>
            <a:blip r:embed="rId4"/>
            <a:srcRect/>
            <a:stretch>
              <a:fillRect/>
            </a:stretch>
          </p:blipFill>
          <p:spPr bwMode="auto">
            <a:xfrm rot="-5400000">
              <a:off x="3470" y="142"/>
              <a:ext cx="180" cy="1679"/>
            </a:xfrm>
            <a:prstGeom prst="rect">
              <a:avLst/>
            </a:prstGeom>
            <a:noFill/>
            <a:ln w="9525">
              <a:noFill/>
              <a:miter lim="800000"/>
              <a:headEnd/>
              <a:tailEnd/>
            </a:ln>
          </p:spPr>
        </p:pic>
        <p:sp>
          <p:nvSpPr>
            <p:cNvPr id="31749" name="Rectangle 1029"/>
            <p:cNvSpPr>
              <a:spLocks/>
            </p:cNvSpPr>
            <p:nvPr/>
          </p:nvSpPr>
          <p:spPr bwMode="auto">
            <a:xfrm>
              <a:off x="2823" y="3923"/>
              <a:ext cx="927" cy="15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solidFill>
                    <a:srgbClr val="444444"/>
                  </a:solidFill>
                  <a:cs typeface="Arial" pitchFamily="34" charset="0"/>
                  <a:sym typeface="Gill Sans" charset="0"/>
                </a:rPr>
                <a:t>chromosome 16</a:t>
              </a:r>
            </a:p>
          </p:txBody>
        </p:sp>
        <p:sp>
          <p:nvSpPr>
            <p:cNvPr id="31750" name="Rectangle 1030"/>
            <p:cNvSpPr>
              <a:spLocks/>
            </p:cNvSpPr>
            <p:nvPr/>
          </p:nvSpPr>
          <p:spPr bwMode="auto">
            <a:xfrm>
              <a:off x="3100" y="711"/>
              <a:ext cx="917" cy="15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solidFill>
                    <a:srgbClr val="444444"/>
                  </a:solidFill>
                  <a:cs typeface="Arial" pitchFamily="34" charset="0"/>
                  <a:sym typeface="Gill Sans" charset="0"/>
                </a:rPr>
                <a:t>chromosome 11</a:t>
              </a:r>
            </a:p>
          </p:txBody>
        </p:sp>
        <p:pic>
          <p:nvPicPr>
            <p:cNvPr id="31751" name="Picture 1037"/>
            <p:cNvPicPr>
              <a:picLocks noChangeAspect="1" noChangeArrowheads="1"/>
            </p:cNvPicPr>
            <p:nvPr/>
          </p:nvPicPr>
          <p:blipFill>
            <a:blip r:embed="rId5"/>
            <a:srcRect/>
            <a:stretch>
              <a:fillRect/>
            </a:stretch>
          </p:blipFill>
          <p:spPr bwMode="auto">
            <a:xfrm>
              <a:off x="1536" y="1606"/>
              <a:ext cx="2659" cy="1569"/>
            </a:xfrm>
            <a:prstGeom prst="rect">
              <a:avLst/>
            </a:prstGeom>
            <a:noFill/>
            <a:ln w="9525">
              <a:noFill/>
              <a:miter lim="800000"/>
              <a:headEnd/>
              <a:tailEnd/>
            </a:ln>
          </p:spPr>
        </p:pic>
        <p:pic>
          <p:nvPicPr>
            <p:cNvPr id="31752" name="Picture 1043"/>
            <p:cNvPicPr>
              <a:picLocks noChangeArrowheads="1"/>
            </p:cNvPicPr>
            <p:nvPr/>
          </p:nvPicPr>
          <p:blipFill>
            <a:blip r:embed="rId6"/>
            <a:srcRect l="32834" t="27953" r="30876" b="20212"/>
            <a:stretch>
              <a:fillRect/>
            </a:stretch>
          </p:blipFill>
          <p:spPr bwMode="auto">
            <a:xfrm>
              <a:off x="2387" y="1983"/>
              <a:ext cx="964" cy="813"/>
            </a:xfrm>
            <a:prstGeom prst="rect">
              <a:avLst/>
            </a:prstGeom>
            <a:noFill/>
            <a:ln w="9525">
              <a:noFill/>
              <a:miter lim="800000"/>
              <a:headEnd/>
              <a:tailEnd/>
            </a:ln>
          </p:spPr>
        </p:pic>
        <p:grpSp>
          <p:nvGrpSpPr>
            <p:cNvPr id="31753" name="Group 1038"/>
            <p:cNvGrpSpPr>
              <a:grpSpLocks/>
            </p:cNvGrpSpPr>
            <p:nvPr/>
          </p:nvGrpSpPr>
          <p:grpSpPr bwMode="auto">
            <a:xfrm>
              <a:off x="2151" y="2069"/>
              <a:ext cx="1501" cy="737"/>
              <a:chOff x="0" y="0"/>
              <a:chExt cx="1668" cy="819"/>
            </a:xfrm>
          </p:grpSpPr>
          <p:sp>
            <p:nvSpPr>
              <p:cNvPr id="31761" name="Line 1039"/>
              <p:cNvSpPr>
                <a:spLocks noChangeShapeType="1"/>
              </p:cNvSpPr>
              <p:nvPr/>
            </p:nvSpPr>
            <p:spPr bwMode="auto">
              <a:xfrm>
                <a:off x="1306" y="606"/>
                <a:ext cx="343" cy="213"/>
              </a:xfrm>
              <a:prstGeom prst="line">
                <a:avLst/>
              </a:prstGeom>
              <a:noFill/>
              <a:ln w="38100">
                <a:solidFill>
                  <a:srgbClr val="5E5E5E"/>
                </a:solidFill>
                <a:round/>
                <a:headEnd type="stealth" w="med" len="med"/>
                <a:tailEnd/>
              </a:ln>
            </p:spPr>
            <p:txBody>
              <a:bodyPr/>
              <a:lstStyle/>
              <a:p>
                <a:endParaRPr lang="en-US"/>
              </a:p>
            </p:txBody>
          </p:sp>
          <p:sp>
            <p:nvSpPr>
              <p:cNvPr id="31762" name="Line 1040"/>
              <p:cNvSpPr>
                <a:spLocks noChangeShapeType="1"/>
              </p:cNvSpPr>
              <p:nvPr/>
            </p:nvSpPr>
            <p:spPr bwMode="auto">
              <a:xfrm rot="10800000" flipH="1">
                <a:off x="1324" y="0"/>
                <a:ext cx="344" cy="213"/>
              </a:xfrm>
              <a:prstGeom prst="line">
                <a:avLst/>
              </a:prstGeom>
              <a:noFill/>
              <a:ln w="38100">
                <a:solidFill>
                  <a:srgbClr val="5E5E5E"/>
                </a:solidFill>
                <a:round/>
                <a:headEnd type="stealth" w="med" len="med"/>
                <a:tailEnd/>
              </a:ln>
            </p:spPr>
            <p:txBody>
              <a:bodyPr/>
              <a:lstStyle/>
              <a:p>
                <a:endParaRPr lang="en-US"/>
              </a:p>
            </p:txBody>
          </p:sp>
          <p:sp>
            <p:nvSpPr>
              <p:cNvPr id="31763" name="Line 1041"/>
              <p:cNvSpPr>
                <a:spLocks noChangeShapeType="1"/>
              </p:cNvSpPr>
              <p:nvPr/>
            </p:nvSpPr>
            <p:spPr bwMode="auto">
              <a:xfrm rot="10800000">
                <a:off x="0" y="0"/>
                <a:ext cx="343" cy="213"/>
              </a:xfrm>
              <a:prstGeom prst="line">
                <a:avLst/>
              </a:prstGeom>
              <a:noFill/>
              <a:ln w="38100">
                <a:solidFill>
                  <a:srgbClr val="5E5E5E"/>
                </a:solidFill>
                <a:round/>
                <a:headEnd type="stealth" w="med" len="med"/>
                <a:tailEnd/>
              </a:ln>
            </p:spPr>
            <p:txBody>
              <a:bodyPr/>
              <a:lstStyle/>
              <a:p>
                <a:endParaRPr lang="en-US"/>
              </a:p>
            </p:txBody>
          </p:sp>
          <p:sp>
            <p:nvSpPr>
              <p:cNvPr id="31764" name="Line 1042"/>
              <p:cNvSpPr>
                <a:spLocks noChangeShapeType="1"/>
              </p:cNvSpPr>
              <p:nvPr/>
            </p:nvSpPr>
            <p:spPr bwMode="auto">
              <a:xfrm flipH="1">
                <a:off x="0" y="606"/>
                <a:ext cx="343" cy="213"/>
              </a:xfrm>
              <a:prstGeom prst="line">
                <a:avLst/>
              </a:prstGeom>
              <a:noFill/>
              <a:ln w="38100">
                <a:solidFill>
                  <a:srgbClr val="5E5E5E"/>
                </a:solidFill>
                <a:round/>
                <a:headEnd type="stealth" w="med" len="med"/>
                <a:tailEnd/>
              </a:ln>
            </p:spPr>
            <p:txBody>
              <a:bodyPr/>
              <a:lstStyle/>
              <a:p>
                <a:endParaRPr lang="en-US"/>
              </a:p>
            </p:txBody>
          </p:sp>
        </p:grpSp>
        <p:sp>
          <p:nvSpPr>
            <p:cNvPr id="9226" name="Rectangle 1026"/>
            <p:cNvSpPr>
              <a:spLocks/>
            </p:cNvSpPr>
            <p:nvPr/>
          </p:nvSpPr>
          <p:spPr bwMode="auto">
            <a:xfrm>
              <a:off x="2742" y="2736"/>
              <a:ext cx="33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algn="ctr" defTabSz="822325" eaLnBrk="1" hangingPunct="1">
                <a:defRPr/>
              </a:pPr>
              <a:r>
                <a:rPr lang="en-US" sz="1800" b="1" dirty="0" err="1">
                  <a:solidFill>
                    <a:schemeClr val="accent1">
                      <a:lumMod val="50000"/>
                    </a:schemeClr>
                  </a:solidFill>
                  <a:latin typeface="Arial"/>
                  <a:ea typeface="ＭＳ Ｐゴシック" charset="0"/>
                  <a:cs typeface="Arial"/>
                  <a:sym typeface="Gill Sans" charset="0"/>
                </a:rPr>
                <a:t>Hb</a:t>
              </a:r>
              <a:r>
                <a:rPr lang="en-US" sz="1800" b="1" dirty="0">
                  <a:solidFill>
                    <a:schemeClr val="accent1">
                      <a:lumMod val="50000"/>
                    </a:schemeClr>
                  </a:solidFill>
                  <a:latin typeface="Arial"/>
                  <a:ea typeface="ＭＳ Ｐゴシック" charset="0"/>
                  <a:cs typeface="Arial"/>
                  <a:sym typeface="Gill Sans" charset="0"/>
                </a:rPr>
                <a:t> A</a:t>
              </a:r>
            </a:p>
          </p:txBody>
        </p:sp>
        <p:grpSp>
          <p:nvGrpSpPr>
            <p:cNvPr id="31755" name="Group 1031"/>
            <p:cNvGrpSpPr>
              <a:grpSpLocks/>
            </p:cNvGrpSpPr>
            <p:nvPr/>
          </p:nvGrpSpPr>
          <p:grpSpPr bwMode="auto">
            <a:xfrm>
              <a:off x="2088" y="1040"/>
              <a:ext cx="1557" cy="594"/>
              <a:chOff x="0" y="0"/>
              <a:chExt cx="1730" cy="660"/>
            </a:xfrm>
          </p:grpSpPr>
          <p:sp>
            <p:nvSpPr>
              <p:cNvPr id="31759" name="Line 1032"/>
              <p:cNvSpPr>
                <a:spLocks noChangeShapeType="1"/>
              </p:cNvSpPr>
              <p:nvPr/>
            </p:nvSpPr>
            <p:spPr bwMode="auto">
              <a:xfrm rot="10800000" flipH="1">
                <a:off x="0" y="0"/>
                <a:ext cx="867" cy="660"/>
              </a:xfrm>
              <a:prstGeom prst="line">
                <a:avLst/>
              </a:prstGeom>
              <a:noFill/>
              <a:ln w="38100">
                <a:solidFill>
                  <a:srgbClr val="5E5E5E"/>
                </a:solidFill>
                <a:round/>
                <a:headEnd type="stealth" w="med" len="med"/>
                <a:tailEnd/>
              </a:ln>
            </p:spPr>
            <p:txBody>
              <a:bodyPr/>
              <a:lstStyle/>
              <a:p>
                <a:endParaRPr lang="en-US"/>
              </a:p>
            </p:txBody>
          </p:sp>
          <p:sp>
            <p:nvSpPr>
              <p:cNvPr id="31760" name="Line 1033"/>
              <p:cNvSpPr>
                <a:spLocks noChangeShapeType="1"/>
              </p:cNvSpPr>
              <p:nvPr/>
            </p:nvSpPr>
            <p:spPr bwMode="auto">
              <a:xfrm rot="10800000">
                <a:off x="862" y="0"/>
                <a:ext cx="868" cy="660"/>
              </a:xfrm>
              <a:prstGeom prst="line">
                <a:avLst/>
              </a:prstGeom>
              <a:noFill/>
              <a:ln w="38100">
                <a:solidFill>
                  <a:srgbClr val="5E5E5E"/>
                </a:solidFill>
                <a:round/>
                <a:headEnd type="stealth" w="med" len="med"/>
                <a:tailEnd/>
              </a:ln>
            </p:spPr>
            <p:txBody>
              <a:bodyPr/>
              <a:lstStyle/>
              <a:p>
                <a:endParaRPr lang="en-US"/>
              </a:p>
            </p:txBody>
          </p:sp>
        </p:grpSp>
        <p:grpSp>
          <p:nvGrpSpPr>
            <p:cNvPr id="31756" name="Group 1034"/>
            <p:cNvGrpSpPr>
              <a:grpSpLocks/>
            </p:cNvGrpSpPr>
            <p:nvPr/>
          </p:nvGrpSpPr>
          <p:grpSpPr bwMode="auto">
            <a:xfrm>
              <a:off x="2088" y="3160"/>
              <a:ext cx="1557" cy="595"/>
              <a:chOff x="0" y="0"/>
              <a:chExt cx="1730" cy="660"/>
            </a:xfrm>
          </p:grpSpPr>
          <p:sp>
            <p:nvSpPr>
              <p:cNvPr id="31757" name="Line 1035"/>
              <p:cNvSpPr>
                <a:spLocks noChangeShapeType="1"/>
              </p:cNvSpPr>
              <p:nvPr/>
            </p:nvSpPr>
            <p:spPr bwMode="auto">
              <a:xfrm flipH="1">
                <a:off x="862" y="0"/>
                <a:ext cx="868" cy="660"/>
              </a:xfrm>
              <a:prstGeom prst="line">
                <a:avLst/>
              </a:prstGeom>
              <a:noFill/>
              <a:ln w="38100">
                <a:solidFill>
                  <a:srgbClr val="5E5E5E"/>
                </a:solidFill>
                <a:round/>
                <a:headEnd type="stealth" w="med" len="med"/>
                <a:tailEnd/>
              </a:ln>
            </p:spPr>
            <p:txBody>
              <a:bodyPr/>
              <a:lstStyle/>
              <a:p>
                <a:endParaRPr lang="en-US"/>
              </a:p>
            </p:txBody>
          </p:sp>
          <p:sp>
            <p:nvSpPr>
              <p:cNvPr id="31758" name="Line 1036"/>
              <p:cNvSpPr>
                <a:spLocks noChangeShapeType="1"/>
              </p:cNvSpPr>
              <p:nvPr/>
            </p:nvSpPr>
            <p:spPr bwMode="auto">
              <a:xfrm>
                <a:off x="0" y="0"/>
                <a:ext cx="867" cy="660"/>
              </a:xfrm>
              <a:prstGeom prst="line">
                <a:avLst/>
              </a:prstGeom>
              <a:noFill/>
              <a:ln w="38100">
                <a:solidFill>
                  <a:srgbClr val="5E5E5E"/>
                </a:solidFill>
                <a:round/>
                <a:headEnd type="stealth" w="med" len="med"/>
                <a:tailEnd/>
              </a:ln>
            </p:spPr>
            <p:txBody>
              <a:bodyPr/>
              <a:lstStyle/>
              <a:p>
                <a:endParaRPr lang="en-US"/>
              </a:p>
            </p:txBody>
          </p:sp>
        </p:gr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738" y="2255057"/>
            <a:ext cx="3315675" cy="3011738"/>
          </a:xfrm>
          <a:prstGeom prst="rect">
            <a:avLst/>
          </a:prstGeom>
        </p:spPr>
      </p:pic>
      <p:sp>
        <p:nvSpPr>
          <p:cNvPr id="3" name="TextBox 2"/>
          <p:cNvSpPr txBox="1"/>
          <p:nvPr/>
        </p:nvSpPr>
        <p:spPr>
          <a:xfrm>
            <a:off x="1620787" y="926068"/>
            <a:ext cx="883575" cy="400110"/>
          </a:xfrm>
          <a:prstGeom prst="rect">
            <a:avLst/>
          </a:prstGeom>
          <a:noFill/>
        </p:spPr>
        <p:txBody>
          <a:bodyPr wrap="none" rtlCol="0">
            <a:spAutoFit/>
          </a:bodyPr>
          <a:lstStyle/>
          <a:p>
            <a:pPr algn="ctr"/>
            <a:r>
              <a:rPr lang="en-US" sz="2000" b="1" i="1" dirty="0" err="1"/>
              <a:t>Heme</a:t>
            </a:r>
            <a:endParaRPr lang="en-US" sz="2000" b="1" i="1" dirty="0"/>
          </a:p>
        </p:txBody>
      </p:sp>
      <p:sp>
        <p:nvSpPr>
          <p:cNvPr id="24" name="TextBox 23"/>
          <p:cNvSpPr txBox="1"/>
          <p:nvPr/>
        </p:nvSpPr>
        <p:spPr>
          <a:xfrm>
            <a:off x="6306924" y="911439"/>
            <a:ext cx="995785" cy="400110"/>
          </a:xfrm>
          <a:prstGeom prst="rect">
            <a:avLst/>
          </a:prstGeom>
          <a:noFill/>
        </p:spPr>
        <p:txBody>
          <a:bodyPr wrap="none" rtlCol="0">
            <a:spAutoFit/>
          </a:bodyPr>
          <a:lstStyle/>
          <a:p>
            <a:pPr algn="ctr"/>
            <a:r>
              <a:rPr lang="en-US" sz="2000" b="1" i="1" dirty="0"/>
              <a:t>Globin</a:t>
            </a:r>
          </a:p>
        </p:txBody>
      </p:sp>
      <p:sp>
        <p:nvSpPr>
          <p:cNvPr id="4" name="TextBox 3"/>
          <p:cNvSpPr txBox="1"/>
          <p:nvPr/>
        </p:nvSpPr>
        <p:spPr>
          <a:xfrm>
            <a:off x="1333849" y="5488523"/>
            <a:ext cx="1457450" cy="523220"/>
          </a:xfrm>
          <a:prstGeom prst="rect">
            <a:avLst/>
          </a:prstGeom>
          <a:noFill/>
        </p:spPr>
        <p:txBody>
          <a:bodyPr wrap="none" rtlCol="0">
            <a:spAutoFit/>
          </a:bodyPr>
          <a:lstStyle/>
          <a:p>
            <a:pPr algn="ctr"/>
            <a:r>
              <a:rPr lang="en-US" sz="1400" dirty="0"/>
              <a:t>8 genes</a:t>
            </a:r>
          </a:p>
          <a:p>
            <a:pPr algn="ctr"/>
            <a:r>
              <a:rPr lang="en-US" sz="1400" dirty="0"/>
              <a:t>7 chromosomes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a:latin typeface="Arial" pitchFamily="34" charset="0"/>
                <a:ea typeface="ＭＳ Ｐゴシック" pitchFamily="34" charset="-128"/>
              </a:rPr>
              <a:t>Beta Thalassemia Intermedia</a:t>
            </a:r>
            <a:endParaRPr lang="en-US" b="0">
              <a:latin typeface="Arial" pitchFamily="34" charset="0"/>
              <a:ea typeface="ＭＳ Ｐゴシック"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1921021056"/>
              </p:ext>
            </p:extLst>
          </p:nvPr>
        </p:nvGraphicFramePr>
        <p:xfrm>
          <a:off x="533400" y="1752600"/>
          <a:ext cx="8153400" cy="3887788"/>
        </p:xfrm>
        <a:graphic>
          <a:graphicData uri="http://schemas.openxmlformats.org/drawingml/2006/table">
            <a:tbl>
              <a:tblPr/>
              <a:tblGrid>
                <a:gridCol w="2057400">
                  <a:extLst>
                    <a:ext uri="{9D8B030D-6E8A-4147-A177-3AD203B41FA5}">
                      <a16:colId xmlns:a16="http://schemas.microsoft.com/office/drawing/2014/main" xmlns="" val="20000"/>
                    </a:ext>
                  </a:extLst>
                </a:gridCol>
                <a:gridCol w="6096000">
                  <a:extLst>
                    <a:ext uri="{9D8B030D-6E8A-4147-A177-3AD203B41FA5}">
                      <a16:colId xmlns:a16="http://schemas.microsoft.com/office/drawing/2014/main" xmlns="" val="20001"/>
                    </a:ext>
                  </a:extLst>
                </a:gridCol>
              </a:tblGrid>
              <a:tr h="8318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Narrow" pitchFamily="34" charset="0"/>
                          <a:ea typeface="ＭＳ Ｐゴシック" pitchFamily="34" charset="-128"/>
                        </a:rPr>
                        <a:t>Genotypes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57150" cap="flat" cmpd="sng" algn="ctr">
                      <a:solidFill>
                        <a:srgbClr val="234F77"/>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Symbol" pitchFamily="18" charset="2"/>
                          <a:ea typeface="ＭＳ Ｐゴシック" pitchFamily="34" charset="-128"/>
                          <a:sym typeface="Symbol" pitchFamily="18" charset="2"/>
                        </a:rPr>
                        <a:t>b</a:t>
                      </a:r>
                      <a:r>
                        <a:rPr kumimoji="0" lang="en-US" sz="1800" b="0" i="0" u="none" strike="noStrike" cap="none" normalizeH="0" baseline="30000" dirty="0">
                          <a:ln>
                            <a:noFill/>
                          </a:ln>
                          <a:solidFill>
                            <a:schemeClr val="tx1"/>
                          </a:solidFill>
                          <a:effectLst/>
                          <a:latin typeface="Symbol" pitchFamily="18" charset="2"/>
                          <a:ea typeface="ＭＳ Ｐゴシック" pitchFamily="34" charset="-128"/>
                          <a:sym typeface="Symbol" pitchFamily="18" charset="2"/>
                        </a:rPr>
                        <a:t>+</a:t>
                      </a:r>
                      <a:r>
                        <a:rPr kumimoji="0" lang="en-US" sz="1800" b="0" i="0" u="none" strike="noStrike" cap="none" normalizeH="0" baseline="0" dirty="0">
                          <a:ln>
                            <a:noFill/>
                          </a:ln>
                          <a:solidFill>
                            <a:schemeClr val="tx1"/>
                          </a:solidFill>
                          <a:effectLst/>
                          <a:latin typeface="Symbol" pitchFamily="18" charset="2"/>
                          <a:ea typeface="ＭＳ Ｐゴシック" pitchFamily="34" charset="-128"/>
                          <a:sym typeface="Symbol" pitchFamily="18" charset="2"/>
                        </a:rPr>
                        <a:t>/b</a:t>
                      </a:r>
                      <a:r>
                        <a:rPr kumimoji="0" lang="en-US" sz="1800" b="0" i="0" u="none" strike="noStrike" cap="none" normalizeH="0" baseline="30000" dirty="0">
                          <a:ln>
                            <a:noFill/>
                          </a:ln>
                          <a:solidFill>
                            <a:schemeClr val="tx1"/>
                          </a:solidFill>
                          <a:effectLst/>
                          <a:latin typeface="Symbol" panose="05050102010706020507" pitchFamily="18" charset="2"/>
                          <a:ea typeface="ＭＳ Ｐゴシック" pitchFamily="34" charset="-128"/>
                          <a:sym typeface="Symbol" pitchFamily="18" charset="2"/>
                        </a:rPr>
                        <a:t>+</a:t>
                      </a:r>
                      <a:r>
                        <a:rPr kumimoji="0" lang="en-US" sz="1800" b="0" i="0" u="none" strike="noStrike" cap="none" normalizeH="0" baseline="30000" dirty="0">
                          <a:ln>
                            <a:noFill/>
                          </a:ln>
                          <a:solidFill>
                            <a:schemeClr val="tx1"/>
                          </a:solidFill>
                          <a:effectLst/>
                          <a:latin typeface="Arial Narrow" pitchFamily="34" charset="0"/>
                          <a:ea typeface="ＭＳ Ｐゴシック" pitchFamily="34" charset="-128"/>
                          <a:sym typeface="Symbol" pitchFamily="18" charset="2"/>
                        </a:rPr>
                        <a:t> </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sym typeface="Symbol" pitchFamily="18" charset="2"/>
                        </a:rPr>
                        <a:t>         </a:t>
                      </a:r>
                      <a:r>
                        <a:rPr kumimoji="0" lang="en-US" sz="1800" b="0" i="0" u="none" strike="noStrike" cap="none" normalizeH="0" baseline="0" dirty="0">
                          <a:ln>
                            <a:noFill/>
                          </a:ln>
                          <a:solidFill>
                            <a:schemeClr val="tx1"/>
                          </a:solidFill>
                          <a:effectLst/>
                          <a:latin typeface="Symbol" pitchFamily="18" charset="2"/>
                          <a:ea typeface="ＭＳ Ｐゴシック" pitchFamily="34" charset="-128"/>
                          <a:sym typeface="Symbol" pitchFamily="18" charset="2"/>
                        </a:rPr>
                        <a:t>b</a:t>
                      </a:r>
                      <a:r>
                        <a:rPr kumimoji="0" lang="en-US" sz="1800" b="0" i="0" u="none" strike="noStrike" cap="none" normalizeH="0" baseline="30000" dirty="0">
                          <a:ln>
                            <a:noFill/>
                          </a:ln>
                          <a:solidFill>
                            <a:schemeClr val="tx1"/>
                          </a:solidFill>
                          <a:effectLst/>
                          <a:latin typeface="Symbol" pitchFamily="18" charset="2"/>
                          <a:ea typeface="ＭＳ Ｐゴシック" pitchFamily="34" charset="-128"/>
                          <a:sym typeface="Symbol" pitchFamily="18" charset="2"/>
                        </a:rPr>
                        <a:t>+</a:t>
                      </a:r>
                      <a:r>
                        <a:rPr kumimoji="0" lang="en-US" sz="1800" b="0" i="0" u="none" strike="noStrike" cap="none" normalizeH="0" baseline="0" dirty="0">
                          <a:ln>
                            <a:noFill/>
                          </a:ln>
                          <a:solidFill>
                            <a:schemeClr val="tx1"/>
                          </a:solidFill>
                          <a:effectLst/>
                          <a:latin typeface="Symbol" pitchFamily="18" charset="2"/>
                          <a:ea typeface="ＭＳ Ｐゴシック" pitchFamily="34" charset="-128"/>
                          <a:sym typeface="Symbol" pitchFamily="18" charset="2"/>
                        </a:rPr>
                        <a:t>/b</a:t>
                      </a:r>
                      <a:r>
                        <a:rPr kumimoji="0" lang="en-US" sz="1800" b="0" i="0" u="none" strike="noStrike" cap="none" normalizeH="0" baseline="30000" dirty="0">
                          <a:ln>
                            <a:noFill/>
                          </a:ln>
                          <a:solidFill>
                            <a:schemeClr val="tx1"/>
                          </a:solidFill>
                          <a:effectLst/>
                          <a:latin typeface="Arial Narrow" pitchFamily="34" charset="0"/>
                          <a:ea typeface="ＭＳ Ｐゴシック" pitchFamily="34" charset="-128"/>
                          <a:sym typeface="Symbol" pitchFamily="18" charset="2"/>
                        </a:rPr>
                        <a:t>0</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sym typeface="Symbol" pitchFamily="18" charset="2"/>
                        </a:rPr>
                        <a:t>          </a:t>
                      </a:r>
                      <a:r>
                        <a:rPr kumimoji="0" lang="en-US" sz="1800" b="0" i="0" u="none" strike="noStrike" cap="none" normalizeH="0" baseline="0" dirty="0" err="1">
                          <a:ln>
                            <a:noFill/>
                          </a:ln>
                          <a:solidFill>
                            <a:schemeClr val="tx1"/>
                          </a:solidFill>
                          <a:effectLst/>
                          <a:latin typeface="Symbol" pitchFamily="18" charset="2"/>
                          <a:ea typeface="ＭＳ Ｐゴシック" pitchFamily="34" charset="-128"/>
                        </a:rPr>
                        <a:t>b</a:t>
                      </a:r>
                      <a:r>
                        <a:rPr kumimoji="0" lang="en-US" sz="1800" b="0" i="0" u="none" strike="noStrike" cap="none" normalizeH="0" baseline="30000" dirty="0" err="1">
                          <a:ln>
                            <a:noFill/>
                          </a:ln>
                          <a:solidFill>
                            <a:schemeClr val="tx1"/>
                          </a:solidFill>
                          <a:effectLst/>
                          <a:latin typeface="Arial" pitchFamily="34" charset="0"/>
                          <a:ea typeface="ＭＳ Ｐゴシック" pitchFamily="34" charset="-128"/>
                          <a:cs typeface="Arial" pitchFamily="34" charset="0"/>
                        </a:rPr>
                        <a:t>E</a:t>
                      </a:r>
                      <a:r>
                        <a:rPr kumimoji="0" lang="en-US" sz="18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sym typeface="Symbol" pitchFamily="18" charset="2"/>
                        </a:rPr>
                        <a:t>/</a:t>
                      </a:r>
                      <a:r>
                        <a:rPr kumimoji="0" lang="en-US" sz="1800" b="0" i="0" u="none" strike="noStrike" cap="none" normalizeH="0" baseline="0" dirty="0">
                          <a:ln>
                            <a:noFill/>
                          </a:ln>
                          <a:solidFill>
                            <a:schemeClr val="tx1"/>
                          </a:solidFill>
                          <a:effectLst/>
                          <a:latin typeface="Symbol" pitchFamily="18" charset="2"/>
                          <a:ea typeface="ＭＳ Ｐゴシック" pitchFamily="34" charset="-128"/>
                          <a:sym typeface="Symbol" pitchFamily="18" charset="2"/>
                        </a:rPr>
                        <a:t>b</a:t>
                      </a:r>
                      <a:r>
                        <a:rPr kumimoji="0" lang="en-US" sz="1800" b="0" i="0" u="none" strike="noStrike" cap="none" normalizeH="0" baseline="30000" dirty="0">
                          <a:ln>
                            <a:noFill/>
                          </a:ln>
                          <a:solidFill>
                            <a:schemeClr val="tx1"/>
                          </a:solidFill>
                          <a:effectLst/>
                          <a:latin typeface="Symbol" pitchFamily="18" charset="2"/>
                          <a:ea typeface="ＭＳ Ｐゴシック" pitchFamily="34" charset="-128"/>
                          <a:sym typeface="Symbol" pitchFamily="18" charset="2"/>
                        </a:rPr>
                        <a:t>+</a:t>
                      </a:r>
                      <a:r>
                        <a:rPr kumimoji="0" lang="en-US" sz="1800" b="0" i="0" u="none" strike="noStrike" cap="none" normalizeH="0" baseline="0" dirty="0">
                          <a:ln>
                            <a:noFill/>
                          </a:ln>
                          <a:solidFill>
                            <a:schemeClr val="tx1"/>
                          </a:solidFill>
                          <a:effectLst/>
                          <a:latin typeface="+mj-lt"/>
                          <a:ea typeface="ＭＳ Ｐゴシック" pitchFamily="34" charset="-128"/>
                          <a:sym typeface="Symbol" pitchFamily="18" charset="2"/>
                        </a:rPr>
                        <a:t>          </a:t>
                      </a:r>
                      <a:r>
                        <a:rPr kumimoji="0" lang="en-US" sz="1800" b="0" i="0" u="none" strike="noStrike" cap="none" normalizeH="0" baseline="0" dirty="0" err="1">
                          <a:ln>
                            <a:noFill/>
                          </a:ln>
                          <a:solidFill>
                            <a:schemeClr val="tx1"/>
                          </a:solidFill>
                          <a:effectLst/>
                          <a:latin typeface="Symbol" pitchFamily="18" charset="2"/>
                          <a:ea typeface="ＭＳ Ｐゴシック" pitchFamily="34" charset="-128"/>
                        </a:rPr>
                        <a:t>b</a:t>
                      </a:r>
                      <a:r>
                        <a:rPr kumimoji="0" lang="en-US" sz="1800" b="0" i="0" u="none" strike="noStrike" cap="none" normalizeH="0" baseline="30000" dirty="0" err="1">
                          <a:ln>
                            <a:noFill/>
                          </a:ln>
                          <a:solidFill>
                            <a:schemeClr val="tx1"/>
                          </a:solidFill>
                          <a:effectLst/>
                          <a:latin typeface="Arial" pitchFamily="34" charset="0"/>
                          <a:ea typeface="ＭＳ Ｐゴシック" pitchFamily="34" charset="-128"/>
                          <a:cs typeface="Arial" pitchFamily="34" charset="0"/>
                        </a:rPr>
                        <a:t>E</a:t>
                      </a:r>
                      <a:r>
                        <a:rPr kumimoji="0" lang="en-US" sz="1800" b="0" i="0" u="none" strike="noStrike" cap="none" normalizeH="0" baseline="0" dirty="0">
                          <a:ln>
                            <a:noFill/>
                          </a:ln>
                          <a:solidFill>
                            <a:schemeClr val="tx1"/>
                          </a:solidFill>
                          <a:effectLst/>
                          <a:latin typeface="Symbol" pitchFamily="18" charset="2"/>
                          <a:ea typeface="ＭＳ Ｐゴシック" pitchFamily="34" charset="-128"/>
                          <a:sym typeface="Symbol" pitchFamily="18" charset="2"/>
                        </a:rPr>
                        <a:t>/b</a:t>
                      </a:r>
                      <a:r>
                        <a:rPr kumimoji="0" lang="en-US" sz="1800" b="0" i="0" u="none" strike="noStrike" cap="none" normalizeH="0" baseline="30000" dirty="0">
                          <a:ln>
                            <a:noFill/>
                          </a:ln>
                          <a:solidFill>
                            <a:schemeClr val="tx1"/>
                          </a:solidFill>
                          <a:effectLst/>
                          <a:latin typeface="Arial Narrow" pitchFamily="34" charset="0"/>
                          <a:ea typeface="ＭＳ Ｐゴシック" pitchFamily="34" charset="-128"/>
                          <a:sym typeface="Symbol" pitchFamily="18" charset="2"/>
                        </a:rPr>
                        <a:t>0</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57150" cap="flat" cmpd="sng" algn="ctr">
                      <a:solidFill>
                        <a:srgbClr val="234F77"/>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318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Narrow" pitchFamily="34" charset="0"/>
                          <a:ea typeface="ＭＳ Ｐゴシック" pitchFamily="34" charset="-128"/>
                        </a:rPr>
                        <a:t>Neonates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Normal blood counts</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Symbol" pitchFamily="18" charset="2"/>
                          <a:ea typeface="ＭＳ Ｐゴシック" pitchFamily="34" charset="-128"/>
                        </a:rPr>
                        <a:t>g</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(not </a:t>
                      </a:r>
                      <a:r>
                        <a:rPr kumimoji="0" lang="en-US" sz="1800" b="0" i="0" u="none" strike="noStrike" cap="none" normalizeH="0" baseline="0" dirty="0">
                          <a:ln>
                            <a:noFill/>
                          </a:ln>
                          <a:solidFill>
                            <a:schemeClr val="tx1"/>
                          </a:solidFill>
                          <a:effectLst/>
                          <a:latin typeface="Symbol" pitchFamily="18" charset="2"/>
                          <a:ea typeface="ＭＳ Ｐゴシック" pitchFamily="34" charset="-128"/>
                        </a:rPr>
                        <a:t>b </a:t>
                      </a:r>
                      <a:r>
                        <a:rPr kumimoji="0" lang="en-US" sz="18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or </a:t>
                      </a:r>
                      <a:r>
                        <a:rPr kumimoji="0" lang="en-US" sz="1800" b="0" i="0" u="none" strike="noStrike" cap="none" normalizeH="0" baseline="0" dirty="0" err="1">
                          <a:ln>
                            <a:noFill/>
                          </a:ln>
                          <a:solidFill>
                            <a:schemeClr val="tx1"/>
                          </a:solidFill>
                          <a:effectLst/>
                          <a:latin typeface="Symbol" pitchFamily="18" charset="2"/>
                          <a:ea typeface="ＭＳ Ｐゴシック" pitchFamily="34" charset="-128"/>
                        </a:rPr>
                        <a:t>b</a:t>
                      </a:r>
                      <a:r>
                        <a:rPr kumimoji="0" lang="en-US" sz="1800" b="0" i="0" u="none" strike="noStrike" cap="none" normalizeH="0" baseline="30000" dirty="0" err="1">
                          <a:ln>
                            <a:noFill/>
                          </a:ln>
                          <a:solidFill>
                            <a:schemeClr val="tx1"/>
                          </a:solidFill>
                          <a:effectLst/>
                          <a:latin typeface="Arial" pitchFamily="34" charset="0"/>
                          <a:ea typeface="ＭＳ Ｐゴシック" pitchFamily="34" charset="-128"/>
                          <a:cs typeface="Arial" pitchFamily="34" charset="0"/>
                        </a:rPr>
                        <a:t>E</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is the predominant </a:t>
                      </a:r>
                      <a:r>
                        <a:rPr kumimoji="0" lang="en-US" sz="1800" b="0" i="0" u="none" strike="noStrike" cap="none" normalizeH="0" baseline="0" dirty="0">
                          <a:ln>
                            <a:noFill/>
                          </a:ln>
                          <a:solidFill>
                            <a:schemeClr val="tx1"/>
                          </a:solidFill>
                          <a:effectLst/>
                          <a:latin typeface="Symbol" pitchFamily="18" charset="2"/>
                          <a:ea typeface="ＭＳ Ｐゴシック" pitchFamily="34" charset="-128"/>
                        </a:rPr>
                        <a:t>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-like globin</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2985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Children and Adults</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Mild to moderately severe anemia</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Hyphochromia</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and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microcytsis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(MCV 50–65 </a:t>
                      </a: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fL</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a:t>
                      </a:r>
                      <a:r>
                        <a:rPr kumimoji="0" lang="en-US" sz="1800" b="0" i="0" u="none" strike="noStrike" cap="none" normalizeH="0" baseline="-25000" dirty="0">
                          <a:ln>
                            <a:noFill/>
                          </a:ln>
                          <a:solidFill>
                            <a:schemeClr val="tx1"/>
                          </a:solidFill>
                          <a:effectLst/>
                          <a:latin typeface="Arial Narrow" pitchFamily="34" charset="0"/>
                          <a:ea typeface="ＭＳ Ｐゴシック" pitchFamily="34" charset="-128"/>
                        </a:rPr>
                        <a:t>2</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and F increased</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Variable hepatosplenomegaly</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255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ＭＳ Ｐゴシック" pitchFamily="34" charset="-128"/>
                        </a:rPr>
                        <a:t>Significance</a:t>
                      </a:r>
                    </a:p>
                  </a:txBody>
                  <a:tcPr horzOverflow="overflow">
                    <a:lnL w="57150" cap="flat" cmpd="sng" algn="ctr">
                      <a:solidFill>
                        <a:srgbClr val="234F77"/>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57150" cap="flat" cmpd="sng" algn="ctr">
                      <a:solidFill>
                        <a:srgbClr val="234F77"/>
                      </a:solidFill>
                      <a:prstDash val="solid"/>
                      <a:round/>
                      <a:headEnd type="none" w="med" len="med"/>
                      <a:tailEnd type="none" w="med" len="med"/>
                    </a:lnB>
                    <a:lnTlToBr>
                      <a:noFill/>
                    </a:lnTlToBr>
                    <a:lnBlToTr>
                      <a:noFill/>
                    </a:lnBlToTr>
                    <a:noFill/>
                  </a:tcPr>
                </a:tc>
                <a:tc>
                  <a:txBody>
                    <a:bodyPr/>
                    <a:lstStyle/>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Some require intermittent transfusions</a:t>
                      </a:r>
                    </a:p>
                    <a:p>
                      <a:pPr marL="0" marR="0" lvl="1" indent="0" algn="l" defTabSz="457200" rtl="0" eaLnBrk="1" fontAlgn="base" latinLnBrk="0" hangingPunct="1">
                        <a:lnSpc>
                          <a:spcPct val="11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Narrow" pitchFamily="34" charset="0"/>
                          <a:ea typeface="ＭＳ Ｐゴシック" pitchFamily="34" charset="-128"/>
                        </a:rPr>
                        <a:t>Hemochromatosis</a:t>
                      </a:r>
                      <a:r>
                        <a:rPr kumimoji="0" lang="en-US" sz="1800" b="0" i="0" u="none" strike="noStrike" cap="none" normalizeH="0" baseline="0" dirty="0">
                          <a:ln>
                            <a:noFill/>
                          </a:ln>
                          <a:solidFill>
                            <a:schemeClr val="tx1"/>
                          </a:solidFill>
                          <a:effectLst/>
                          <a:latin typeface="Arial Narrow" pitchFamily="34" charset="0"/>
                          <a:ea typeface="ＭＳ Ｐゴシック" pitchFamily="34" charset="-128"/>
                        </a:rPr>
                        <a:t> from increased iron absorption (and transfusions)</a:t>
                      </a:r>
                    </a:p>
                  </a:txBody>
                  <a:tcPr horzOverflow="overflow">
                    <a:lnL w="9525" cap="flat" cmpd="sng" algn="ctr">
                      <a:solidFill>
                        <a:srgbClr val="000000"/>
                      </a:solidFill>
                      <a:prstDash val="solid"/>
                      <a:round/>
                      <a:headEnd type="none" w="med" len="med"/>
                      <a:tailEnd type="none" w="med" len="med"/>
                    </a:lnL>
                    <a:lnR w="57150" cap="flat" cmpd="sng" algn="ctr">
                      <a:solidFill>
                        <a:srgbClr val="234F77"/>
                      </a:solidFill>
                      <a:prstDash val="solid"/>
                      <a:round/>
                      <a:headEnd type="none" w="med" len="med"/>
                      <a:tailEnd type="none" w="med" len="med"/>
                    </a:lnR>
                    <a:lnT w="9525" cap="flat" cmpd="sng" algn="ctr">
                      <a:solidFill>
                        <a:srgbClr val="000000"/>
                      </a:solidFill>
                      <a:prstDash val="solid"/>
                      <a:round/>
                      <a:headEnd type="none" w="med" len="med"/>
                      <a:tailEnd type="none" w="med" len="med"/>
                    </a:lnT>
                    <a:lnB w="57150" cap="flat" cmpd="sng" algn="ctr">
                      <a:solidFill>
                        <a:srgbClr val="234F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6" name="Rectangle 26"/>
          <p:cNvSpPr>
            <a:spLocks noChangeArrowheads="1"/>
          </p:cNvSpPr>
          <p:nvPr/>
        </p:nvSpPr>
        <p:spPr bwMode="auto">
          <a:xfrm>
            <a:off x="2819400" y="5867400"/>
            <a:ext cx="3581400" cy="68580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342900" indent="-342900" algn="ctr" eaLnBrk="1" hangingPunct="1"/>
            <a:r>
              <a:rPr lang="en-US" sz="1600">
                <a:solidFill>
                  <a:srgbClr val="000000"/>
                </a:solidFill>
                <a:ea typeface="ＭＳ Ｐゴシック" pitchFamily="34" charset="-128"/>
                <a:sym typeface="Symbol" pitchFamily="18" charset="2"/>
              </a:rPr>
              <a:t>phenotype can be modified by non- genes: </a:t>
            </a:r>
            <a:r>
              <a:rPr lang="en-US" sz="1600" baseline="30000">
                <a:solidFill>
                  <a:srgbClr val="000000"/>
                </a:solidFill>
                <a:ea typeface="ＭＳ Ｐゴシック" pitchFamily="34" charset="-128"/>
                <a:sym typeface="Symbol" pitchFamily="18" charset="2"/>
              </a:rPr>
              <a:t></a:t>
            </a:r>
            <a:r>
              <a:rPr lang="en-US" sz="1600">
                <a:solidFill>
                  <a:srgbClr val="000000"/>
                </a:solidFill>
                <a:ea typeface="ＭＳ Ｐゴシック" pitchFamily="34" charset="-128"/>
                <a:sym typeface="Symbol" pitchFamily="18" charset="2"/>
              </a:rPr>
              <a:t></a:t>
            </a:r>
          </a:p>
        </p:txBody>
      </p:sp>
      <p:sp>
        <p:nvSpPr>
          <p:cNvPr id="7" name="Rectangle 26"/>
          <p:cNvSpPr>
            <a:spLocks noChangeArrowheads="1"/>
          </p:cNvSpPr>
          <p:nvPr/>
        </p:nvSpPr>
        <p:spPr bwMode="auto">
          <a:xfrm>
            <a:off x="533400" y="5867400"/>
            <a:ext cx="2133600" cy="68580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lstStyle/>
          <a:p>
            <a:pPr marL="342900" indent="-342900" algn="ctr" eaLnBrk="1" hangingPunct="1">
              <a:spcBef>
                <a:spcPct val="20000"/>
              </a:spcBef>
              <a:defRPr/>
            </a:pPr>
            <a:r>
              <a:rPr lang="en-US" sz="1600" dirty="0">
                <a:cs typeface="Arial Narrow"/>
                <a:sym typeface="Symbol" charset="0"/>
              </a:rPr>
              <a:t>all</a:t>
            </a:r>
            <a:r>
              <a:rPr lang="en-US" sz="1800" dirty="0">
                <a:cs typeface="Arial Narrow"/>
                <a:sym typeface="Symbol" charset="0"/>
              </a:rPr>
              <a:t> </a:t>
            </a:r>
            <a:r>
              <a:rPr lang="en-US" sz="1800" baseline="30000" dirty="0">
                <a:cs typeface="Arial Narrow"/>
                <a:sym typeface="Symbol" charset="0"/>
              </a:rPr>
              <a:t>+</a:t>
            </a:r>
            <a:r>
              <a:rPr lang="en-US" sz="1800" dirty="0">
                <a:cs typeface="Arial Narrow"/>
                <a:sym typeface="Symbol" charset="0"/>
              </a:rPr>
              <a:t> </a:t>
            </a:r>
            <a:r>
              <a:rPr lang="en-US" sz="1600" dirty="0">
                <a:cs typeface="Arial Narrow"/>
                <a:sym typeface="Symbol" charset="0"/>
              </a:rPr>
              <a:t>is not the same </a:t>
            </a:r>
          </a:p>
        </p:txBody>
      </p:sp>
      <p:sp>
        <p:nvSpPr>
          <p:cNvPr id="8" name="TextBox 4"/>
          <p:cNvSpPr txBox="1">
            <a:spLocks noChangeArrowheads="1"/>
          </p:cNvSpPr>
          <p:nvPr/>
        </p:nvSpPr>
        <p:spPr bwMode="auto">
          <a:xfrm>
            <a:off x="6444615" y="5867400"/>
            <a:ext cx="2257425" cy="584200"/>
          </a:xfrm>
          <a:prstGeom prst="rect">
            <a:avLst/>
          </a:prstGeom>
          <a:noFill/>
          <a:ln w="9525">
            <a:noFill/>
            <a:miter lim="800000"/>
            <a:headEnd/>
            <a:tailEnd/>
          </a:ln>
        </p:spPr>
        <p:txBody>
          <a:bodyPr wrap="none">
            <a:spAutoFit/>
          </a:bodyPr>
          <a:lstStyle/>
          <a:p>
            <a:r>
              <a:rPr lang="en-US" sz="1600">
                <a:latin typeface="Arial Narrow" pitchFamily="34" charset="0"/>
              </a:rPr>
              <a:t>TI = thalassemia intermedia</a:t>
            </a:r>
          </a:p>
          <a:p>
            <a:r>
              <a:rPr lang="en-US" sz="1600">
                <a:latin typeface="Arial Narrow" pitchFamily="34" charset="0"/>
              </a:rPr>
              <a:t>TM = thalassemia major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descr="P5090014"/>
          <p:cNvPicPr>
            <a:picLocks noChangeAspect="1" noChangeArrowheads="1"/>
          </p:cNvPicPr>
          <p:nvPr/>
        </p:nvPicPr>
        <p:blipFill>
          <a:blip r:embed="rId3">
            <a:lum bright="-2000"/>
          </a:blip>
          <a:srcRect/>
          <a:stretch>
            <a:fillRect/>
          </a:stretch>
        </p:blipFill>
        <p:spPr bwMode="auto">
          <a:xfrm>
            <a:off x="31750" y="0"/>
            <a:ext cx="9083675" cy="6854825"/>
          </a:xfrm>
          <a:prstGeom prst="rect">
            <a:avLst/>
          </a:prstGeom>
          <a:noFill/>
          <a:ln w="57150">
            <a:solidFill>
              <a:srgbClr val="000000"/>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64092" y="926739"/>
            <a:ext cx="8549680" cy="3368208"/>
            <a:chOff x="464071" y="3873637"/>
            <a:chExt cx="8549680" cy="3368208"/>
          </a:xfrm>
        </p:grpSpPr>
        <p:grpSp>
          <p:nvGrpSpPr>
            <p:cNvPr id="20" name="Group 19"/>
            <p:cNvGrpSpPr/>
            <p:nvPr/>
          </p:nvGrpSpPr>
          <p:grpSpPr>
            <a:xfrm>
              <a:off x="464071" y="4020169"/>
              <a:ext cx="8304401" cy="3221676"/>
              <a:chOff x="459509" y="964669"/>
              <a:chExt cx="8304401" cy="3221676"/>
            </a:xfrm>
          </p:grpSpPr>
          <p:grpSp>
            <p:nvGrpSpPr>
              <p:cNvPr id="11" name="Group 10"/>
              <p:cNvGrpSpPr/>
              <p:nvPr/>
            </p:nvGrpSpPr>
            <p:grpSpPr>
              <a:xfrm>
                <a:off x="459509" y="964669"/>
                <a:ext cx="8304401" cy="2417777"/>
                <a:chOff x="464069" y="2637575"/>
                <a:chExt cx="8304401" cy="2417777"/>
              </a:xfrm>
            </p:grpSpPr>
            <p:sp>
              <p:nvSpPr>
                <p:cNvPr id="7" name="Isosceles Triangle 6"/>
                <p:cNvSpPr/>
                <p:nvPr/>
              </p:nvSpPr>
              <p:spPr>
                <a:xfrm>
                  <a:off x="4078925" y="3834252"/>
                  <a:ext cx="1074688" cy="1221100"/>
                </a:xfrm>
                <a:prstGeom prst="triangle">
                  <a:avLst/>
                </a:prstGeom>
                <a:scene3d>
                  <a:camera prst="orthographicFront">
                    <a:rot lat="0" lon="0" rev="0"/>
                  </a:camera>
                  <a:lightRig rig="threePt" dir="t">
                    <a:rot lat="0" lon="0" rev="1200000"/>
                  </a:lightRig>
                </a:scene3d>
                <a:sp3d>
                  <a:bevelT w="63500" h="25400" prst="angle"/>
                </a:sp3d>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rot="21316416">
                  <a:off x="464069" y="3577821"/>
                  <a:ext cx="8304401" cy="23200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p:cNvSpPr txBox="1"/>
                <p:nvPr/>
              </p:nvSpPr>
              <p:spPr>
                <a:xfrm>
                  <a:off x="464070" y="3333602"/>
                  <a:ext cx="928138" cy="584776"/>
                </a:xfrm>
                <a:prstGeom prst="rect">
                  <a:avLst/>
                </a:prstGeom>
                <a:noFill/>
              </p:spPr>
              <p:txBody>
                <a:bodyPr wrap="square" rtlCol="0">
                  <a:spAutoFit/>
                </a:bodyPr>
                <a:lstStyle/>
                <a:p>
                  <a:pPr algn="ctr"/>
                  <a:r>
                    <a:rPr lang="en-US" sz="3200" dirty="0"/>
                    <a:t>α α</a:t>
                  </a:r>
                </a:p>
              </p:txBody>
            </p:sp>
            <p:sp>
              <p:nvSpPr>
                <p:cNvPr id="10" name="TextBox 9"/>
                <p:cNvSpPr txBox="1"/>
                <p:nvPr/>
              </p:nvSpPr>
              <p:spPr>
                <a:xfrm>
                  <a:off x="7840332" y="2637575"/>
                  <a:ext cx="928138" cy="584776"/>
                </a:xfrm>
                <a:prstGeom prst="rect">
                  <a:avLst/>
                </a:prstGeom>
                <a:noFill/>
              </p:spPr>
              <p:txBody>
                <a:bodyPr wrap="square" rtlCol="0">
                  <a:spAutoFit/>
                </a:bodyPr>
                <a:lstStyle/>
                <a:p>
                  <a:pPr algn="ctr"/>
                  <a:r>
                    <a:rPr lang="en-US" sz="3200" dirty="0"/>
                    <a:t>β</a:t>
                  </a:r>
                </a:p>
              </p:txBody>
            </p:sp>
          </p:grpSp>
          <p:sp>
            <p:nvSpPr>
              <p:cNvPr id="19" name="TextBox 18"/>
              <p:cNvSpPr txBox="1"/>
              <p:nvPr/>
            </p:nvSpPr>
            <p:spPr>
              <a:xfrm>
                <a:off x="3864572" y="3601569"/>
                <a:ext cx="1465866" cy="584776"/>
              </a:xfrm>
              <a:prstGeom prst="rect">
                <a:avLst/>
              </a:prstGeom>
              <a:noFill/>
            </p:spPr>
            <p:txBody>
              <a:bodyPr wrap="none" rtlCol="0">
                <a:spAutoFit/>
              </a:bodyPr>
              <a:lstStyle/>
              <a:p>
                <a:pPr algn="ctr"/>
                <a:r>
                  <a:rPr lang="en-US" sz="1600" dirty="0">
                    <a:latin typeface="Arial"/>
                    <a:cs typeface="Arial"/>
                  </a:rPr>
                  <a:t>β-thalassemia</a:t>
                </a:r>
              </a:p>
              <a:p>
                <a:pPr algn="ctr"/>
                <a:r>
                  <a:rPr lang="en-US" sz="1600" dirty="0">
                    <a:latin typeface="Arial"/>
                    <a:cs typeface="Arial"/>
                  </a:rPr>
                  <a:t>minor</a:t>
                </a:r>
              </a:p>
            </p:txBody>
          </p:sp>
        </p:grpSp>
        <p:sp>
          <p:nvSpPr>
            <p:cNvPr id="21" name="TextBox 20"/>
            <p:cNvSpPr txBox="1"/>
            <p:nvPr/>
          </p:nvSpPr>
          <p:spPr>
            <a:xfrm>
              <a:off x="7587459" y="3873637"/>
              <a:ext cx="1426292" cy="276999"/>
            </a:xfrm>
            <a:prstGeom prst="rect">
              <a:avLst/>
            </a:prstGeom>
            <a:noFill/>
          </p:spPr>
          <p:txBody>
            <a:bodyPr wrap="none" rtlCol="0">
              <a:spAutoFit/>
            </a:bodyPr>
            <a:lstStyle/>
            <a:p>
              <a:pPr algn="ctr"/>
              <a:r>
                <a:rPr lang="en-US" sz="1200" dirty="0">
                  <a:latin typeface="Arial"/>
                  <a:cs typeface="Arial"/>
                </a:rPr>
                <a:t>c.118C&gt;T(p.Q40*) </a:t>
              </a:r>
            </a:p>
          </p:txBody>
        </p:sp>
      </p:grpSp>
      <p:grpSp>
        <p:nvGrpSpPr>
          <p:cNvPr id="29" name="Group 28"/>
          <p:cNvGrpSpPr/>
          <p:nvPr/>
        </p:nvGrpSpPr>
        <p:grpSpPr>
          <a:xfrm>
            <a:off x="166418" y="284836"/>
            <a:ext cx="8749636" cy="4010111"/>
            <a:chOff x="264114" y="1083570"/>
            <a:chExt cx="8749636" cy="4010111"/>
          </a:xfrm>
        </p:grpSpPr>
        <p:grpSp>
          <p:nvGrpSpPr>
            <p:cNvPr id="25" name="Group 24"/>
            <p:cNvGrpSpPr/>
            <p:nvPr/>
          </p:nvGrpSpPr>
          <p:grpSpPr>
            <a:xfrm>
              <a:off x="264114" y="1222070"/>
              <a:ext cx="8499798" cy="3871611"/>
              <a:chOff x="264114" y="-527825"/>
              <a:chExt cx="8499798" cy="3871611"/>
            </a:xfrm>
          </p:grpSpPr>
          <p:grpSp>
            <p:nvGrpSpPr>
              <p:cNvPr id="18" name="Group 17"/>
              <p:cNvGrpSpPr/>
              <p:nvPr/>
            </p:nvGrpSpPr>
            <p:grpSpPr>
              <a:xfrm>
                <a:off x="264114" y="-527825"/>
                <a:ext cx="8499798" cy="3871611"/>
                <a:chOff x="268672" y="2940098"/>
                <a:chExt cx="8499798" cy="3871611"/>
              </a:xfrm>
            </p:grpSpPr>
            <p:grpSp>
              <p:nvGrpSpPr>
                <p:cNvPr id="12" name="Group 11"/>
                <p:cNvGrpSpPr/>
                <p:nvPr/>
              </p:nvGrpSpPr>
              <p:grpSpPr>
                <a:xfrm>
                  <a:off x="268672" y="2940098"/>
                  <a:ext cx="8499798" cy="3067712"/>
                  <a:chOff x="268672" y="1987640"/>
                  <a:chExt cx="8499798" cy="3067712"/>
                </a:xfrm>
              </p:grpSpPr>
              <p:sp>
                <p:nvSpPr>
                  <p:cNvPr id="13" name="Isosceles Triangle 12"/>
                  <p:cNvSpPr/>
                  <p:nvPr/>
                </p:nvSpPr>
                <p:spPr>
                  <a:xfrm>
                    <a:off x="4078925" y="3834252"/>
                    <a:ext cx="1074688" cy="1221100"/>
                  </a:xfrm>
                  <a:prstGeom prst="triangle">
                    <a:avLst/>
                  </a:prstGeom>
                  <a:scene3d>
                    <a:camera prst="orthographicFront">
                      <a:rot lat="0" lon="0" rev="0"/>
                    </a:camera>
                    <a:lightRig rig="threePt" dir="t">
                      <a:rot lat="0" lon="0" rev="1200000"/>
                    </a:lightRig>
                  </a:scene3d>
                  <a:sp3d>
                    <a:bevelT w="63500" h="25400" prst="angle"/>
                  </a:sp3d>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rot="20766760">
                    <a:off x="464069" y="3577821"/>
                    <a:ext cx="8304401" cy="23200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TextBox 14"/>
                  <p:cNvSpPr txBox="1"/>
                  <p:nvPr/>
                </p:nvSpPr>
                <p:spPr>
                  <a:xfrm>
                    <a:off x="268672" y="3858675"/>
                    <a:ext cx="1318934" cy="584776"/>
                  </a:xfrm>
                  <a:prstGeom prst="rect">
                    <a:avLst/>
                  </a:prstGeom>
                  <a:noFill/>
                </p:spPr>
                <p:txBody>
                  <a:bodyPr wrap="square" rtlCol="0">
                    <a:spAutoFit/>
                  </a:bodyPr>
                  <a:lstStyle/>
                  <a:p>
                    <a:pPr algn="ctr"/>
                    <a:r>
                      <a:rPr lang="en-US" sz="3200" dirty="0"/>
                      <a:t>α α α</a:t>
                    </a:r>
                  </a:p>
                </p:txBody>
              </p:sp>
              <p:sp>
                <p:nvSpPr>
                  <p:cNvPr id="16" name="TextBox 15"/>
                  <p:cNvSpPr txBox="1"/>
                  <p:nvPr/>
                </p:nvSpPr>
                <p:spPr>
                  <a:xfrm>
                    <a:off x="7840332" y="1987640"/>
                    <a:ext cx="928138" cy="584776"/>
                  </a:xfrm>
                  <a:prstGeom prst="rect">
                    <a:avLst/>
                  </a:prstGeom>
                  <a:noFill/>
                </p:spPr>
                <p:txBody>
                  <a:bodyPr wrap="square" rtlCol="0">
                    <a:spAutoFit/>
                  </a:bodyPr>
                  <a:lstStyle/>
                  <a:p>
                    <a:pPr algn="ctr"/>
                    <a:r>
                      <a:rPr lang="en-US" sz="3200" dirty="0"/>
                      <a:t>β</a:t>
                    </a:r>
                  </a:p>
                </p:txBody>
              </p:sp>
            </p:grpSp>
            <p:sp>
              <p:nvSpPr>
                <p:cNvPr id="17" name="TextBox 16"/>
                <p:cNvSpPr txBox="1"/>
                <p:nvPr/>
              </p:nvSpPr>
              <p:spPr>
                <a:xfrm>
                  <a:off x="3873692" y="6226933"/>
                  <a:ext cx="1465866" cy="584776"/>
                </a:xfrm>
                <a:prstGeom prst="rect">
                  <a:avLst/>
                </a:prstGeom>
                <a:noFill/>
              </p:spPr>
              <p:txBody>
                <a:bodyPr wrap="none" rtlCol="0">
                  <a:spAutoFit/>
                </a:bodyPr>
                <a:lstStyle/>
                <a:p>
                  <a:pPr algn="ctr"/>
                  <a:r>
                    <a:rPr lang="en-US" sz="1600" dirty="0">
                      <a:latin typeface="Arial"/>
                      <a:cs typeface="Arial"/>
                    </a:rPr>
                    <a:t>β-thalassemia</a:t>
                  </a:r>
                </a:p>
                <a:p>
                  <a:pPr algn="ctr"/>
                  <a:r>
                    <a:rPr lang="en-US" sz="1600" dirty="0">
                      <a:latin typeface="Arial"/>
                      <a:cs typeface="Arial"/>
                    </a:rPr>
                    <a:t>intermedia</a:t>
                  </a:r>
                </a:p>
              </p:txBody>
            </p:sp>
          </p:grpSp>
          <p:sp>
            <p:nvSpPr>
              <p:cNvPr id="22" name="TextBox 21"/>
              <p:cNvSpPr txBox="1"/>
              <p:nvPr/>
            </p:nvSpPr>
            <p:spPr>
              <a:xfrm>
                <a:off x="607583" y="1229131"/>
                <a:ext cx="768109" cy="276999"/>
              </a:xfrm>
              <a:prstGeom prst="rect">
                <a:avLst/>
              </a:prstGeom>
              <a:noFill/>
            </p:spPr>
            <p:txBody>
              <a:bodyPr wrap="none" rtlCol="0">
                <a:spAutoFit/>
              </a:bodyPr>
              <a:lstStyle/>
              <a:p>
                <a:pPr algn="ctr"/>
                <a:r>
                  <a:rPr lang="en-US" sz="1200" dirty="0"/>
                  <a:t>ααα</a:t>
                </a:r>
                <a:r>
                  <a:rPr lang="en-US" sz="1200" baseline="30000" dirty="0"/>
                  <a:t>anti-3.7 </a:t>
                </a:r>
                <a:endParaRPr lang="en-US" sz="1200" dirty="0">
                  <a:latin typeface="Arial"/>
                  <a:cs typeface="Arial"/>
                </a:endParaRPr>
              </a:p>
            </p:txBody>
          </p:sp>
        </p:grpSp>
        <p:sp>
          <p:nvSpPr>
            <p:cNvPr id="28" name="TextBox 27"/>
            <p:cNvSpPr txBox="1"/>
            <p:nvPr/>
          </p:nvSpPr>
          <p:spPr>
            <a:xfrm>
              <a:off x="7587458" y="1083570"/>
              <a:ext cx="1426292" cy="276999"/>
            </a:xfrm>
            <a:prstGeom prst="rect">
              <a:avLst/>
            </a:prstGeom>
            <a:noFill/>
          </p:spPr>
          <p:txBody>
            <a:bodyPr wrap="none" rtlCol="0">
              <a:spAutoFit/>
            </a:bodyPr>
            <a:lstStyle/>
            <a:p>
              <a:pPr algn="ctr"/>
              <a:r>
                <a:rPr lang="en-US" sz="1200" dirty="0">
                  <a:latin typeface="Arial"/>
                  <a:cs typeface="Arial"/>
                </a:rPr>
                <a:t>c.118C&gt;T(p.Q40*) </a:t>
              </a:r>
            </a:p>
          </p:txBody>
        </p:sp>
      </p:grpSp>
      <p:grpSp>
        <p:nvGrpSpPr>
          <p:cNvPr id="27" name="Group 26"/>
          <p:cNvGrpSpPr/>
          <p:nvPr/>
        </p:nvGrpSpPr>
        <p:grpSpPr>
          <a:xfrm>
            <a:off x="364612" y="1392972"/>
            <a:ext cx="8304401" cy="2643542"/>
            <a:chOff x="464070" y="2387082"/>
            <a:chExt cx="8304401" cy="2643542"/>
          </a:xfrm>
        </p:grpSpPr>
        <p:grpSp>
          <p:nvGrpSpPr>
            <p:cNvPr id="6" name="Group 5"/>
            <p:cNvGrpSpPr/>
            <p:nvPr/>
          </p:nvGrpSpPr>
          <p:grpSpPr>
            <a:xfrm>
              <a:off x="464070" y="2387082"/>
              <a:ext cx="8304401" cy="2100291"/>
              <a:chOff x="464069" y="2955061"/>
              <a:chExt cx="8304401" cy="2100291"/>
            </a:xfrm>
          </p:grpSpPr>
          <p:sp>
            <p:nvSpPr>
              <p:cNvPr id="2" name="Isosceles Triangle 1"/>
              <p:cNvSpPr/>
              <p:nvPr/>
            </p:nvSpPr>
            <p:spPr>
              <a:xfrm>
                <a:off x="4078925" y="3834252"/>
                <a:ext cx="1074688" cy="1221100"/>
              </a:xfrm>
              <a:prstGeom prst="triangle">
                <a:avLst/>
              </a:prstGeom>
              <a:scene3d>
                <a:camera prst="orthographicFront">
                  <a:rot lat="0" lon="0" rev="0"/>
                </a:camera>
                <a:lightRig rig="threePt" dir="t">
                  <a:rot lat="0" lon="0" rev="1200000"/>
                </a:lightRig>
              </a:scene3d>
              <a:sp3d>
                <a:bevelT w="63500" h="25400" prst="angle"/>
              </a:sp3d>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 name="Rectangle 2"/>
              <p:cNvSpPr/>
              <p:nvPr/>
            </p:nvSpPr>
            <p:spPr>
              <a:xfrm>
                <a:off x="464069" y="3577821"/>
                <a:ext cx="8304401" cy="23200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 name="TextBox 3"/>
              <p:cNvSpPr txBox="1"/>
              <p:nvPr/>
            </p:nvSpPr>
            <p:spPr>
              <a:xfrm>
                <a:off x="464070" y="2955061"/>
                <a:ext cx="928138" cy="584776"/>
              </a:xfrm>
              <a:prstGeom prst="rect">
                <a:avLst/>
              </a:prstGeom>
              <a:noFill/>
            </p:spPr>
            <p:txBody>
              <a:bodyPr wrap="square" rtlCol="0">
                <a:spAutoFit/>
              </a:bodyPr>
              <a:lstStyle/>
              <a:p>
                <a:pPr algn="ctr"/>
                <a:r>
                  <a:rPr lang="en-US" sz="3200" dirty="0"/>
                  <a:t>α α</a:t>
                </a:r>
              </a:p>
            </p:txBody>
          </p:sp>
          <p:sp>
            <p:nvSpPr>
              <p:cNvPr id="5" name="TextBox 4"/>
              <p:cNvSpPr txBox="1"/>
              <p:nvPr/>
            </p:nvSpPr>
            <p:spPr>
              <a:xfrm>
                <a:off x="7840332" y="2955061"/>
                <a:ext cx="928138" cy="584776"/>
              </a:xfrm>
              <a:prstGeom prst="rect">
                <a:avLst/>
              </a:prstGeom>
              <a:noFill/>
            </p:spPr>
            <p:txBody>
              <a:bodyPr wrap="square" rtlCol="0">
                <a:spAutoFit/>
              </a:bodyPr>
              <a:lstStyle/>
              <a:p>
                <a:pPr algn="ctr"/>
                <a:r>
                  <a:rPr lang="en-US" sz="3200" dirty="0"/>
                  <a:t>β β</a:t>
                </a:r>
              </a:p>
            </p:txBody>
          </p:sp>
        </p:grpSp>
        <p:sp>
          <p:nvSpPr>
            <p:cNvPr id="26" name="TextBox 25"/>
            <p:cNvSpPr txBox="1"/>
            <p:nvPr/>
          </p:nvSpPr>
          <p:spPr>
            <a:xfrm>
              <a:off x="4196148" y="4692070"/>
              <a:ext cx="811841" cy="338554"/>
            </a:xfrm>
            <a:prstGeom prst="rect">
              <a:avLst/>
            </a:prstGeom>
            <a:noFill/>
          </p:spPr>
          <p:txBody>
            <a:bodyPr wrap="none" rtlCol="0">
              <a:spAutoFit/>
            </a:bodyPr>
            <a:lstStyle/>
            <a:p>
              <a:pPr algn="ctr"/>
              <a:r>
                <a:rPr lang="en-US" sz="1600" dirty="0">
                  <a:latin typeface="Arial"/>
                  <a:cs typeface="Arial"/>
                </a:rPr>
                <a:t>normal</a:t>
              </a:r>
            </a:p>
          </p:txBody>
        </p:sp>
      </p:grpSp>
    </p:spTree>
    <p:extLst>
      <p:ext uri="{BB962C8B-B14F-4D97-AF65-F5344CB8AC3E}">
        <p14:creationId xmlns:p14="http://schemas.microsoft.com/office/powerpoint/2010/main" val="11210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457200" y="152400"/>
            <a:ext cx="8229600" cy="1143000"/>
          </a:xfrm>
        </p:spPr>
        <p:txBody>
          <a:bodyPr/>
          <a:lstStyle/>
          <a:p>
            <a:pPr eaLnBrk="1" hangingPunct="1"/>
            <a:r>
              <a:rPr lang="en-US">
                <a:latin typeface="Arial" pitchFamily="34" charset="0"/>
                <a:ea typeface="ＭＳ Ｐゴシック" pitchFamily="34" charset="-128"/>
              </a:rPr>
              <a:t>Hemoglobin E</a:t>
            </a:r>
          </a:p>
        </p:txBody>
      </p:sp>
      <p:sp>
        <p:nvSpPr>
          <p:cNvPr id="65538" name="Rectangle 3"/>
          <p:cNvSpPr>
            <a:spLocks noGrp="1" noChangeArrowheads="1"/>
          </p:cNvSpPr>
          <p:nvPr>
            <p:ph idx="1"/>
          </p:nvPr>
        </p:nvSpPr>
        <p:spPr>
          <a:xfrm>
            <a:off x="533400" y="1219200"/>
            <a:ext cx="8382000" cy="1524000"/>
          </a:xfrm>
        </p:spPr>
        <p:txBody>
          <a:bodyPr rtlCol="0">
            <a:normAutofit fontScale="85000" lnSpcReduction="10000"/>
          </a:bodyPr>
          <a:lstStyle/>
          <a:p>
            <a:pPr marL="0" indent="0" eaLnBrk="1" fontAlgn="auto" hangingPunct="1">
              <a:spcAft>
                <a:spcPts val="0"/>
              </a:spcAft>
              <a:buFont typeface="Arial"/>
              <a:buNone/>
              <a:defRPr/>
            </a:pPr>
            <a:r>
              <a:rPr lang="en-US" sz="2400" b="1" dirty="0"/>
              <a:t>Very common </a:t>
            </a:r>
            <a:r>
              <a:rPr lang="en-US" sz="2400" b="1" dirty="0" err="1"/>
              <a:t>Hb</a:t>
            </a:r>
            <a:r>
              <a:rPr lang="en-US" sz="2400" b="1" dirty="0"/>
              <a:t> variant (Southeast Asia)</a:t>
            </a:r>
          </a:p>
          <a:p>
            <a:pPr eaLnBrk="1" fontAlgn="auto" hangingPunct="1">
              <a:spcAft>
                <a:spcPts val="0"/>
              </a:spcAft>
              <a:buFont typeface="Arial"/>
              <a:buChar char="•"/>
              <a:defRPr/>
            </a:pPr>
            <a:r>
              <a:rPr lang="en-US" sz="2400" dirty="0">
                <a:latin typeface="Symbol" charset="2"/>
                <a:cs typeface="Symbol" charset="2"/>
              </a:rPr>
              <a:t>b</a:t>
            </a:r>
            <a:r>
              <a:rPr lang="en-US" sz="2400" baseline="30000" dirty="0"/>
              <a:t>26 </a:t>
            </a:r>
            <a:r>
              <a:rPr lang="en-US" sz="2400" baseline="30000" dirty="0" err="1"/>
              <a:t>glu</a:t>
            </a:r>
            <a:r>
              <a:rPr lang="en-US" sz="2200" baseline="30000" dirty="0" err="1">
                <a:sym typeface="Symbol" charset="0"/>
              </a:rPr>
              <a:t></a:t>
            </a:r>
            <a:r>
              <a:rPr lang="en-US" sz="2400" baseline="30000" dirty="0" err="1"/>
              <a:t>lys</a:t>
            </a:r>
            <a:r>
              <a:rPr lang="en-US" sz="2400" baseline="30000" dirty="0"/>
              <a:t> </a:t>
            </a:r>
            <a:r>
              <a:rPr lang="en-US" sz="2400" dirty="0"/>
              <a:t>[HBB.</a:t>
            </a:r>
            <a:r>
              <a:rPr lang="en-US" sz="2000" dirty="0"/>
              <a:t>c.79G&gt;A(p.E27K)]</a:t>
            </a:r>
          </a:p>
          <a:p>
            <a:pPr eaLnBrk="1" fontAlgn="auto" hangingPunct="1">
              <a:spcAft>
                <a:spcPts val="0"/>
              </a:spcAft>
              <a:buFont typeface="Arial"/>
              <a:buChar char="•"/>
              <a:defRPr/>
            </a:pPr>
            <a:r>
              <a:rPr lang="en-US" sz="2400" dirty="0"/>
              <a:t>Qualitative </a:t>
            </a:r>
            <a:r>
              <a:rPr lang="en-US" sz="2400" i="1" dirty="0"/>
              <a:t>and</a:t>
            </a:r>
            <a:r>
              <a:rPr lang="en-US" sz="2400" dirty="0"/>
              <a:t> quantitative defect (</a:t>
            </a:r>
            <a:r>
              <a:rPr lang="en-US" sz="2400" dirty="0" err="1"/>
              <a:t>thalassemic</a:t>
            </a:r>
            <a:r>
              <a:rPr lang="en-US" sz="2400" dirty="0"/>
              <a:t> </a:t>
            </a:r>
            <a:r>
              <a:rPr lang="en-US" sz="2400" dirty="0" err="1"/>
              <a:t>hemoglobinopathy</a:t>
            </a:r>
            <a:r>
              <a:rPr lang="en-US" sz="2400" dirty="0"/>
              <a:t>)</a:t>
            </a:r>
          </a:p>
          <a:p>
            <a:pPr eaLnBrk="1" fontAlgn="auto" hangingPunct="1">
              <a:spcAft>
                <a:spcPts val="0"/>
              </a:spcAft>
              <a:buFont typeface="Arial"/>
              <a:buChar char="•"/>
              <a:defRPr/>
            </a:pPr>
            <a:r>
              <a:rPr lang="en-US" sz="2400" dirty="0"/>
              <a:t>Interacts with </a:t>
            </a:r>
            <a:r>
              <a:rPr lang="en-US" sz="2400" dirty="0">
                <a:latin typeface="Symbol" charset="2"/>
                <a:cs typeface="Symbol" charset="2"/>
              </a:rPr>
              <a:t>b</a:t>
            </a:r>
            <a:r>
              <a:rPr lang="en-US" sz="2400" dirty="0"/>
              <a:t>-thalassemia determinants</a:t>
            </a:r>
            <a:endParaRPr lang="en-US" sz="2400" baseline="30000" dirty="0"/>
          </a:p>
        </p:txBody>
      </p:sp>
      <p:graphicFrame>
        <p:nvGraphicFramePr>
          <p:cNvPr id="32874" name="Group 106"/>
          <p:cNvGraphicFramePr>
            <a:graphicFrameLocks noGrp="1"/>
          </p:cNvGraphicFramePr>
          <p:nvPr>
            <p:extLst>
              <p:ext uri="{D42A27DB-BD31-4B8C-83A1-F6EECF244321}">
                <p14:modId xmlns:p14="http://schemas.microsoft.com/office/powerpoint/2010/main" val="1213846698"/>
              </p:ext>
            </p:extLst>
          </p:nvPr>
        </p:nvGraphicFramePr>
        <p:xfrm>
          <a:off x="685800" y="3338512"/>
          <a:ext cx="7772400" cy="2565402"/>
        </p:xfrm>
        <a:graphic>
          <a:graphicData uri="http://schemas.openxmlformats.org/drawingml/2006/table">
            <a:tbl>
              <a:tblPr/>
              <a:tblGrid>
                <a:gridCol w="24384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gridCol w="3429000">
                  <a:extLst>
                    <a:ext uri="{9D8B030D-6E8A-4147-A177-3AD203B41FA5}">
                      <a16:colId xmlns:a16="http://schemas.microsoft.com/office/drawing/2014/main" xmlns="" val="20002"/>
                    </a:ext>
                  </a:extLst>
                </a:gridCol>
              </a:tblGrid>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mj-lt"/>
                          <a:ea typeface="ＭＳ Ｐゴシック" charset="0"/>
                          <a:cs typeface="ＭＳ Ｐゴシック" charset="0"/>
                        </a:rPr>
                        <a:t>Name</a:t>
                      </a:r>
                    </a:p>
                  </a:txBody>
                  <a:tcPr anchor="ctr"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accent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mj-lt"/>
                          <a:ea typeface="ＭＳ Ｐゴシック" charset="0"/>
                          <a:cs typeface="ＭＳ Ｐゴシック" charset="0"/>
                        </a:rPr>
                        <a:t>Main </a:t>
                      </a:r>
                      <a:r>
                        <a:rPr kumimoji="0" lang="en-US" sz="1800" b="1" i="0" u="none" strike="noStrike" cap="none" normalizeH="0" baseline="0" dirty="0" err="1">
                          <a:ln>
                            <a:noFill/>
                          </a:ln>
                          <a:solidFill>
                            <a:schemeClr val="bg1"/>
                          </a:solidFill>
                          <a:effectLst/>
                          <a:latin typeface="+mj-lt"/>
                          <a:ea typeface="ＭＳ Ｐゴシック" charset="0"/>
                          <a:cs typeface="ＭＳ Ｐゴシック" charset="0"/>
                        </a:rPr>
                        <a:t>Hbs</a:t>
                      </a:r>
                      <a:r>
                        <a:rPr kumimoji="0" lang="en-US" sz="1800" b="1" i="0" u="none" strike="noStrike" cap="none" normalizeH="0" baseline="0" dirty="0">
                          <a:ln>
                            <a:noFill/>
                          </a:ln>
                          <a:solidFill>
                            <a:schemeClr val="bg1"/>
                          </a:solidFill>
                          <a:effectLst/>
                          <a:latin typeface="+mj-lt"/>
                          <a:ea typeface="ＭＳ Ｐゴシック" charset="0"/>
                          <a:cs typeface="ＭＳ Ｐゴシック" charset="0"/>
                        </a:rPr>
                        <a:t> Present</a:t>
                      </a:r>
                    </a:p>
                  </a:txBody>
                  <a:tcPr anchor="ct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accent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mj-lt"/>
                          <a:ea typeface="ＭＳ Ｐゴシック" charset="0"/>
                          <a:cs typeface="ＭＳ Ｐゴシック" charset="0"/>
                        </a:rPr>
                        <a:t>Clinical features (generalization)</a:t>
                      </a:r>
                    </a:p>
                  </a:txBody>
                  <a:tcPr anchor="ctr"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a:noFill/>
                    </a:lnTlToBr>
                    <a:lnBlToTr>
                      <a:noFill/>
                    </a:lnBlToTr>
                    <a:solidFill>
                      <a:schemeClr val="accent1">
                        <a:lumMod val="50000"/>
                      </a:schemeClr>
                    </a:solidFill>
                  </a:tcPr>
                </a:tc>
                <a:extLst>
                  <a:ext uri="{0D108BD9-81ED-4DB2-BD59-A6C34878D82A}">
                    <a16:rowId xmlns:a16="http://schemas.microsoft.com/office/drawing/2014/main" xmlns="" val="10000"/>
                  </a:ext>
                </a:extLst>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mj-lt"/>
                          <a:ea typeface="ＭＳ Ｐゴシック" charset="0"/>
                          <a:cs typeface="ＭＳ Ｐゴシック" charset="0"/>
                        </a:rPr>
                        <a:t>Hb</a:t>
                      </a: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 E trait</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A &gt; E</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mj-lt"/>
                          <a:ea typeface="ＭＳ Ｐゴシック" charset="0"/>
                          <a:cs typeface="ＭＳ Ｐゴシック" charset="0"/>
                        </a:rPr>
                        <a:t>Microcytosis</a:t>
                      </a: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 target cells</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1"/>
                  </a:ext>
                </a:extLst>
              </a:tr>
              <a:tr h="514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mj-lt"/>
                          <a:ea typeface="ＭＳ Ｐゴシック" charset="0"/>
                          <a:cs typeface="ＭＳ Ｐゴシック" charset="0"/>
                        </a:rPr>
                        <a:t>Hb</a:t>
                      </a: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 E disease</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E</a:t>
                      </a:r>
                    </a:p>
                  </a:txBody>
                  <a:tcPr anchor="ctr" horzOverflow="overflow">
                    <a:lnL>
                      <a:noFill/>
                    </a:lnL>
                    <a:lnR>
                      <a:noFill/>
                    </a:lnR>
                    <a:lnT>
                      <a:noFill/>
                    </a:lnT>
                    <a:lnB>
                      <a:noFill/>
                    </a:lnB>
                    <a:lnTlToBr>
                      <a:noFill/>
                    </a:lnTlToBr>
                    <a:lnBlToTr>
                      <a:noFill/>
                    </a:lnBlToTr>
                    <a:solidFill>
                      <a:srgbClr val="C0C0C0"/>
                    </a:solidFill>
                  </a:tcPr>
                </a:tc>
                <a:tc>
                  <a:txBody>
                    <a:bodyPr/>
                    <a:lstStyle/>
                    <a:p>
                      <a:pPr marL="0" marR="0" lvl="0" indent="0" algn="l" defTabSz="914400" rtl="0" eaLnBrk="1" fontAlgn="base" latinLnBrk="0" hangingPunct="1">
                        <a:lnSpc>
                          <a:spcPct val="11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Mild microcytic anemia, target cells</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rgbClr val="C0C0C0"/>
                    </a:solidFill>
                  </a:tcPr>
                </a:tc>
                <a:extLst>
                  <a:ext uri="{0D108BD9-81ED-4DB2-BD59-A6C34878D82A}">
                    <a16:rowId xmlns:a16="http://schemas.microsoft.com/office/drawing/2014/main" xmlns="" val="10002"/>
                  </a:ext>
                </a:extLst>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mj-lt"/>
                          <a:ea typeface="ＭＳ Ｐゴシック" charset="0"/>
                          <a:cs typeface="ＭＳ Ｐゴシック" charset="0"/>
                        </a:rPr>
                        <a:t>Hb</a:t>
                      </a: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 E / </a:t>
                      </a:r>
                      <a:r>
                        <a:rPr kumimoji="0" lang="en-US" sz="1800" b="0" i="0" u="none" strike="noStrike" cap="none" normalizeH="0" baseline="0" dirty="0">
                          <a:ln>
                            <a:noFill/>
                          </a:ln>
                          <a:solidFill>
                            <a:schemeClr val="tx1"/>
                          </a:solidFill>
                          <a:effectLst/>
                          <a:latin typeface="+mj-lt"/>
                          <a:ea typeface="ＭＳ Ｐゴシック" charset="0"/>
                          <a:cs typeface="ＭＳ Ｐゴシック" charset="0"/>
                          <a:sym typeface="Symbol" charset="0"/>
                        </a:rPr>
                        <a:t>β</a:t>
                      </a:r>
                      <a:r>
                        <a:rPr kumimoji="0" lang="en-US" sz="1800" b="0" i="0" u="none" strike="noStrike" cap="none" normalizeH="0" baseline="30000" dirty="0">
                          <a:ln>
                            <a:noFill/>
                          </a:ln>
                          <a:solidFill>
                            <a:schemeClr val="tx1"/>
                          </a:solidFill>
                          <a:effectLst/>
                          <a:latin typeface="+mj-lt"/>
                          <a:ea typeface="ＭＳ Ｐゴシック" charset="0"/>
                          <a:cs typeface="ＭＳ Ｐゴシック" charset="0"/>
                        </a:rPr>
                        <a:t>+</a:t>
                      </a: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 -thalassemia</a:t>
                      </a:r>
                    </a:p>
                  </a:txBody>
                  <a:tcPr anchor="ct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E</a:t>
                      </a:r>
                      <a:r>
                        <a:rPr kumimoji="0" lang="en-US" sz="1800" b="0" i="0" u="none" strike="noStrike" cap="none" normalizeH="0" baseline="0" dirty="0">
                          <a:ln>
                            <a:noFill/>
                          </a:ln>
                          <a:solidFill>
                            <a:schemeClr val="tx1"/>
                          </a:solidFill>
                          <a:effectLst/>
                          <a:latin typeface="+mj-lt"/>
                          <a:ea typeface="ＭＳ Ｐゴシック" charset="0"/>
                          <a:cs typeface="ＭＳ Ｐゴシック" charset="0"/>
                          <a:sym typeface="Symbol" charset="0"/>
                        </a:rPr>
                        <a:t> &gt; A</a:t>
                      </a:r>
                      <a:endParaRPr kumimoji="0" lang="en-US" sz="1800" b="0" i="0" u="none" strike="noStrike" cap="none" normalizeH="0" baseline="30000" dirty="0">
                        <a:ln>
                          <a:noFill/>
                        </a:ln>
                        <a:solidFill>
                          <a:schemeClr val="tx1"/>
                        </a:solidFill>
                        <a:effectLst/>
                        <a:latin typeface="+mj-lt"/>
                        <a:ea typeface="ＭＳ Ｐゴシック" charset="0"/>
                        <a:cs typeface="ＭＳ Ｐゴシック"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normalizeH="0" baseline="0" dirty="0">
                          <a:ln>
                            <a:noFill/>
                          </a:ln>
                          <a:solidFill>
                            <a:schemeClr val="tx1"/>
                          </a:solidFill>
                          <a:effectLst/>
                          <a:latin typeface="+mn-lt"/>
                          <a:ea typeface="ＭＳ Ｐゴシック" charset="0"/>
                          <a:cs typeface="ＭＳ Ｐゴシック" charset="0"/>
                          <a:sym typeface="Symbol" charset="0"/>
                        </a:rPr>
                        <a:t>β</a:t>
                      </a:r>
                      <a:r>
                        <a:rPr kumimoji="0" lang="en-US" sz="1800" b="0" i="0" u="none" strike="noStrike" kern="1200" cap="none" normalizeH="0" baseline="0" dirty="0">
                          <a:ln>
                            <a:noFill/>
                          </a:ln>
                          <a:solidFill>
                            <a:schemeClr val="tx1"/>
                          </a:solidFill>
                          <a:effectLst/>
                          <a:latin typeface="+mn-lt"/>
                          <a:ea typeface="ＭＳ Ｐゴシック" charset="0"/>
                          <a:cs typeface="ＭＳ Ｐゴシック" charset="0"/>
                        </a:rPr>
                        <a:t>-thalassemia minor to intermedia</a:t>
                      </a:r>
                    </a:p>
                  </a:txBody>
                  <a:tcPr anchor="ct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3"/>
                  </a:ext>
                </a:extLst>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mj-lt"/>
                          <a:ea typeface="ＭＳ Ｐゴシック" charset="0"/>
                          <a:cs typeface="ＭＳ Ｐゴシック" charset="0"/>
                        </a:rPr>
                        <a:t>Hb</a:t>
                      </a: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 E / </a:t>
                      </a:r>
                      <a:r>
                        <a:rPr kumimoji="0" lang="en-US" sz="1800" b="0" i="0" u="none" strike="noStrike" cap="none" normalizeH="0" baseline="0" dirty="0">
                          <a:ln>
                            <a:noFill/>
                          </a:ln>
                          <a:solidFill>
                            <a:schemeClr val="tx1"/>
                          </a:solidFill>
                          <a:effectLst/>
                          <a:latin typeface="+mj-lt"/>
                          <a:ea typeface="ＭＳ Ｐゴシック" charset="0"/>
                          <a:cs typeface="ＭＳ Ｐゴシック" charset="0"/>
                          <a:sym typeface="Symbol" charset="0"/>
                        </a:rPr>
                        <a:t>β</a:t>
                      </a:r>
                      <a:r>
                        <a:rPr kumimoji="0" lang="en-US" sz="1800" b="0" i="0" u="none" strike="noStrike" cap="none" normalizeH="0" baseline="30000" dirty="0">
                          <a:ln>
                            <a:noFill/>
                          </a:ln>
                          <a:solidFill>
                            <a:schemeClr val="tx1"/>
                          </a:solidFill>
                          <a:effectLst/>
                          <a:latin typeface="+mj-lt"/>
                          <a:ea typeface="ＭＳ Ｐゴシック" charset="0"/>
                          <a:cs typeface="ＭＳ Ｐゴシック" charset="0"/>
                        </a:rPr>
                        <a:t>0</a:t>
                      </a: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 -thalassemia</a:t>
                      </a:r>
                    </a:p>
                  </a:txBody>
                  <a:tcPr anchor="ctr" horzOverflow="overflow">
                    <a:lnL w="38100" cap="flat" cmpd="sng" algn="ctr">
                      <a:solidFill>
                        <a:schemeClr val="tx1"/>
                      </a:solidFill>
                      <a:prstDash val="solid"/>
                      <a:round/>
                      <a:headEnd type="none" w="med" len="med"/>
                      <a:tailEnd type="none" w="med" len="med"/>
                    </a:lnL>
                    <a:lnR>
                      <a:noFill/>
                    </a:lnR>
                    <a:lnT>
                      <a:noFill/>
                    </a:lnT>
                    <a:lnB w="381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E</a:t>
                      </a:r>
                    </a:p>
                  </a:txBody>
                  <a:tcPr anchor="ct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ＭＳ Ｐゴシック" charset="0"/>
                          <a:cs typeface="ＭＳ Ｐゴシック" charset="0"/>
                          <a:sym typeface="Symbol" charset="0"/>
                        </a:rPr>
                        <a:t>β</a:t>
                      </a:r>
                      <a:r>
                        <a:rPr kumimoji="0" lang="en-US" sz="1800" b="0" i="0" u="none" strike="noStrike" cap="none" normalizeH="0" baseline="0" dirty="0">
                          <a:ln>
                            <a:noFill/>
                          </a:ln>
                          <a:solidFill>
                            <a:schemeClr val="tx1"/>
                          </a:solidFill>
                          <a:effectLst/>
                          <a:latin typeface="+mj-lt"/>
                          <a:ea typeface="ＭＳ Ｐゴシック" charset="0"/>
                          <a:cs typeface="ＭＳ Ｐゴシック" charset="0"/>
                        </a:rPr>
                        <a:t>-thalassemia intermedia to major</a:t>
                      </a:r>
                    </a:p>
                  </a:txBody>
                  <a:tcPr anchor="ctr" horzOverflow="overflow">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xmlns="" val="10004"/>
                  </a:ext>
                </a:extLst>
              </a:tr>
            </a:tbl>
          </a:graphicData>
        </a:graphic>
      </p:graphicFrame>
      <p:sp>
        <p:nvSpPr>
          <p:cNvPr id="82967" name="Text Box 107"/>
          <p:cNvSpPr txBox="1">
            <a:spLocks noChangeArrowheads="1"/>
          </p:cNvSpPr>
          <p:nvPr/>
        </p:nvSpPr>
        <p:spPr bwMode="auto">
          <a:xfrm>
            <a:off x="2198688" y="2819400"/>
            <a:ext cx="4746625" cy="400050"/>
          </a:xfrm>
          <a:prstGeom prst="rect">
            <a:avLst/>
          </a:prstGeom>
          <a:noFill/>
          <a:ln w="9525">
            <a:noFill/>
            <a:miter lim="800000"/>
            <a:headEnd/>
            <a:tailEnd/>
          </a:ln>
        </p:spPr>
        <p:txBody>
          <a:bodyPr wrap="none">
            <a:spAutoFit/>
          </a:bodyPr>
          <a:lstStyle/>
          <a:p>
            <a:r>
              <a:rPr lang="en-US" sz="2000" b="1" dirty="0">
                <a:cs typeface="Arial" pitchFamily="34" charset="0"/>
              </a:rPr>
              <a:t>Clinical Spectrum of </a:t>
            </a:r>
            <a:r>
              <a:rPr lang="en-US" sz="2000" b="1" dirty="0" err="1">
                <a:cs typeface="Arial" pitchFamily="34" charset="0"/>
              </a:rPr>
              <a:t>Hb</a:t>
            </a:r>
            <a:r>
              <a:rPr lang="en-US" sz="2000" b="1" dirty="0">
                <a:cs typeface="Arial" pitchFamily="34" charset="0"/>
              </a:rPr>
              <a:t> E Disorders</a:t>
            </a:r>
          </a:p>
        </p:txBody>
      </p:sp>
      <p:sp>
        <p:nvSpPr>
          <p:cNvPr id="2" name="TextBox 1"/>
          <p:cNvSpPr txBox="1"/>
          <p:nvPr/>
        </p:nvSpPr>
        <p:spPr>
          <a:xfrm>
            <a:off x="519545" y="6096000"/>
            <a:ext cx="8028608" cy="292388"/>
          </a:xfrm>
          <a:prstGeom prst="rect">
            <a:avLst/>
          </a:prstGeom>
          <a:noFill/>
        </p:spPr>
        <p:txBody>
          <a:bodyPr wrap="none" rtlCol="0">
            <a:spAutoFit/>
          </a:bodyPr>
          <a:lstStyle/>
          <a:p>
            <a:pPr algn="ctr"/>
            <a:r>
              <a:rPr lang="en-US" sz="1300" dirty="0" err="1"/>
              <a:t>Hb</a:t>
            </a:r>
            <a:r>
              <a:rPr lang="en-US" sz="1300" dirty="0"/>
              <a:t> E/</a:t>
            </a:r>
            <a:r>
              <a:rPr lang="el-GR" sz="1300" dirty="0">
                <a:cs typeface="Arial" panose="020B0604020202020204" pitchFamily="34" charset="0"/>
              </a:rPr>
              <a:t>β</a:t>
            </a:r>
            <a:r>
              <a:rPr lang="en-US" sz="1300" dirty="0">
                <a:cs typeface="Arial" panose="020B0604020202020204" pitchFamily="34" charset="0"/>
              </a:rPr>
              <a:t>-thalassemia syndromes are managed like other </a:t>
            </a:r>
            <a:r>
              <a:rPr lang="el-GR" sz="1300" dirty="0">
                <a:cs typeface="Arial" panose="020B0604020202020204" pitchFamily="34" charset="0"/>
              </a:rPr>
              <a:t>β</a:t>
            </a:r>
            <a:r>
              <a:rPr lang="en-US" sz="1300" dirty="0">
                <a:cs typeface="Arial" panose="020B0604020202020204" pitchFamily="34" charset="0"/>
              </a:rPr>
              <a:t>-thalassemia syndromes of comparable severity. </a:t>
            </a:r>
            <a:endParaRPr lang="en-US" sz="13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Line 3"/>
          <p:cNvSpPr>
            <a:spLocks noChangeShapeType="1"/>
          </p:cNvSpPr>
          <p:nvPr/>
        </p:nvSpPr>
        <p:spPr bwMode="auto">
          <a:xfrm>
            <a:off x="1600200" y="1646238"/>
            <a:ext cx="5181600" cy="0"/>
          </a:xfrm>
          <a:prstGeom prst="line">
            <a:avLst/>
          </a:prstGeom>
          <a:noFill/>
          <a:ln w="28575">
            <a:solidFill>
              <a:schemeClr val="tx1"/>
            </a:solidFill>
            <a:round/>
            <a:headEnd/>
            <a:tailEnd/>
          </a:ln>
        </p:spPr>
        <p:txBody>
          <a:bodyPr wrap="none" anchor="ctr"/>
          <a:lstStyle/>
          <a:p>
            <a:endParaRPr lang="en-US"/>
          </a:p>
        </p:txBody>
      </p:sp>
      <p:sp>
        <p:nvSpPr>
          <p:cNvPr id="83970" name="Rectangle 4"/>
          <p:cNvSpPr>
            <a:spLocks noChangeArrowheads="1"/>
          </p:cNvSpPr>
          <p:nvPr/>
        </p:nvSpPr>
        <p:spPr bwMode="auto">
          <a:xfrm>
            <a:off x="2209800" y="1531938"/>
            <a:ext cx="990600" cy="2286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defRPr/>
            </a:pPr>
            <a:endParaRPr lang="en-US">
              <a:cs typeface="Arial" charset="0"/>
            </a:endParaRPr>
          </a:p>
        </p:txBody>
      </p:sp>
      <p:sp>
        <p:nvSpPr>
          <p:cNvPr id="83971" name="Rectangle 5"/>
          <p:cNvSpPr>
            <a:spLocks noChangeArrowheads="1"/>
          </p:cNvSpPr>
          <p:nvPr/>
        </p:nvSpPr>
        <p:spPr bwMode="auto">
          <a:xfrm>
            <a:off x="3657600" y="1531938"/>
            <a:ext cx="990600" cy="2286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defRPr/>
            </a:pPr>
            <a:endParaRPr lang="en-US">
              <a:cs typeface="Arial" charset="0"/>
            </a:endParaRPr>
          </a:p>
        </p:txBody>
      </p:sp>
      <p:sp>
        <p:nvSpPr>
          <p:cNvPr id="83972" name="Rectangle 6"/>
          <p:cNvSpPr>
            <a:spLocks noChangeArrowheads="1"/>
          </p:cNvSpPr>
          <p:nvPr/>
        </p:nvSpPr>
        <p:spPr bwMode="auto">
          <a:xfrm>
            <a:off x="5105400" y="1531938"/>
            <a:ext cx="990600" cy="2286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defRPr/>
            </a:pPr>
            <a:endParaRPr lang="en-US">
              <a:cs typeface="Arial" charset="0"/>
            </a:endParaRPr>
          </a:p>
        </p:txBody>
      </p:sp>
      <p:sp>
        <p:nvSpPr>
          <p:cNvPr id="85003" name="Line 7"/>
          <p:cNvSpPr>
            <a:spLocks noChangeShapeType="1"/>
          </p:cNvSpPr>
          <p:nvPr/>
        </p:nvSpPr>
        <p:spPr bwMode="auto">
          <a:xfrm>
            <a:off x="3048000" y="1531938"/>
            <a:ext cx="0" cy="228600"/>
          </a:xfrm>
          <a:prstGeom prst="line">
            <a:avLst/>
          </a:prstGeom>
          <a:noFill/>
          <a:ln w="28575">
            <a:solidFill>
              <a:srgbClr val="FF0000"/>
            </a:solidFill>
            <a:round/>
            <a:headEnd/>
            <a:tailEnd/>
          </a:ln>
        </p:spPr>
        <p:txBody>
          <a:bodyPr wrap="none" anchor="ctr"/>
          <a:lstStyle/>
          <a:p>
            <a:endParaRPr lang="en-US"/>
          </a:p>
        </p:txBody>
      </p:sp>
      <p:sp>
        <p:nvSpPr>
          <p:cNvPr id="85004" name="Line 12"/>
          <p:cNvSpPr>
            <a:spLocks noChangeShapeType="1"/>
          </p:cNvSpPr>
          <p:nvPr/>
        </p:nvSpPr>
        <p:spPr bwMode="auto">
          <a:xfrm flipH="1">
            <a:off x="3048000" y="1074738"/>
            <a:ext cx="381000" cy="457200"/>
          </a:xfrm>
          <a:prstGeom prst="line">
            <a:avLst/>
          </a:prstGeom>
          <a:noFill/>
          <a:ln w="28575">
            <a:solidFill>
              <a:srgbClr val="FF0000"/>
            </a:solidFill>
            <a:round/>
            <a:headEnd/>
            <a:tailEnd/>
          </a:ln>
        </p:spPr>
        <p:txBody>
          <a:bodyPr wrap="none" anchor="ctr"/>
          <a:lstStyle/>
          <a:p>
            <a:endParaRPr lang="en-US"/>
          </a:p>
        </p:txBody>
      </p:sp>
      <p:sp>
        <p:nvSpPr>
          <p:cNvPr id="85005" name="Line 8"/>
          <p:cNvSpPr>
            <a:spLocks noChangeShapeType="1"/>
          </p:cNvSpPr>
          <p:nvPr/>
        </p:nvSpPr>
        <p:spPr bwMode="auto">
          <a:xfrm flipV="1">
            <a:off x="3200400" y="1074738"/>
            <a:ext cx="228600" cy="457200"/>
          </a:xfrm>
          <a:prstGeom prst="line">
            <a:avLst/>
          </a:prstGeom>
          <a:noFill/>
          <a:ln w="28575">
            <a:solidFill>
              <a:schemeClr val="tx1"/>
            </a:solidFill>
            <a:round/>
            <a:headEnd/>
            <a:tailEnd/>
          </a:ln>
        </p:spPr>
        <p:txBody>
          <a:bodyPr wrap="none" anchor="ctr"/>
          <a:lstStyle/>
          <a:p>
            <a:endParaRPr lang="en-US"/>
          </a:p>
        </p:txBody>
      </p:sp>
      <p:sp>
        <p:nvSpPr>
          <p:cNvPr id="85006" name="Line 9"/>
          <p:cNvSpPr>
            <a:spLocks noChangeShapeType="1"/>
          </p:cNvSpPr>
          <p:nvPr/>
        </p:nvSpPr>
        <p:spPr bwMode="auto">
          <a:xfrm flipH="1" flipV="1">
            <a:off x="3429000" y="1074738"/>
            <a:ext cx="228600" cy="457200"/>
          </a:xfrm>
          <a:prstGeom prst="line">
            <a:avLst/>
          </a:prstGeom>
          <a:noFill/>
          <a:ln w="28575">
            <a:solidFill>
              <a:schemeClr val="tx1"/>
            </a:solidFill>
            <a:round/>
            <a:headEnd/>
            <a:tailEnd/>
          </a:ln>
        </p:spPr>
        <p:txBody>
          <a:bodyPr wrap="none" anchor="ctr"/>
          <a:lstStyle/>
          <a:p>
            <a:endParaRPr lang="en-US"/>
          </a:p>
        </p:txBody>
      </p:sp>
      <p:sp>
        <p:nvSpPr>
          <p:cNvPr id="85007" name="Line 10"/>
          <p:cNvSpPr>
            <a:spLocks noChangeShapeType="1"/>
          </p:cNvSpPr>
          <p:nvPr/>
        </p:nvSpPr>
        <p:spPr bwMode="auto">
          <a:xfrm flipV="1">
            <a:off x="4648200" y="1074738"/>
            <a:ext cx="228600" cy="457200"/>
          </a:xfrm>
          <a:prstGeom prst="line">
            <a:avLst/>
          </a:prstGeom>
          <a:noFill/>
          <a:ln w="28575">
            <a:solidFill>
              <a:schemeClr val="tx1"/>
            </a:solidFill>
            <a:round/>
            <a:headEnd/>
            <a:tailEnd/>
          </a:ln>
        </p:spPr>
        <p:txBody>
          <a:bodyPr wrap="none" anchor="ctr"/>
          <a:lstStyle/>
          <a:p>
            <a:endParaRPr lang="en-US"/>
          </a:p>
        </p:txBody>
      </p:sp>
      <p:sp>
        <p:nvSpPr>
          <p:cNvPr id="85008" name="Line 11"/>
          <p:cNvSpPr>
            <a:spLocks noChangeShapeType="1"/>
          </p:cNvSpPr>
          <p:nvPr/>
        </p:nvSpPr>
        <p:spPr bwMode="auto">
          <a:xfrm flipH="1" flipV="1">
            <a:off x="4876800" y="1074738"/>
            <a:ext cx="228600" cy="457200"/>
          </a:xfrm>
          <a:prstGeom prst="line">
            <a:avLst/>
          </a:prstGeom>
          <a:noFill/>
          <a:ln w="28575">
            <a:solidFill>
              <a:schemeClr val="tx1"/>
            </a:solidFill>
            <a:round/>
            <a:headEnd/>
            <a:tailEnd/>
          </a:ln>
        </p:spPr>
        <p:txBody>
          <a:bodyPr wrap="none" anchor="ctr"/>
          <a:lstStyle/>
          <a:p>
            <a:endParaRPr lang="en-US"/>
          </a:p>
        </p:txBody>
      </p:sp>
      <p:sp>
        <p:nvSpPr>
          <p:cNvPr id="85009" name="Text Box 27"/>
          <p:cNvSpPr txBox="1">
            <a:spLocks noChangeArrowheads="1"/>
          </p:cNvSpPr>
          <p:nvPr/>
        </p:nvSpPr>
        <p:spPr bwMode="auto">
          <a:xfrm>
            <a:off x="1524000" y="457200"/>
            <a:ext cx="2065338" cy="400050"/>
          </a:xfrm>
          <a:prstGeom prst="rect">
            <a:avLst/>
          </a:prstGeom>
          <a:noFill/>
          <a:ln w="9525">
            <a:noFill/>
            <a:miter lim="800000"/>
            <a:headEnd/>
            <a:tailEnd/>
          </a:ln>
        </p:spPr>
        <p:txBody>
          <a:bodyPr wrap="none">
            <a:spAutoFit/>
          </a:bodyPr>
          <a:lstStyle/>
          <a:p>
            <a:r>
              <a:rPr lang="en-US" sz="2000" b="1">
                <a:latin typeface="Symbol" pitchFamily="18" charset="2"/>
              </a:rPr>
              <a:t>b</a:t>
            </a:r>
            <a:r>
              <a:rPr lang="en-US" sz="2000" b="1" baseline="30000">
                <a:solidFill>
                  <a:srgbClr val="EC3402"/>
                </a:solidFill>
                <a:cs typeface="Arial" pitchFamily="34" charset="0"/>
              </a:rPr>
              <a:t>E</a:t>
            </a:r>
            <a:r>
              <a:rPr lang="en-US" sz="2000" b="1">
                <a:cs typeface="Arial" pitchFamily="34" charset="0"/>
              </a:rPr>
              <a:t>-globin gene:</a:t>
            </a:r>
          </a:p>
        </p:txBody>
      </p:sp>
      <p:sp>
        <p:nvSpPr>
          <p:cNvPr id="85010" name="Rectangle 44"/>
          <p:cNvSpPr>
            <a:spLocks noChangeArrowheads="1"/>
          </p:cNvSpPr>
          <p:nvPr/>
        </p:nvSpPr>
        <p:spPr bwMode="auto">
          <a:xfrm>
            <a:off x="2495550" y="1806575"/>
            <a:ext cx="1104900" cy="304800"/>
          </a:xfrm>
          <a:prstGeom prst="rect">
            <a:avLst/>
          </a:prstGeom>
          <a:noFill/>
          <a:ln w="9525">
            <a:noFill/>
            <a:miter lim="800000"/>
            <a:headEnd/>
            <a:tailEnd/>
          </a:ln>
        </p:spPr>
        <p:txBody>
          <a:bodyPr wrap="none">
            <a:spAutoFit/>
          </a:bodyPr>
          <a:lstStyle/>
          <a:p>
            <a:pPr algn="ctr"/>
            <a:r>
              <a:rPr lang="en-US" sz="1400">
                <a:solidFill>
                  <a:srgbClr val="FF0000"/>
                </a:solidFill>
                <a:cs typeface="Arial" pitchFamily="34" charset="0"/>
              </a:rPr>
              <a:t>GAG</a:t>
            </a:r>
            <a:r>
              <a:rPr lang="en-US" sz="1200">
                <a:solidFill>
                  <a:srgbClr val="FF0000"/>
                </a:solidFill>
                <a:cs typeface="Arial" pitchFamily="34" charset="0"/>
                <a:sym typeface="Symbol" pitchFamily="18" charset="2"/>
              </a:rPr>
              <a:t></a:t>
            </a:r>
            <a:r>
              <a:rPr lang="en-US" sz="1400">
                <a:solidFill>
                  <a:srgbClr val="FF0000"/>
                </a:solidFill>
                <a:cs typeface="Arial" pitchFamily="34" charset="0"/>
              </a:rPr>
              <a:t>AAG</a:t>
            </a:r>
          </a:p>
        </p:txBody>
      </p:sp>
      <p:sp>
        <p:nvSpPr>
          <p:cNvPr id="85011" name="Rectangle 46"/>
          <p:cNvSpPr>
            <a:spLocks noChangeArrowheads="1"/>
          </p:cNvSpPr>
          <p:nvPr/>
        </p:nvSpPr>
        <p:spPr bwMode="auto">
          <a:xfrm>
            <a:off x="2641600" y="1981200"/>
            <a:ext cx="795338" cy="307975"/>
          </a:xfrm>
          <a:prstGeom prst="rect">
            <a:avLst/>
          </a:prstGeom>
          <a:noFill/>
          <a:ln w="9525">
            <a:noFill/>
            <a:miter lim="800000"/>
            <a:headEnd/>
            <a:tailEnd/>
          </a:ln>
        </p:spPr>
        <p:txBody>
          <a:bodyPr wrap="none">
            <a:spAutoFit/>
          </a:bodyPr>
          <a:lstStyle/>
          <a:p>
            <a:pPr algn="ctr"/>
            <a:r>
              <a:rPr lang="en-US" sz="1400">
                <a:solidFill>
                  <a:srgbClr val="FF0000"/>
                </a:solidFill>
                <a:cs typeface="Arial" pitchFamily="34" charset="0"/>
              </a:rPr>
              <a:t>glu</a:t>
            </a:r>
            <a:r>
              <a:rPr lang="en-US" sz="1200">
                <a:solidFill>
                  <a:srgbClr val="FF0000"/>
                </a:solidFill>
                <a:cs typeface="Arial" pitchFamily="34" charset="0"/>
                <a:sym typeface="Symbol" pitchFamily="18" charset="2"/>
              </a:rPr>
              <a:t></a:t>
            </a:r>
            <a:r>
              <a:rPr lang="en-US" sz="1400">
                <a:solidFill>
                  <a:srgbClr val="FF0000"/>
                </a:solidFill>
                <a:cs typeface="Arial" pitchFamily="34" charset="0"/>
              </a:rPr>
              <a:t>lys</a:t>
            </a:r>
          </a:p>
        </p:txBody>
      </p:sp>
      <p:sp>
        <p:nvSpPr>
          <p:cNvPr id="83997" name="Rectangle 21"/>
          <p:cNvSpPr>
            <a:spLocks noChangeArrowheads="1"/>
          </p:cNvSpPr>
          <p:nvPr/>
        </p:nvSpPr>
        <p:spPr bwMode="auto">
          <a:xfrm>
            <a:off x="1597025" y="6011862"/>
            <a:ext cx="841375" cy="236538"/>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defRPr/>
            </a:pPr>
            <a:endParaRPr lang="en-US">
              <a:cs typeface="Arial" charset="0"/>
            </a:endParaRPr>
          </a:p>
        </p:txBody>
      </p:sp>
      <p:sp>
        <p:nvSpPr>
          <p:cNvPr id="83998" name="Rectangle 22"/>
          <p:cNvSpPr>
            <a:spLocks noChangeArrowheads="1"/>
          </p:cNvSpPr>
          <p:nvPr/>
        </p:nvSpPr>
        <p:spPr bwMode="auto">
          <a:xfrm>
            <a:off x="2435225" y="6011862"/>
            <a:ext cx="990600" cy="236537"/>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defRPr/>
            </a:pPr>
            <a:endParaRPr lang="en-US">
              <a:cs typeface="Arial" charset="0"/>
            </a:endParaRPr>
          </a:p>
        </p:txBody>
      </p:sp>
      <p:sp>
        <p:nvSpPr>
          <p:cNvPr id="83999" name="Rectangle 23"/>
          <p:cNvSpPr>
            <a:spLocks noChangeArrowheads="1"/>
          </p:cNvSpPr>
          <p:nvPr/>
        </p:nvSpPr>
        <p:spPr bwMode="auto">
          <a:xfrm>
            <a:off x="3425825" y="6011862"/>
            <a:ext cx="990600" cy="236537"/>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defRPr/>
            </a:pPr>
            <a:endParaRPr lang="en-US">
              <a:cs typeface="Arial" charset="0"/>
            </a:endParaRPr>
          </a:p>
        </p:txBody>
      </p:sp>
      <p:sp>
        <p:nvSpPr>
          <p:cNvPr id="85042" name="Line 24"/>
          <p:cNvSpPr>
            <a:spLocks noChangeShapeType="1"/>
          </p:cNvSpPr>
          <p:nvPr/>
        </p:nvSpPr>
        <p:spPr bwMode="auto">
          <a:xfrm>
            <a:off x="2435225" y="6011863"/>
            <a:ext cx="0" cy="228600"/>
          </a:xfrm>
          <a:prstGeom prst="line">
            <a:avLst/>
          </a:prstGeom>
          <a:noFill/>
          <a:ln w="38100">
            <a:solidFill>
              <a:srgbClr val="FF0000"/>
            </a:solidFill>
            <a:round/>
            <a:headEnd/>
            <a:tailEnd/>
          </a:ln>
        </p:spPr>
        <p:txBody>
          <a:bodyPr wrap="none" anchor="ctr"/>
          <a:lstStyle/>
          <a:p>
            <a:endParaRPr lang="en-US"/>
          </a:p>
        </p:txBody>
      </p:sp>
      <p:sp>
        <p:nvSpPr>
          <p:cNvPr id="85043" name="Line 25"/>
          <p:cNvSpPr>
            <a:spLocks noChangeShapeType="1"/>
          </p:cNvSpPr>
          <p:nvPr/>
        </p:nvSpPr>
        <p:spPr bwMode="auto">
          <a:xfrm>
            <a:off x="4873625" y="6126163"/>
            <a:ext cx="914400" cy="0"/>
          </a:xfrm>
          <a:prstGeom prst="line">
            <a:avLst/>
          </a:prstGeom>
          <a:noFill/>
          <a:ln w="76200">
            <a:solidFill>
              <a:srgbClr val="000000"/>
            </a:solidFill>
            <a:round/>
            <a:headEnd/>
            <a:tailEnd type="triangle" w="med" len="med"/>
          </a:ln>
        </p:spPr>
        <p:txBody>
          <a:bodyPr wrap="none" anchor="ctr"/>
          <a:lstStyle/>
          <a:p>
            <a:endParaRPr lang="en-US"/>
          </a:p>
        </p:txBody>
      </p:sp>
      <p:sp>
        <p:nvSpPr>
          <p:cNvPr id="85044" name="Text Box 26"/>
          <p:cNvSpPr txBox="1">
            <a:spLocks noChangeArrowheads="1"/>
          </p:cNvSpPr>
          <p:nvPr/>
        </p:nvSpPr>
        <p:spPr bwMode="auto">
          <a:xfrm>
            <a:off x="5940425" y="5927725"/>
            <a:ext cx="1779654" cy="400110"/>
          </a:xfrm>
          <a:prstGeom prst="rect">
            <a:avLst/>
          </a:prstGeom>
          <a:noFill/>
          <a:ln w="9525">
            <a:noFill/>
            <a:miter lim="800000"/>
            <a:headEnd/>
            <a:tailEnd/>
          </a:ln>
        </p:spPr>
        <p:txBody>
          <a:bodyPr wrap="none">
            <a:spAutoFit/>
          </a:bodyPr>
          <a:lstStyle/>
          <a:p>
            <a:r>
              <a:rPr lang="en-US" sz="2000" dirty="0">
                <a:cs typeface="Arial" pitchFamily="34" charset="0"/>
              </a:rPr>
              <a:t>Not translated</a:t>
            </a:r>
          </a:p>
        </p:txBody>
      </p:sp>
      <p:sp>
        <p:nvSpPr>
          <p:cNvPr id="85045" name="Text Box 29"/>
          <p:cNvSpPr txBox="1">
            <a:spLocks noChangeArrowheads="1"/>
          </p:cNvSpPr>
          <p:nvPr/>
        </p:nvSpPr>
        <p:spPr bwMode="auto">
          <a:xfrm>
            <a:off x="1524000" y="5305425"/>
            <a:ext cx="2337073" cy="400110"/>
          </a:xfrm>
          <a:prstGeom prst="rect">
            <a:avLst/>
          </a:prstGeom>
          <a:noFill/>
          <a:ln w="9525">
            <a:noFill/>
            <a:miter lim="800000"/>
            <a:headEnd/>
            <a:tailEnd/>
          </a:ln>
        </p:spPr>
        <p:txBody>
          <a:bodyPr wrap="none">
            <a:spAutoFit/>
          </a:bodyPr>
          <a:lstStyle/>
          <a:p>
            <a:r>
              <a:rPr lang="en-US" sz="2000">
                <a:cs typeface="Arial" pitchFamily="34" charset="0"/>
              </a:rPr>
              <a:t>Improperly spliced:</a:t>
            </a:r>
          </a:p>
        </p:txBody>
      </p:sp>
      <p:grpSp>
        <p:nvGrpSpPr>
          <p:cNvPr id="3" name="Group 36"/>
          <p:cNvGrpSpPr>
            <a:grpSpLocks/>
          </p:cNvGrpSpPr>
          <p:nvPr/>
        </p:nvGrpSpPr>
        <p:grpSpPr bwMode="auto">
          <a:xfrm>
            <a:off x="4416425" y="4842677"/>
            <a:ext cx="2123297" cy="914400"/>
            <a:chOff x="6323013" y="4878388"/>
            <a:chExt cx="2123297" cy="914400"/>
          </a:xfrm>
        </p:grpSpPr>
        <p:cxnSp>
          <p:nvCxnSpPr>
            <p:cNvPr id="85031" name="Straight Connector 31"/>
            <p:cNvCxnSpPr>
              <a:cxnSpLocks noChangeShapeType="1"/>
            </p:cNvCxnSpPr>
            <p:nvPr/>
          </p:nvCxnSpPr>
          <p:spPr bwMode="auto">
            <a:xfrm rot="5400000">
              <a:off x="5867401" y="5334000"/>
              <a:ext cx="914400" cy="3175"/>
            </a:xfrm>
            <a:prstGeom prst="line">
              <a:avLst/>
            </a:prstGeom>
            <a:ln>
              <a:headEnd type="triangle" w="med" len="med"/>
              <a:tailEnd type="triangle" w="med" len="med"/>
            </a:ln>
          </p:spPr>
          <p:style>
            <a:lnRef idx="2">
              <a:schemeClr val="accent3"/>
            </a:lnRef>
            <a:fillRef idx="1">
              <a:schemeClr val="lt1"/>
            </a:fillRef>
            <a:effectRef idx="0">
              <a:schemeClr val="accent3"/>
            </a:effectRef>
            <a:fontRef idx="minor">
              <a:schemeClr val="dk1"/>
            </a:fontRef>
          </p:style>
        </p:cxnSp>
        <p:sp>
          <p:nvSpPr>
            <p:cNvPr id="85032" name="Text Box 19"/>
            <p:cNvSpPr txBox="1">
              <a:spLocks noChangeArrowheads="1"/>
            </p:cNvSpPr>
            <p:nvPr/>
          </p:nvSpPr>
          <p:spPr bwMode="auto">
            <a:xfrm>
              <a:off x="6400800" y="4953000"/>
              <a:ext cx="2045510" cy="738664"/>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1400" dirty="0">
                  <a:cs typeface="Arial" pitchFamily="34" charset="0"/>
                </a:rPr>
                <a:t>reduced normal splicing</a:t>
              </a:r>
            </a:p>
            <a:p>
              <a:pPr algn="ctr"/>
              <a:r>
                <a:rPr lang="en-US" sz="1400" dirty="0">
                  <a:cs typeface="Arial" pitchFamily="34" charset="0"/>
                </a:rPr>
                <a:t>reduces globin output = thalassemia</a:t>
              </a:r>
            </a:p>
          </p:txBody>
        </p:sp>
      </p:grpSp>
      <p:sp>
        <p:nvSpPr>
          <p:cNvPr id="83985" name="Rectangle 14"/>
          <p:cNvSpPr>
            <a:spLocks noChangeArrowheads="1"/>
          </p:cNvSpPr>
          <p:nvPr/>
        </p:nvSpPr>
        <p:spPr bwMode="auto">
          <a:xfrm>
            <a:off x="1597025" y="4373514"/>
            <a:ext cx="990600" cy="228592"/>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defRPr/>
            </a:pPr>
            <a:endParaRPr lang="en-US">
              <a:cs typeface="Arial" charset="0"/>
            </a:endParaRPr>
          </a:p>
        </p:txBody>
      </p:sp>
      <p:sp>
        <p:nvSpPr>
          <p:cNvPr id="83986" name="Rectangle 15"/>
          <p:cNvSpPr>
            <a:spLocks noChangeArrowheads="1"/>
          </p:cNvSpPr>
          <p:nvPr/>
        </p:nvSpPr>
        <p:spPr bwMode="auto">
          <a:xfrm>
            <a:off x="2587625" y="4373514"/>
            <a:ext cx="990600" cy="228592"/>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defRPr/>
            </a:pPr>
            <a:endParaRPr lang="en-US">
              <a:cs typeface="Arial" charset="0"/>
            </a:endParaRPr>
          </a:p>
        </p:txBody>
      </p:sp>
      <p:sp>
        <p:nvSpPr>
          <p:cNvPr id="83987" name="Rectangle 16"/>
          <p:cNvSpPr>
            <a:spLocks noChangeArrowheads="1"/>
          </p:cNvSpPr>
          <p:nvPr/>
        </p:nvSpPr>
        <p:spPr bwMode="auto">
          <a:xfrm>
            <a:off x="3578225" y="4373514"/>
            <a:ext cx="990600" cy="228592"/>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defRPr/>
            </a:pPr>
            <a:endParaRPr lang="en-US">
              <a:cs typeface="Arial" charset="0"/>
            </a:endParaRPr>
          </a:p>
        </p:txBody>
      </p:sp>
      <p:sp>
        <p:nvSpPr>
          <p:cNvPr id="85024" name="Line 17"/>
          <p:cNvSpPr>
            <a:spLocks noChangeShapeType="1"/>
          </p:cNvSpPr>
          <p:nvPr/>
        </p:nvSpPr>
        <p:spPr bwMode="auto">
          <a:xfrm>
            <a:off x="2435225" y="4373514"/>
            <a:ext cx="0" cy="228592"/>
          </a:xfrm>
          <a:prstGeom prst="line">
            <a:avLst/>
          </a:prstGeom>
          <a:noFill/>
          <a:ln w="38100">
            <a:solidFill>
              <a:srgbClr val="FF0000"/>
            </a:solidFill>
            <a:round/>
            <a:headEnd/>
            <a:tailEnd/>
          </a:ln>
        </p:spPr>
        <p:txBody>
          <a:bodyPr wrap="none" anchor="ctr"/>
          <a:lstStyle/>
          <a:p>
            <a:endParaRPr lang="en-US"/>
          </a:p>
        </p:txBody>
      </p:sp>
      <p:sp>
        <p:nvSpPr>
          <p:cNvPr id="85025" name="Line 18"/>
          <p:cNvSpPr>
            <a:spLocks noChangeShapeType="1"/>
          </p:cNvSpPr>
          <p:nvPr/>
        </p:nvSpPr>
        <p:spPr bwMode="auto">
          <a:xfrm>
            <a:off x="4873625" y="4487810"/>
            <a:ext cx="914400" cy="0"/>
          </a:xfrm>
          <a:prstGeom prst="line">
            <a:avLst/>
          </a:prstGeom>
          <a:noFill/>
          <a:ln w="76200">
            <a:solidFill>
              <a:schemeClr val="tx1"/>
            </a:solidFill>
            <a:round/>
            <a:headEnd/>
            <a:tailEnd type="triangle" w="med" len="med"/>
          </a:ln>
        </p:spPr>
        <p:txBody>
          <a:bodyPr wrap="none" anchor="ctr"/>
          <a:lstStyle/>
          <a:p>
            <a:endParaRPr lang="en-US"/>
          </a:p>
        </p:txBody>
      </p:sp>
      <p:sp>
        <p:nvSpPr>
          <p:cNvPr id="85026" name="Text Box 19"/>
          <p:cNvSpPr txBox="1">
            <a:spLocks noChangeArrowheads="1"/>
          </p:cNvSpPr>
          <p:nvPr/>
        </p:nvSpPr>
        <p:spPr bwMode="auto">
          <a:xfrm>
            <a:off x="5940425" y="4289379"/>
            <a:ext cx="755335" cy="400110"/>
          </a:xfrm>
          <a:prstGeom prst="rect">
            <a:avLst/>
          </a:prstGeom>
          <a:noFill/>
          <a:ln w="9525">
            <a:noFill/>
            <a:miter lim="800000"/>
            <a:headEnd/>
            <a:tailEnd/>
          </a:ln>
        </p:spPr>
        <p:txBody>
          <a:bodyPr wrap="none">
            <a:spAutoFit/>
          </a:bodyPr>
          <a:lstStyle/>
          <a:p>
            <a:r>
              <a:rPr lang="en-US" sz="2000" dirty="0" err="1">
                <a:cs typeface="Arial" pitchFamily="34" charset="0"/>
              </a:rPr>
              <a:t>Hb</a:t>
            </a:r>
            <a:r>
              <a:rPr lang="en-US" sz="2000" dirty="0">
                <a:cs typeface="Arial" pitchFamily="34" charset="0"/>
              </a:rPr>
              <a:t> E</a:t>
            </a:r>
          </a:p>
        </p:txBody>
      </p:sp>
      <p:sp>
        <p:nvSpPr>
          <p:cNvPr id="85027" name="Text Box 28"/>
          <p:cNvSpPr txBox="1">
            <a:spLocks noChangeArrowheads="1"/>
          </p:cNvSpPr>
          <p:nvPr/>
        </p:nvSpPr>
        <p:spPr bwMode="auto">
          <a:xfrm>
            <a:off x="1524000" y="3595667"/>
            <a:ext cx="2080593" cy="400096"/>
          </a:xfrm>
          <a:prstGeom prst="rect">
            <a:avLst/>
          </a:prstGeom>
          <a:noFill/>
          <a:ln w="9525">
            <a:noFill/>
            <a:miter lim="800000"/>
            <a:headEnd/>
            <a:tailEnd/>
          </a:ln>
        </p:spPr>
        <p:txBody>
          <a:bodyPr wrap="none">
            <a:spAutoFit/>
          </a:bodyPr>
          <a:lstStyle/>
          <a:p>
            <a:r>
              <a:rPr lang="en-US" sz="2000">
                <a:cs typeface="Arial" pitchFamily="34" charset="0"/>
              </a:rPr>
              <a:t>Properly spliced:</a:t>
            </a:r>
          </a:p>
        </p:txBody>
      </p:sp>
      <p:sp>
        <p:nvSpPr>
          <p:cNvPr id="85028" name="Rectangle 31"/>
          <p:cNvSpPr>
            <a:spLocks noChangeArrowheads="1"/>
          </p:cNvSpPr>
          <p:nvPr/>
        </p:nvSpPr>
        <p:spPr bwMode="auto">
          <a:xfrm>
            <a:off x="6781800" y="4271918"/>
            <a:ext cx="1391728" cy="400110"/>
          </a:xfrm>
          <a:prstGeom prst="rect">
            <a:avLst/>
          </a:prstGeom>
          <a:noFill/>
          <a:ln w="9525">
            <a:noFill/>
            <a:miter lim="800000"/>
            <a:headEnd/>
            <a:tailEnd/>
          </a:ln>
        </p:spPr>
        <p:txBody>
          <a:bodyPr wrap="none">
            <a:spAutoFit/>
          </a:bodyPr>
          <a:lstStyle/>
          <a:p>
            <a:r>
              <a:rPr lang="en-US" sz="2000" dirty="0">
                <a:solidFill>
                  <a:srgbClr val="FF0000"/>
                </a:solidFill>
                <a:latin typeface="Symbol" pitchFamily="18" charset="2"/>
                <a:cs typeface="Arial" pitchFamily="34" charset="0"/>
              </a:rPr>
              <a:t></a:t>
            </a:r>
            <a:r>
              <a:rPr lang="en-US" sz="2000" dirty="0">
                <a:solidFill>
                  <a:srgbClr val="FF0000"/>
                </a:solidFill>
                <a:latin typeface="Symbol" pitchFamily="18" charset="2"/>
              </a:rPr>
              <a:t>b</a:t>
            </a:r>
            <a:r>
              <a:rPr lang="en-US" sz="2000" baseline="30000" dirty="0">
                <a:solidFill>
                  <a:srgbClr val="FF0000"/>
                </a:solidFill>
                <a:cs typeface="Arial" pitchFamily="34" charset="0"/>
              </a:rPr>
              <a:t>26 </a:t>
            </a:r>
            <a:r>
              <a:rPr lang="en-US" sz="2000" baseline="30000" dirty="0" err="1">
                <a:solidFill>
                  <a:srgbClr val="FF0000"/>
                </a:solidFill>
                <a:cs typeface="Arial" pitchFamily="34" charset="0"/>
              </a:rPr>
              <a:t>glu</a:t>
            </a:r>
            <a:r>
              <a:rPr lang="en-US" sz="1800" baseline="30000" dirty="0" err="1">
                <a:solidFill>
                  <a:srgbClr val="FF0000"/>
                </a:solidFill>
                <a:cs typeface="Arial" pitchFamily="34" charset="0"/>
                <a:sym typeface="Symbol" pitchFamily="18" charset="2"/>
              </a:rPr>
              <a:t></a:t>
            </a:r>
            <a:r>
              <a:rPr lang="en-US" sz="2000" baseline="30000" dirty="0" err="1">
                <a:solidFill>
                  <a:srgbClr val="FF0000"/>
                </a:solidFill>
                <a:cs typeface="Arial" pitchFamily="34" charset="0"/>
              </a:rPr>
              <a:t>lys</a:t>
            </a:r>
            <a:r>
              <a:rPr lang="en-US" sz="2000" dirty="0">
                <a:solidFill>
                  <a:srgbClr val="FF0000"/>
                </a:solidFill>
                <a:cs typeface="Arial" pitchFamily="34" charset="0"/>
              </a:rPr>
              <a:t>) </a:t>
            </a:r>
            <a:endParaRPr lang="en-US" sz="2000" baseline="30000" dirty="0">
              <a:solidFill>
                <a:srgbClr val="FF0000"/>
              </a:solidFill>
              <a:cs typeface="Arial" pitchFamily="34" charset="0"/>
            </a:endParaRPr>
          </a:p>
        </p:txBody>
      </p:sp>
      <p:sp>
        <p:nvSpPr>
          <p:cNvPr id="85029" name="Text Box 42"/>
          <p:cNvSpPr txBox="1">
            <a:spLocks noChangeArrowheads="1"/>
          </p:cNvSpPr>
          <p:nvPr/>
        </p:nvSpPr>
        <p:spPr bwMode="auto">
          <a:xfrm>
            <a:off x="1524000" y="3019425"/>
            <a:ext cx="2773516" cy="400110"/>
          </a:xfrm>
          <a:prstGeom prst="rect">
            <a:avLst/>
          </a:prstGeom>
          <a:noFill/>
          <a:ln w="9525">
            <a:noFill/>
            <a:miter lim="800000"/>
            <a:headEnd/>
            <a:tailEnd/>
          </a:ln>
        </p:spPr>
        <p:txBody>
          <a:bodyPr wrap="none">
            <a:spAutoFit/>
          </a:bodyPr>
          <a:lstStyle/>
          <a:p>
            <a:r>
              <a:rPr lang="en-US" sz="2000" b="1" dirty="0" err="1">
                <a:latin typeface="Symbol" pitchFamily="18" charset="2"/>
              </a:rPr>
              <a:t>b</a:t>
            </a:r>
            <a:r>
              <a:rPr lang="en-US" sz="2000" b="1" baseline="30000" dirty="0" err="1">
                <a:solidFill>
                  <a:srgbClr val="EC3402"/>
                </a:solidFill>
                <a:cs typeface="Arial" pitchFamily="34" charset="0"/>
              </a:rPr>
              <a:t>E</a:t>
            </a:r>
            <a:r>
              <a:rPr lang="en-US" sz="2000" b="1" dirty="0">
                <a:cs typeface="Arial" pitchFamily="34" charset="0"/>
              </a:rPr>
              <a:t>-globin transcripts:</a:t>
            </a:r>
          </a:p>
        </p:txBody>
      </p:sp>
      <p:sp>
        <p:nvSpPr>
          <p:cNvPr id="37" name="Text Box 42"/>
          <p:cNvSpPr txBox="1">
            <a:spLocks noChangeArrowheads="1"/>
          </p:cNvSpPr>
          <p:nvPr/>
        </p:nvSpPr>
        <p:spPr bwMode="auto">
          <a:xfrm>
            <a:off x="5940425" y="2998788"/>
            <a:ext cx="2204450" cy="400110"/>
          </a:xfrm>
          <a:prstGeom prst="rect">
            <a:avLst/>
          </a:prstGeom>
          <a:noFill/>
          <a:ln w="9525">
            <a:noFill/>
            <a:miter lim="800000"/>
            <a:headEnd/>
            <a:tailEnd/>
          </a:ln>
        </p:spPr>
        <p:txBody>
          <a:bodyPr wrap="none">
            <a:spAutoFit/>
          </a:bodyPr>
          <a:lstStyle/>
          <a:p>
            <a:r>
              <a:rPr lang="en-US" sz="2000" b="1" dirty="0">
                <a:latin typeface="Symbol" pitchFamily="18" charset="2"/>
              </a:rPr>
              <a:t>b</a:t>
            </a:r>
            <a:r>
              <a:rPr lang="en-US" sz="2000" b="1" dirty="0">
                <a:cs typeface="Arial" pitchFamily="34" charset="0"/>
              </a:rPr>
              <a:t>-globin protein: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pPr eaLnBrk="1" hangingPunct="1"/>
            <a:r>
              <a:rPr lang="en-US">
                <a:latin typeface="Arial" pitchFamily="34" charset="0"/>
                <a:ea typeface="ＭＳ Ｐゴシック" pitchFamily="34" charset="-128"/>
              </a:rPr>
              <a:t>Beta Thalassemia Major</a:t>
            </a:r>
            <a:endParaRPr lang="en-US" b="0">
              <a:latin typeface="Arial" pitchFamily="34" charset="0"/>
              <a:ea typeface="ＭＳ Ｐゴシック" pitchFamily="34"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1931896211"/>
              </p:ext>
            </p:extLst>
          </p:nvPr>
        </p:nvGraphicFramePr>
        <p:xfrm>
          <a:off x="533400" y="1752600"/>
          <a:ext cx="8153400" cy="4278313"/>
        </p:xfrm>
        <a:graphic>
          <a:graphicData uri="http://schemas.openxmlformats.org/drawingml/2006/table">
            <a:tbl>
              <a:tblPr firstRow="1" bandRow="1">
                <a:tableStyleId>{69012ECD-51FC-41F1-AA8D-1B2483CD663E}</a:tableStyleId>
              </a:tblPr>
              <a:tblGrid>
                <a:gridCol w="2057400">
                  <a:extLst>
                    <a:ext uri="{9D8B030D-6E8A-4147-A177-3AD203B41FA5}">
                      <a16:colId xmlns:a16="http://schemas.microsoft.com/office/drawing/2014/main" xmlns="" val="20000"/>
                    </a:ext>
                  </a:extLst>
                </a:gridCol>
                <a:gridCol w="6096000">
                  <a:extLst>
                    <a:ext uri="{9D8B030D-6E8A-4147-A177-3AD203B41FA5}">
                      <a16:colId xmlns:a16="http://schemas.microsoft.com/office/drawing/2014/main" xmlns="" val="20001"/>
                    </a:ext>
                  </a:extLst>
                </a:gridCol>
              </a:tblGrid>
              <a:tr h="609702">
                <a:tc>
                  <a:txBody>
                    <a:bodyPr/>
                    <a:lstStyle/>
                    <a:p>
                      <a:r>
                        <a:rPr lang="en-US" sz="1800" b="1" dirty="0">
                          <a:solidFill>
                            <a:schemeClr val="tx1"/>
                          </a:solidFill>
                        </a:rPr>
                        <a:t>Genotypes</a:t>
                      </a:r>
                    </a:p>
                  </a:txBody>
                  <a:tcPr marT="45728" marB="45728">
                    <a:lnL w="57150" cap="flat" cmpd="sng" algn="ctr">
                      <a:solidFill>
                        <a:srgbClr val="629DD1">
                          <a:lumMod val="50000"/>
                        </a:srgbClr>
                      </a:solidFill>
                      <a:prstDash val="solid"/>
                      <a:round/>
                      <a:headEnd type="none" w="med" len="med"/>
                      <a:tailEnd type="none" w="med" len="med"/>
                    </a:lnL>
                    <a:lnR w="9525" cap="flat" cmpd="sng" algn="ctr">
                      <a:solidFill>
                        <a:prstClr val="black"/>
                      </a:solidFill>
                      <a:prstDash val="solid"/>
                      <a:round/>
                      <a:headEnd type="none" w="med" len="med"/>
                      <a:tailEnd type="none" w="med" len="med"/>
                    </a:lnR>
                    <a:lnT w="57150" cap="flat" cmpd="sng" algn="ctr">
                      <a:solidFill>
                        <a:srgbClr val="629DD1">
                          <a:lumMod val="50000"/>
                        </a:srgbClr>
                      </a:solidFill>
                      <a:prstDash val="solid"/>
                      <a:round/>
                      <a:headEnd type="none" w="med" len="med"/>
                      <a:tailEnd type="none" w="med" len="med"/>
                    </a:lnT>
                    <a:lnB w="952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800" b="0" i="0" u="none" strike="noStrike" cap="none" normalizeH="0" baseline="0" dirty="0">
                          <a:ln>
                            <a:noFill/>
                          </a:ln>
                          <a:solidFill>
                            <a:schemeClr val="tx1"/>
                          </a:solidFill>
                          <a:effectLst/>
                          <a:latin typeface="Symbol" charset="2"/>
                          <a:ea typeface="ＭＳ Ｐゴシック" charset="0"/>
                          <a:cs typeface="Symbol" charset="2"/>
                          <a:sym typeface="Symbol" charset="0"/>
                        </a:rPr>
                        <a:t>b</a:t>
                      </a:r>
                      <a:r>
                        <a:rPr kumimoji="0" lang="en-US" sz="1800" b="0" i="0" u="none" strike="noStrike" cap="none" normalizeH="0" baseline="30000" dirty="0">
                          <a:ln>
                            <a:noFill/>
                          </a:ln>
                          <a:solidFill>
                            <a:schemeClr val="tx1"/>
                          </a:solidFill>
                          <a:effectLst/>
                          <a:latin typeface="Symbol" charset="2"/>
                          <a:ea typeface="ＭＳ Ｐゴシック" charset="0"/>
                          <a:cs typeface="Symbol" charset="2"/>
                          <a:sym typeface="Symbol" charset="0"/>
                        </a:rPr>
                        <a:t>0</a:t>
                      </a:r>
                      <a:r>
                        <a:rPr kumimoji="0" lang="en-US" sz="1800" b="0" i="0" u="none" strike="noStrike" cap="none" normalizeH="0" baseline="0" dirty="0">
                          <a:ln>
                            <a:noFill/>
                          </a:ln>
                          <a:solidFill>
                            <a:schemeClr val="tx1"/>
                          </a:solidFill>
                          <a:effectLst/>
                          <a:latin typeface="Symbol" charset="2"/>
                          <a:ea typeface="ＭＳ Ｐゴシック" charset="0"/>
                          <a:cs typeface="Symbol" charset="2"/>
                          <a:sym typeface="Symbol" charset="0"/>
                        </a:rPr>
                        <a:t>/b</a:t>
                      </a:r>
                      <a:r>
                        <a:rPr kumimoji="0" lang="en-US" sz="1800" b="0" i="0" u="none" strike="noStrike" cap="none" normalizeH="0" baseline="30000" dirty="0">
                          <a:ln>
                            <a:noFill/>
                          </a:ln>
                          <a:solidFill>
                            <a:schemeClr val="tx1"/>
                          </a:solidFill>
                          <a:effectLst/>
                          <a:latin typeface="+mn-lt"/>
                          <a:ea typeface="ＭＳ Ｐゴシック" charset="0"/>
                          <a:cs typeface="Arial Narrow"/>
                          <a:sym typeface="Symbol" charset="0"/>
                        </a:rPr>
                        <a:t>0</a:t>
                      </a:r>
                      <a:endParaRPr kumimoji="0" lang="en-US" sz="1800" b="0" i="0" u="none" strike="noStrike" cap="none" normalizeH="0" baseline="30000" dirty="0">
                        <a:ln>
                          <a:noFill/>
                        </a:ln>
                        <a:solidFill>
                          <a:schemeClr val="tx1"/>
                        </a:solidFill>
                        <a:effectLst/>
                        <a:latin typeface="Arial Narrow"/>
                        <a:ea typeface="ＭＳ Ｐゴシック" charset="0"/>
                        <a:cs typeface="Arial Narrow"/>
                        <a:sym typeface="Symbol" charset="0"/>
                      </a:endParaRPr>
                    </a:p>
                  </a:txBody>
                  <a:tcPr marT="45728" marB="45728">
                    <a:lnL w="9525" cap="flat" cmpd="sng" algn="ctr">
                      <a:solidFill>
                        <a:prstClr val="black"/>
                      </a:solidFill>
                      <a:prstDash val="solid"/>
                      <a:round/>
                      <a:headEnd type="none" w="med" len="med"/>
                      <a:tailEnd type="none" w="med" len="med"/>
                    </a:lnL>
                    <a:lnR w="57150" cap="flat" cmpd="sng" algn="ctr">
                      <a:solidFill>
                        <a:srgbClr val="629DD1">
                          <a:lumMod val="50000"/>
                        </a:srgbClr>
                      </a:solidFill>
                      <a:prstDash val="solid"/>
                      <a:round/>
                      <a:headEnd type="none" w="med" len="med"/>
                      <a:tailEnd type="none" w="med" len="med"/>
                    </a:lnR>
                    <a:lnT w="57150" cap="flat" cmpd="sng" algn="ctr">
                      <a:solidFill>
                        <a:srgbClr val="629DD1">
                          <a:lumMod val="50000"/>
                        </a:srgbClr>
                      </a:solidFill>
                      <a:prstDash val="solid"/>
                      <a:round/>
                      <a:headEnd type="none" w="med" len="med"/>
                      <a:tailEnd type="none" w="med" len="med"/>
                    </a:lnT>
                    <a:lnB w="952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143191">
                <a:tc>
                  <a:txBody>
                    <a:bodyPr/>
                    <a:lstStyle/>
                    <a:p>
                      <a:r>
                        <a:rPr lang="en-US" sz="1800" b="1" dirty="0"/>
                        <a:t>Neonates</a:t>
                      </a:r>
                    </a:p>
                  </a:txBody>
                  <a:tcPr marT="45728" marB="45728">
                    <a:lnL w="57150" cap="flat" cmpd="sng" algn="ctr">
                      <a:solidFill>
                        <a:srgbClr val="629DD1">
                          <a:lumMod val="50000"/>
                        </a:srgbClr>
                      </a:solidFill>
                      <a:prstDash val="solid"/>
                      <a:round/>
                      <a:headEnd type="none" w="med" len="med"/>
                      <a:tailEnd type="none" w="med" len="med"/>
                    </a:lnL>
                    <a:lnR w="9525" cap="flat" cmpd="sng" algn="ctr">
                      <a:solidFill>
                        <a:prstClr val="black"/>
                      </a:solidFill>
                      <a:prstDash val="solid"/>
                      <a:round/>
                      <a:headEnd type="none" w="med" len="med"/>
                      <a:tailEnd type="none" w="med" len="med"/>
                    </a:lnR>
                    <a:lnT w="9525" cap="flat" cmpd="sng" algn="ctr">
                      <a:solidFill>
                        <a:prstClr val="black"/>
                      </a:solidFill>
                      <a:prstDash val="solid"/>
                      <a:round/>
                      <a:headEnd type="none" w="med" len="med"/>
                      <a:tailEnd type="none" w="med" len="med"/>
                    </a:lnT>
                    <a:lnB w="952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457200" rtl="0" eaLnBrk="1" fontAlgn="auto" latinLnBrk="0" hangingPunct="1">
                        <a:lnSpc>
                          <a:spcPct val="110000"/>
                        </a:lnSpc>
                        <a:spcBef>
                          <a:spcPts val="0"/>
                        </a:spcBef>
                        <a:spcAft>
                          <a:spcPts val="0"/>
                        </a:spcAft>
                        <a:buClrTx/>
                        <a:buSzTx/>
                        <a:buFontTx/>
                        <a:buNone/>
                        <a:tabLst/>
                        <a:defRPr/>
                      </a:pPr>
                      <a:r>
                        <a:rPr lang="en-US" sz="1800" dirty="0">
                          <a:latin typeface="Arial Narrow"/>
                          <a:ea typeface="ＭＳ Ｐゴシック" charset="0"/>
                          <a:cs typeface="Arial Narrow"/>
                        </a:rPr>
                        <a:t>Normal blood counts</a:t>
                      </a:r>
                    </a:p>
                    <a:p>
                      <a:pPr marL="0" marR="0" lvl="1" indent="0" algn="l" defTabSz="457200" rtl="0" eaLnBrk="1" fontAlgn="auto" latinLnBrk="0" hangingPunct="1">
                        <a:lnSpc>
                          <a:spcPct val="110000"/>
                        </a:lnSpc>
                        <a:spcBef>
                          <a:spcPts val="0"/>
                        </a:spcBef>
                        <a:spcAft>
                          <a:spcPts val="0"/>
                        </a:spcAft>
                        <a:buClrTx/>
                        <a:buSzTx/>
                        <a:buFontTx/>
                        <a:buNone/>
                        <a:tabLst/>
                        <a:defRPr/>
                      </a:pPr>
                      <a:r>
                        <a:rPr lang="en-US" sz="1800" dirty="0">
                          <a:latin typeface="Arial Narrow"/>
                          <a:ea typeface="ＭＳ Ｐゴシック" charset="0"/>
                          <a:cs typeface="Arial Narrow"/>
                        </a:rPr>
                        <a:t>All </a:t>
                      </a:r>
                      <a:r>
                        <a:rPr lang="en-US" sz="1800" dirty="0" err="1">
                          <a:latin typeface="Arial Narrow"/>
                          <a:ea typeface="ＭＳ Ｐゴシック" charset="0"/>
                          <a:cs typeface="Arial Narrow"/>
                        </a:rPr>
                        <a:t>Hb</a:t>
                      </a:r>
                      <a:r>
                        <a:rPr lang="en-US" sz="1800" dirty="0">
                          <a:latin typeface="Arial Narrow"/>
                          <a:ea typeface="ＭＳ Ｐゴシック" charset="0"/>
                          <a:cs typeface="Arial Narrow"/>
                        </a:rPr>
                        <a:t> F (no </a:t>
                      </a:r>
                      <a:r>
                        <a:rPr lang="en-US" sz="1800" dirty="0" err="1">
                          <a:latin typeface="Arial Narrow"/>
                          <a:ea typeface="ＭＳ Ｐゴシック" charset="0"/>
                          <a:cs typeface="Arial Narrow"/>
                        </a:rPr>
                        <a:t>Hb</a:t>
                      </a:r>
                      <a:r>
                        <a:rPr lang="en-US" sz="1800" dirty="0">
                          <a:latin typeface="Arial Narrow"/>
                          <a:ea typeface="ＭＳ Ｐゴシック" charset="0"/>
                          <a:cs typeface="Arial Narrow"/>
                        </a:rPr>
                        <a:t> A)</a:t>
                      </a:r>
                    </a:p>
                    <a:p>
                      <a:pPr marL="0" marR="0" lvl="1" indent="0" algn="l" defTabSz="457200" rtl="0" eaLnBrk="1" fontAlgn="auto" latinLnBrk="0" hangingPunct="1">
                        <a:lnSpc>
                          <a:spcPct val="110000"/>
                        </a:lnSpc>
                        <a:spcBef>
                          <a:spcPts val="0"/>
                        </a:spcBef>
                        <a:spcAft>
                          <a:spcPts val="0"/>
                        </a:spcAft>
                        <a:buClrTx/>
                        <a:buSzTx/>
                        <a:buFontTx/>
                        <a:buNone/>
                        <a:tabLst/>
                        <a:defRPr/>
                      </a:pPr>
                      <a:r>
                        <a:rPr lang="en-US" sz="1800" dirty="0">
                          <a:latin typeface="Arial Narrow"/>
                          <a:ea typeface="ＭＳ Ｐゴシック" charset="0"/>
                          <a:cs typeface="Arial Narrow"/>
                        </a:rPr>
                        <a:t>Newborn screen:</a:t>
                      </a:r>
                      <a:r>
                        <a:rPr lang="en-US" sz="1800" b="1" dirty="0">
                          <a:latin typeface="Arial Narrow"/>
                          <a:ea typeface="ＭＳ Ｐゴシック" charset="0"/>
                          <a:cs typeface="Arial Narrow"/>
                        </a:rPr>
                        <a:t> F only pattern</a:t>
                      </a:r>
                    </a:p>
                  </a:txBody>
                  <a:tcPr marT="45728" marB="45728">
                    <a:lnL w="9525" cap="flat" cmpd="sng" algn="ctr">
                      <a:solidFill>
                        <a:prstClr val="black"/>
                      </a:solidFill>
                      <a:prstDash val="solid"/>
                      <a:round/>
                      <a:headEnd type="none" w="med" len="med"/>
                      <a:tailEnd type="none" w="med" len="med"/>
                    </a:lnL>
                    <a:lnR w="57150" cap="flat" cmpd="sng" algn="ctr">
                      <a:solidFill>
                        <a:srgbClr val="629DD1">
                          <a:lumMod val="50000"/>
                        </a:srgbClr>
                      </a:solidFill>
                      <a:prstDash val="solid"/>
                      <a:round/>
                      <a:headEnd type="none" w="med" len="med"/>
                      <a:tailEnd type="none" w="med" len="med"/>
                    </a:lnR>
                    <a:lnT w="9525" cap="flat" cmpd="sng" algn="ctr">
                      <a:solidFill>
                        <a:prstClr val="black"/>
                      </a:solidFill>
                      <a:prstDash val="solid"/>
                      <a:round/>
                      <a:headEnd type="none" w="med" len="med"/>
                      <a:tailEnd type="none" w="med" len="med"/>
                    </a:lnT>
                    <a:lnB w="952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1600467">
                <a:tc>
                  <a:txBody>
                    <a:bodyPr/>
                    <a:lstStyle/>
                    <a:p>
                      <a:r>
                        <a:rPr lang="en-US" sz="1800" b="1" dirty="0"/>
                        <a:t>Children and Adults</a:t>
                      </a:r>
                    </a:p>
                  </a:txBody>
                  <a:tcPr marT="45728" marB="45728">
                    <a:lnL w="57150" cap="flat" cmpd="sng" algn="ctr">
                      <a:solidFill>
                        <a:srgbClr val="629DD1">
                          <a:lumMod val="50000"/>
                        </a:srgbClr>
                      </a:solidFill>
                      <a:prstDash val="solid"/>
                      <a:round/>
                      <a:headEnd type="none" w="med" len="med"/>
                      <a:tailEnd type="none" w="med" len="med"/>
                    </a:lnL>
                    <a:lnR w="9525" cap="flat" cmpd="sng" algn="ctr">
                      <a:solidFill>
                        <a:prstClr val="black"/>
                      </a:solidFill>
                      <a:prstDash val="solid"/>
                      <a:round/>
                      <a:headEnd type="none" w="med" len="med"/>
                      <a:tailEnd type="none" w="med" len="med"/>
                    </a:lnR>
                    <a:lnT w="9525" cap="flat" cmpd="sng" algn="ctr">
                      <a:solidFill>
                        <a:prstClr val="black"/>
                      </a:solidFill>
                      <a:prstDash val="solid"/>
                      <a:round/>
                      <a:headEnd type="none" w="med" len="med"/>
                      <a:tailEnd type="none" w="med" len="med"/>
                    </a:lnT>
                    <a:lnB w="952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457200" rtl="0" eaLnBrk="1" fontAlgn="auto" latinLnBrk="0" hangingPunct="1">
                        <a:lnSpc>
                          <a:spcPct val="110000"/>
                        </a:lnSpc>
                        <a:spcBef>
                          <a:spcPts val="0"/>
                        </a:spcBef>
                        <a:spcAft>
                          <a:spcPts val="0"/>
                        </a:spcAft>
                        <a:buClrTx/>
                        <a:buSzTx/>
                        <a:buFontTx/>
                        <a:buNone/>
                        <a:tabLst/>
                        <a:defRPr/>
                      </a:pPr>
                      <a:r>
                        <a:rPr lang="en-US" sz="1800" baseline="0" dirty="0">
                          <a:latin typeface="+mn-lt"/>
                          <a:ea typeface="ＭＳ Ｐゴシック" charset="0"/>
                          <a:cs typeface="Arial Narrow"/>
                        </a:rPr>
                        <a:t>Progressively severe anemia during the first year of life</a:t>
                      </a:r>
                      <a:endParaRPr lang="en-US" sz="1800" baseline="-25000" dirty="0">
                        <a:latin typeface="+mn-lt"/>
                        <a:ea typeface="ＭＳ Ｐゴシック" charset="0"/>
                        <a:cs typeface="Arial Narrow"/>
                      </a:endParaRPr>
                    </a:p>
                    <a:p>
                      <a:pPr marL="0" marR="0" lvl="1" indent="0" algn="l" defTabSz="457200" rtl="0" eaLnBrk="1" fontAlgn="auto" latinLnBrk="0" hangingPunct="1">
                        <a:lnSpc>
                          <a:spcPct val="110000"/>
                        </a:lnSpc>
                        <a:spcBef>
                          <a:spcPts val="0"/>
                        </a:spcBef>
                        <a:spcAft>
                          <a:spcPts val="0"/>
                        </a:spcAft>
                        <a:buClrTx/>
                        <a:buSzTx/>
                        <a:buFontTx/>
                        <a:buNone/>
                        <a:tabLst/>
                        <a:defRPr/>
                      </a:pPr>
                      <a:r>
                        <a:rPr lang="en-US" sz="1800" dirty="0">
                          <a:latin typeface="+mn-lt"/>
                          <a:ea typeface="ＭＳ Ｐゴシック" charset="0"/>
                          <a:cs typeface="Arial Narrow"/>
                        </a:rPr>
                        <a:t>Produce </a:t>
                      </a:r>
                      <a:r>
                        <a:rPr lang="en-US" sz="1800" dirty="0" err="1">
                          <a:latin typeface="+mn-lt"/>
                          <a:ea typeface="ＭＳ Ｐゴシック" charset="0"/>
                          <a:cs typeface="Arial Narrow"/>
                        </a:rPr>
                        <a:t>Hb</a:t>
                      </a:r>
                      <a:r>
                        <a:rPr lang="en-US" sz="1800" dirty="0">
                          <a:latin typeface="+mn-lt"/>
                          <a:ea typeface="ＭＳ Ｐゴシック" charset="0"/>
                          <a:cs typeface="Arial Narrow"/>
                        </a:rPr>
                        <a:t> F and A</a:t>
                      </a:r>
                      <a:r>
                        <a:rPr lang="en-US" sz="1800" baseline="-25000" dirty="0">
                          <a:latin typeface="+mn-lt"/>
                          <a:ea typeface="ＭＳ Ｐゴシック" charset="0"/>
                          <a:cs typeface="Arial Narrow"/>
                        </a:rPr>
                        <a:t>2</a:t>
                      </a:r>
                      <a:r>
                        <a:rPr lang="en-US" sz="1800" baseline="0" dirty="0">
                          <a:latin typeface="+mn-lt"/>
                          <a:ea typeface="ＭＳ Ｐゴシック" charset="0"/>
                          <a:cs typeface="Arial Narrow"/>
                        </a:rPr>
                        <a:t> only</a:t>
                      </a:r>
                    </a:p>
                    <a:p>
                      <a:pPr marL="0" marR="0" lvl="1" indent="0" algn="l" defTabSz="457200" rtl="0" eaLnBrk="1" fontAlgn="auto" latinLnBrk="0" hangingPunct="1">
                        <a:lnSpc>
                          <a:spcPct val="110000"/>
                        </a:lnSpc>
                        <a:spcBef>
                          <a:spcPts val="0"/>
                        </a:spcBef>
                        <a:spcAft>
                          <a:spcPts val="0"/>
                        </a:spcAft>
                        <a:buClrTx/>
                        <a:buSzTx/>
                        <a:buFontTx/>
                        <a:buNone/>
                        <a:tabLst/>
                        <a:defRPr/>
                      </a:pPr>
                      <a:r>
                        <a:rPr lang="en-US" sz="1800" baseline="0" dirty="0">
                          <a:latin typeface="+mn-lt"/>
                          <a:ea typeface="ＭＳ Ｐゴシック" charset="0"/>
                          <a:cs typeface="Arial Narrow"/>
                        </a:rPr>
                        <a:t>Severe hypochromic microcytic anemia</a:t>
                      </a:r>
                    </a:p>
                    <a:p>
                      <a:pPr marL="0" marR="0" lvl="1" indent="0" algn="l" defTabSz="457200" rtl="0" eaLnBrk="1" fontAlgn="auto" latinLnBrk="0" hangingPunct="1">
                        <a:lnSpc>
                          <a:spcPct val="110000"/>
                        </a:lnSpc>
                        <a:spcBef>
                          <a:spcPts val="0"/>
                        </a:spcBef>
                        <a:spcAft>
                          <a:spcPts val="0"/>
                        </a:spcAft>
                        <a:buClrTx/>
                        <a:buSzTx/>
                        <a:buFontTx/>
                        <a:buNone/>
                        <a:tabLst/>
                        <a:defRPr/>
                      </a:pPr>
                      <a:r>
                        <a:rPr lang="en-US" sz="1800" baseline="0" dirty="0" err="1">
                          <a:latin typeface="+mn-lt"/>
                          <a:ea typeface="ＭＳ Ｐゴシック" charset="0"/>
                          <a:cs typeface="Arial Narrow"/>
                        </a:rPr>
                        <a:t>Organomegaly</a:t>
                      </a:r>
                      <a:r>
                        <a:rPr lang="en-US" sz="1800" baseline="0" dirty="0">
                          <a:latin typeface="+mn-lt"/>
                          <a:ea typeface="ＭＳ Ｐゴシック" charset="0"/>
                          <a:cs typeface="Arial Narrow"/>
                        </a:rPr>
                        <a:t> and growth failure</a:t>
                      </a:r>
                    </a:p>
                    <a:p>
                      <a:pPr marL="0" marR="0" lvl="1" indent="0" algn="l" defTabSz="457200" rtl="0" eaLnBrk="1" fontAlgn="auto" latinLnBrk="0" hangingPunct="1">
                        <a:lnSpc>
                          <a:spcPct val="110000"/>
                        </a:lnSpc>
                        <a:spcBef>
                          <a:spcPts val="0"/>
                        </a:spcBef>
                        <a:spcAft>
                          <a:spcPts val="0"/>
                        </a:spcAft>
                        <a:buClrTx/>
                        <a:buSzTx/>
                        <a:buFontTx/>
                        <a:buNone/>
                        <a:tabLst/>
                        <a:defRPr/>
                      </a:pPr>
                      <a:endParaRPr lang="en-US" sz="1800" baseline="0" dirty="0">
                        <a:latin typeface="+mn-lt"/>
                        <a:ea typeface="ＭＳ Ｐゴシック" charset="0"/>
                        <a:cs typeface="Arial Narrow"/>
                      </a:endParaRPr>
                    </a:p>
                  </a:txBody>
                  <a:tcPr marT="45728" marB="45728">
                    <a:lnL w="9525" cap="flat" cmpd="sng" algn="ctr">
                      <a:solidFill>
                        <a:prstClr val="black"/>
                      </a:solidFill>
                      <a:prstDash val="solid"/>
                      <a:round/>
                      <a:headEnd type="none" w="med" len="med"/>
                      <a:tailEnd type="none" w="med" len="med"/>
                    </a:lnL>
                    <a:lnR w="57150" cap="flat" cmpd="sng" algn="ctr">
                      <a:solidFill>
                        <a:srgbClr val="629DD1">
                          <a:lumMod val="50000"/>
                        </a:srgbClr>
                      </a:solidFill>
                      <a:prstDash val="solid"/>
                      <a:round/>
                      <a:headEnd type="none" w="med" len="med"/>
                      <a:tailEnd type="none" w="med" len="med"/>
                    </a:lnR>
                    <a:lnT w="9525" cap="flat" cmpd="sng" algn="ctr">
                      <a:solidFill>
                        <a:prstClr val="black"/>
                      </a:solidFill>
                      <a:prstDash val="solid"/>
                      <a:round/>
                      <a:headEnd type="none" w="med" len="med"/>
                      <a:tailEnd type="none" w="med" len="med"/>
                    </a:lnT>
                    <a:lnB w="9525"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924953">
                <a:tc>
                  <a:txBody>
                    <a:bodyPr/>
                    <a:lstStyle/>
                    <a:p>
                      <a:r>
                        <a:rPr lang="en-US" sz="1800" b="1" dirty="0"/>
                        <a:t>Significance</a:t>
                      </a:r>
                    </a:p>
                  </a:txBody>
                  <a:tcPr marT="45728" marB="45728">
                    <a:lnL w="57150" cap="flat" cmpd="sng" algn="ctr">
                      <a:solidFill>
                        <a:srgbClr val="629DD1">
                          <a:lumMod val="50000"/>
                        </a:srgbClr>
                      </a:solidFill>
                      <a:prstDash val="solid"/>
                      <a:round/>
                      <a:headEnd type="none" w="med" len="med"/>
                      <a:tailEnd type="none" w="med" len="med"/>
                    </a:lnL>
                    <a:lnR w="9525" cap="flat" cmpd="sng" algn="ctr">
                      <a:solidFill>
                        <a:prstClr val="black"/>
                      </a:solidFill>
                      <a:prstDash val="solid"/>
                      <a:round/>
                      <a:headEnd type="none" w="med" len="med"/>
                      <a:tailEnd type="none" w="med" len="med"/>
                    </a:lnR>
                    <a:lnT w="9525" cap="flat" cmpd="sng" algn="ctr">
                      <a:solidFill>
                        <a:prstClr val="black"/>
                      </a:solidFill>
                      <a:prstDash val="solid"/>
                      <a:round/>
                      <a:headEnd type="none" w="med" len="med"/>
                      <a:tailEnd type="none" w="med" len="med"/>
                    </a:lnT>
                    <a:lnB w="57150" cap="flat" cmpd="sng" algn="ctr">
                      <a:solidFill>
                        <a:srgbClr val="629DD1">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457200" rtl="0" eaLnBrk="1" fontAlgn="auto" latinLnBrk="0" hangingPunct="1">
                        <a:lnSpc>
                          <a:spcPct val="110000"/>
                        </a:lnSpc>
                        <a:spcBef>
                          <a:spcPts val="0"/>
                        </a:spcBef>
                        <a:spcAft>
                          <a:spcPts val="0"/>
                        </a:spcAft>
                        <a:buClrTx/>
                        <a:buSzTx/>
                        <a:buFontTx/>
                        <a:buNone/>
                        <a:tabLst/>
                        <a:defRPr/>
                      </a:pPr>
                      <a:r>
                        <a:rPr lang="en-US" sz="1800" dirty="0">
                          <a:latin typeface="+mn-lt"/>
                          <a:ea typeface="ＭＳ Ｐゴシック" charset="0"/>
                          <a:cs typeface="Arial Narrow"/>
                        </a:rPr>
                        <a:t>Lifelong transfusions or transplantation needed</a:t>
                      </a:r>
                    </a:p>
                    <a:p>
                      <a:pPr marL="0" marR="0" lvl="1" indent="0" algn="l" defTabSz="457200" rtl="0" eaLnBrk="1" fontAlgn="auto" latinLnBrk="0" hangingPunct="1">
                        <a:lnSpc>
                          <a:spcPct val="110000"/>
                        </a:lnSpc>
                        <a:spcBef>
                          <a:spcPts val="0"/>
                        </a:spcBef>
                        <a:spcAft>
                          <a:spcPts val="0"/>
                        </a:spcAft>
                        <a:buClrTx/>
                        <a:buSzTx/>
                        <a:buFontTx/>
                        <a:buNone/>
                        <a:tabLst/>
                        <a:defRPr/>
                      </a:pPr>
                      <a:r>
                        <a:rPr lang="en-US" sz="1800" dirty="0">
                          <a:latin typeface="+mn-lt"/>
                          <a:ea typeface="ＭＳ Ｐゴシック" charset="0"/>
                          <a:cs typeface="Arial Narrow"/>
                        </a:rPr>
                        <a:t>Hemochromatosis from increased iron absorption and transfusions</a:t>
                      </a:r>
                    </a:p>
                  </a:txBody>
                  <a:tcPr marT="45728" marB="45728">
                    <a:lnL w="9525" cap="flat" cmpd="sng" algn="ctr">
                      <a:solidFill>
                        <a:prstClr val="black"/>
                      </a:solidFill>
                      <a:prstDash val="solid"/>
                      <a:round/>
                      <a:headEnd type="none" w="med" len="med"/>
                      <a:tailEnd type="none" w="med" len="med"/>
                    </a:lnL>
                    <a:lnR w="57150" cap="flat" cmpd="sng" algn="ctr">
                      <a:solidFill>
                        <a:srgbClr val="629DD1">
                          <a:lumMod val="50000"/>
                        </a:srgbClr>
                      </a:solidFill>
                      <a:prstDash val="solid"/>
                      <a:round/>
                      <a:headEnd type="none" w="med" len="med"/>
                      <a:tailEnd type="none" w="med" len="med"/>
                    </a:lnR>
                    <a:lnT w="9525" cap="flat" cmpd="sng" algn="ctr">
                      <a:solidFill>
                        <a:prstClr val="black"/>
                      </a:solidFill>
                      <a:prstDash val="solid"/>
                      <a:round/>
                      <a:headEnd type="none" w="med" len="med"/>
                      <a:tailEnd type="none" w="med" len="med"/>
                    </a:lnT>
                    <a:lnB w="57150" cap="flat" cmpd="sng" algn="ctr">
                      <a:solidFill>
                        <a:srgbClr val="629DD1">
                          <a:lumMod val="5000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457200" y="274638"/>
            <a:ext cx="8229600" cy="639762"/>
          </a:xfrm>
        </p:spPr>
        <p:txBody>
          <a:bodyPr rtlCol="0">
            <a:noAutofit/>
          </a:bodyPr>
          <a:lstStyle/>
          <a:p>
            <a:pPr algn="l" eaLnBrk="1" fontAlgn="auto" hangingPunct="1">
              <a:spcAft>
                <a:spcPts val="0"/>
              </a:spcAft>
              <a:defRPr/>
            </a:pPr>
            <a:r>
              <a:rPr lang="en-US" sz="2800" dirty="0">
                <a:solidFill>
                  <a:schemeClr val="accent1">
                    <a:lumMod val="50000"/>
                  </a:schemeClr>
                </a:solidFill>
              </a:rPr>
              <a:t>Therapy for Thalassemia Intermedia or Major</a:t>
            </a:r>
          </a:p>
        </p:txBody>
      </p:sp>
      <p:sp>
        <p:nvSpPr>
          <p:cNvPr id="90114" name="Rectangle 3"/>
          <p:cNvSpPr>
            <a:spLocks noGrp="1" noChangeArrowheads="1"/>
          </p:cNvSpPr>
          <p:nvPr>
            <p:ph idx="1"/>
          </p:nvPr>
        </p:nvSpPr>
        <p:spPr>
          <a:xfrm>
            <a:off x="457200" y="1066800"/>
            <a:ext cx="8229600" cy="4495800"/>
          </a:xfrm>
        </p:spPr>
        <p:txBody>
          <a:bodyPr/>
          <a:lstStyle/>
          <a:p>
            <a:pPr eaLnBrk="1" hangingPunct="1">
              <a:lnSpc>
                <a:spcPct val="90000"/>
              </a:lnSpc>
              <a:spcAft>
                <a:spcPts val="1200"/>
              </a:spcAft>
            </a:pPr>
            <a:r>
              <a:rPr lang="en-US" sz="2000" dirty="0">
                <a:latin typeface="Arial" pitchFamily="34" charset="0"/>
                <a:ea typeface="ＭＳ Ｐゴシック" pitchFamily="34" charset="-128"/>
              </a:rPr>
              <a:t>Cure by stem cell transplantation (HLA-matched sibling donor)</a:t>
            </a:r>
          </a:p>
          <a:p>
            <a:pPr eaLnBrk="1" hangingPunct="1">
              <a:lnSpc>
                <a:spcPct val="90000"/>
              </a:lnSpc>
            </a:pPr>
            <a:r>
              <a:rPr lang="en-US" sz="2000" dirty="0">
                <a:latin typeface="Arial" pitchFamily="34" charset="0"/>
                <a:ea typeface="ＭＳ Ｐゴシック" pitchFamily="34" charset="-128"/>
              </a:rPr>
              <a:t>Chronic transfusions (</a:t>
            </a:r>
            <a:r>
              <a:rPr lang="en-US" altLang="en-US" sz="2000" dirty="0">
                <a:latin typeface="Arial" pitchFamily="34" charset="0"/>
                <a:ea typeface="ＭＳ Ｐゴシック" pitchFamily="34" charset="-128"/>
              </a:rPr>
              <a:t>“</a:t>
            </a:r>
            <a:r>
              <a:rPr lang="en-US" altLang="ja-JP" sz="2000" dirty="0" err="1">
                <a:latin typeface="Arial" pitchFamily="34" charset="0"/>
                <a:ea typeface="ＭＳ Ｐゴシック" pitchFamily="34" charset="-128"/>
              </a:rPr>
              <a:t>hypertransfusion</a:t>
            </a:r>
            <a:r>
              <a:rPr lang="en-US" altLang="en-US" sz="2000" dirty="0">
                <a:latin typeface="Arial" pitchFamily="34" charset="0"/>
                <a:ea typeface="ＭＳ Ｐゴシック" pitchFamily="34" charset="-128"/>
              </a:rPr>
              <a:t>”</a:t>
            </a:r>
            <a:r>
              <a:rPr lang="en-US" altLang="ja-JP" sz="2000" dirty="0">
                <a:latin typeface="Arial" pitchFamily="34" charset="0"/>
                <a:ea typeface="ＭＳ Ｐゴシック" pitchFamily="34" charset="-128"/>
              </a:rPr>
              <a:t>)</a:t>
            </a:r>
          </a:p>
          <a:p>
            <a:pPr lvl="1" eaLnBrk="1" hangingPunct="1">
              <a:lnSpc>
                <a:spcPct val="90000"/>
              </a:lnSpc>
            </a:pPr>
            <a:r>
              <a:rPr lang="en-US" sz="2000" b="1" dirty="0">
                <a:latin typeface="Arial" pitchFamily="34" charset="0"/>
                <a:ea typeface="ＭＳ Ｐゴシック" pitchFamily="34" charset="-128"/>
              </a:rPr>
              <a:t>Common indications: </a:t>
            </a:r>
            <a:r>
              <a:rPr lang="en-US" sz="2000" dirty="0">
                <a:latin typeface="Arial" pitchFamily="34" charset="0"/>
                <a:ea typeface="ＭＳ Ｐゴシック" pitchFamily="34" charset="-128"/>
              </a:rPr>
              <a:t>severe/symptomatic anemia, growth failure, problematic </a:t>
            </a:r>
            <a:r>
              <a:rPr lang="en-US" sz="2000" dirty="0" err="1">
                <a:latin typeface="Arial" pitchFamily="34" charset="0"/>
                <a:ea typeface="ＭＳ Ｐゴシック" pitchFamily="34" charset="-128"/>
              </a:rPr>
              <a:t>extramedullary</a:t>
            </a:r>
            <a:r>
              <a:rPr lang="en-US" sz="2000" dirty="0">
                <a:latin typeface="Arial" pitchFamily="34" charset="0"/>
                <a:ea typeface="ＭＳ Ｐゴシック" pitchFamily="34" charset="-128"/>
              </a:rPr>
              <a:t> hematopoiesis.</a:t>
            </a:r>
          </a:p>
          <a:p>
            <a:pPr lvl="1" eaLnBrk="1" hangingPunct="1">
              <a:lnSpc>
                <a:spcPct val="90000"/>
              </a:lnSpc>
            </a:pPr>
            <a:r>
              <a:rPr lang="en-US" sz="2000" b="1" dirty="0">
                <a:latin typeface="Arial" pitchFamily="34" charset="0"/>
                <a:ea typeface="ＭＳ Ｐゴシック" pitchFamily="34" charset="-128"/>
              </a:rPr>
              <a:t>Frequency: </a:t>
            </a:r>
            <a:r>
              <a:rPr lang="en-US" sz="2000" dirty="0">
                <a:latin typeface="Arial" pitchFamily="34" charset="0"/>
                <a:ea typeface="ＭＳ Ｐゴシック" pitchFamily="34" charset="-128"/>
              </a:rPr>
              <a:t>every 2-4 weeks (n</a:t>
            </a:r>
            <a:r>
              <a:rPr lang="en-US" altLang="ja-JP" sz="2000" dirty="0">
                <a:latin typeface="Arial" pitchFamily="34" charset="0"/>
                <a:ea typeface="ＭＳ Ｐゴシック" pitchFamily="34" charset="-128"/>
              </a:rPr>
              <a:t>adir </a:t>
            </a:r>
            <a:r>
              <a:rPr lang="en-US" altLang="ja-JP" sz="2000" dirty="0" err="1">
                <a:latin typeface="Arial" pitchFamily="34" charset="0"/>
                <a:ea typeface="ＭＳ Ｐゴシック" pitchFamily="34" charset="-128"/>
              </a:rPr>
              <a:t>Hb</a:t>
            </a:r>
            <a:r>
              <a:rPr lang="en-US" altLang="ja-JP" sz="2000" dirty="0">
                <a:latin typeface="Arial" pitchFamily="34" charset="0"/>
                <a:ea typeface="ＭＳ Ｐゴシック" pitchFamily="34" charset="-128"/>
              </a:rPr>
              <a:t> ≈ 10 g/</a:t>
            </a:r>
            <a:r>
              <a:rPr lang="en-US" altLang="ja-JP" sz="2000" dirty="0" err="1">
                <a:latin typeface="Arial" pitchFamily="34" charset="0"/>
                <a:ea typeface="ＭＳ Ｐゴシック" pitchFamily="34" charset="-128"/>
              </a:rPr>
              <a:t>dL</a:t>
            </a:r>
            <a:r>
              <a:rPr lang="en-US" altLang="ja-JP" sz="2000" dirty="0">
                <a:latin typeface="Arial" pitchFamily="34" charset="0"/>
                <a:ea typeface="ＭＳ Ｐゴシック" pitchFamily="34" charset="-128"/>
              </a:rPr>
              <a:t>)</a:t>
            </a:r>
          </a:p>
          <a:p>
            <a:pPr lvl="1" eaLnBrk="1" hangingPunct="1">
              <a:lnSpc>
                <a:spcPct val="90000"/>
              </a:lnSpc>
            </a:pPr>
            <a:r>
              <a:rPr lang="en-US" sz="2000" b="1" dirty="0">
                <a:latin typeface="Arial" pitchFamily="34" charset="0"/>
                <a:ea typeface="ＭＳ Ｐゴシック" pitchFamily="34" charset="-128"/>
              </a:rPr>
              <a:t>Therapeutic goals:</a:t>
            </a:r>
          </a:p>
          <a:p>
            <a:pPr lvl="2" eaLnBrk="1" hangingPunct="1">
              <a:lnSpc>
                <a:spcPct val="90000"/>
              </a:lnSpc>
            </a:pPr>
            <a:r>
              <a:rPr lang="en-US" sz="1600" dirty="0">
                <a:latin typeface="Arial" pitchFamily="34" charset="0"/>
                <a:ea typeface="ＭＳ Ｐゴシック" pitchFamily="34" charset="-128"/>
              </a:rPr>
              <a:t>Alleviate symptomatic anemia</a:t>
            </a:r>
          </a:p>
          <a:p>
            <a:pPr lvl="2" eaLnBrk="1" hangingPunct="1">
              <a:lnSpc>
                <a:spcPct val="90000"/>
              </a:lnSpc>
            </a:pPr>
            <a:r>
              <a:rPr lang="en-US" sz="1600" dirty="0">
                <a:latin typeface="Arial" pitchFamily="34" charset="0"/>
                <a:ea typeface="ＭＳ Ｐゴシック" pitchFamily="34" charset="-128"/>
              </a:rPr>
              <a:t>Greatly suppress ineffective erythropoiesis</a:t>
            </a:r>
          </a:p>
          <a:p>
            <a:pPr lvl="2" eaLnBrk="1" hangingPunct="1">
              <a:lnSpc>
                <a:spcPct val="90000"/>
              </a:lnSpc>
            </a:pPr>
            <a:r>
              <a:rPr lang="en-US" sz="1600" dirty="0">
                <a:latin typeface="Arial" pitchFamily="34" charset="0"/>
                <a:ea typeface="ＭＳ Ｐゴシック" pitchFamily="34" charset="-128"/>
              </a:rPr>
              <a:t>Prevent bony complications and decrease </a:t>
            </a:r>
            <a:r>
              <a:rPr lang="en-US" sz="1600" dirty="0" err="1">
                <a:latin typeface="Arial" pitchFamily="34" charset="0"/>
                <a:ea typeface="ＭＳ Ｐゴシック" pitchFamily="34" charset="-128"/>
              </a:rPr>
              <a:t>organomegaly</a:t>
            </a:r>
            <a:endParaRPr lang="en-US" sz="1600" dirty="0">
              <a:latin typeface="Arial" pitchFamily="34" charset="0"/>
              <a:ea typeface="ＭＳ Ｐゴシック" pitchFamily="34" charset="-128"/>
            </a:endParaRPr>
          </a:p>
          <a:p>
            <a:pPr lvl="2" eaLnBrk="1" hangingPunct="1">
              <a:lnSpc>
                <a:spcPct val="90000"/>
              </a:lnSpc>
              <a:spcAft>
                <a:spcPts val="1200"/>
              </a:spcAft>
            </a:pPr>
            <a:r>
              <a:rPr lang="en-US" sz="1600" dirty="0">
                <a:latin typeface="Arial" pitchFamily="34" charset="0"/>
                <a:ea typeface="ＭＳ Ｐゴシック" pitchFamily="34" charset="-128"/>
              </a:rPr>
              <a:t>Improve growth, development, quality of life</a:t>
            </a:r>
            <a:endParaRPr lang="en-US" sz="2000" dirty="0">
              <a:latin typeface="Arial" pitchFamily="34" charset="0"/>
              <a:ea typeface="ＭＳ Ｐゴシック" pitchFamily="34" charset="-128"/>
            </a:endParaRPr>
          </a:p>
          <a:p>
            <a:pPr eaLnBrk="1" hangingPunct="1">
              <a:lnSpc>
                <a:spcPct val="90000"/>
              </a:lnSpc>
              <a:spcBef>
                <a:spcPts val="600"/>
              </a:spcBef>
              <a:spcAft>
                <a:spcPts val="1200"/>
              </a:spcAft>
            </a:pPr>
            <a:r>
              <a:rPr lang="en-US" sz="2000" dirty="0">
                <a:latin typeface="Arial" pitchFamily="34" charset="0"/>
                <a:ea typeface="ＭＳ Ｐゴシック" pitchFamily="34" charset="-128"/>
              </a:rPr>
              <a:t>Chelation therapy for iron overload</a:t>
            </a:r>
          </a:p>
          <a:p>
            <a:pPr eaLnBrk="1" hangingPunct="1">
              <a:lnSpc>
                <a:spcPct val="90000"/>
              </a:lnSpc>
              <a:spcBef>
                <a:spcPts val="600"/>
              </a:spcBef>
            </a:pPr>
            <a:r>
              <a:rPr lang="en-US" sz="2000" dirty="0">
                <a:latin typeface="Arial" pitchFamily="34" charset="0"/>
                <a:ea typeface="ＭＳ Ｐゴシック" pitchFamily="34" charset="-128"/>
              </a:rPr>
              <a:t>Consider splenectomy for marked </a:t>
            </a:r>
            <a:r>
              <a:rPr lang="en-US" sz="2000" dirty="0" err="1">
                <a:latin typeface="Arial" pitchFamily="34" charset="0"/>
                <a:ea typeface="ＭＳ Ｐゴシック" pitchFamily="34" charset="-128"/>
              </a:rPr>
              <a:t>hypersplenism</a:t>
            </a:r>
            <a:r>
              <a:rPr lang="en-US" sz="2000" dirty="0">
                <a:latin typeface="Arial" pitchFamily="34" charset="0"/>
                <a:ea typeface="ＭＳ Ｐゴシック" pitchFamily="34" charset="-128"/>
              </a:rPr>
              <a:t> (e.g., increased transfusion requirements, discomfort)—try to avoid if possible</a:t>
            </a:r>
            <a:endParaRPr lang="en-US" sz="2400" dirty="0">
              <a:latin typeface="Arial" pitchFamily="34" charset="0"/>
              <a:ea typeface="ＭＳ Ｐゴシック" pitchFamily="34" charset="-128"/>
            </a:endParaRPr>
          </a:p>
          <a:p>
            <a:pPr eaLnBrk="1" hangingPunct="1">
              <a:lnSpc>
                <a:spcPct val="90000"/>
              </a:lnSpc>
            </a:pPr>
            <a:endParaRPr lang="en-US" sz="2400" dirty="0">
              <a:latin typeface="Arial" pitchFamily="34" charset="0"/>
              <a:ea typeface="ＭＳ Ｐゴシック" pitchFamily="34" charset="-128"/>
            </a:endParaRPr>
          </a:p>
        </p:txBody>
      </p:sp>
      <p:sp>
        <p:nvSpPr>
          <p:cNvPr id="2" name="TextBox 1"/>
          <p:cNvSpPr txBox="1"/>
          <p:nvPr/>
        </p:nvSpPr>
        <p:spPr>
          <a:xfrm>
            <a:off x="342900" y="5771346"/>
            <a:ext cx="84582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t>Terminology conundrum. </a:t>
            </a:r>
            <a:r>
              <a:rPr lang="en-US" sz="1400" dirty="0"/>
              <a:t>By definition, a patient with thalassemia who is receiving chronic transfusions has thalassemia major, regardless of genotype. So, one’s medical assessment and practice often determines whether a patient has thalassemia intermedia or major. A specific genetic form of thalassemia is often associated with a particular clinical grouping (e.g., intermedia or major), but both biological factors and physicians’ practices make for inconsistent genotype-phenotype correlations.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55219617"/>
              </p:ext>
            </p:extLst>
          </p:nvPr>
        </p:nvGraphicFramePr>
        <p:xfrm>
          <a:off x="228600" y="831271"/>
          <a:ext cx="8569968" cy="5668968"/>
        </p:xfrm>
        <a:graphic>
          <a:graphicData uri="http://schemas.openxmlformats.org/drawingml/2006/table">
            <a:tbl>
              <a:tblPr>
                <a:tableStyleId>{9D7B26C5-4107-4FEC-AEDC-1716B250A1EF}</a:tableStyleId>
              </a:tblPr>
              <a:tblGrid>
                <a:gridCol w="1881179">
                  <a:extLst>
                    <a:ext uri="{9D8B030D-6E8A-4147-A177-3AD203B41FA5}">
                      <a16:colId xmlns:a16="http://schemas.microsoft.com/office/drawing/2014/main" xmlns="" val="20000"/>
                    </a:ext>
                  </a:extLst>
                </a:gridCol>
                <a:gridCol w="785821">
                  <a:extLst>
                    <a:ext uri="{9D8B030D-6E8A-4147-A177-3AD203B41FA5}">
                      <a16:colId xmlns:a16="http://schemas.microsoft.com/office/drawing/2014/main" xmlns="" val="20001"/>
                    </a:ext>
                  </a:extLst>
                </a:gridCol>
                <a:gridCol w="1452374">
                  <a:extLst>
                    <a:ext uri="{9D8B030D-6E8A-4147-A177-3AD203B41FA5}">
                      <a16:colId xmlns:a16="http://schemas.microsoft.com/office/drawing/2014/main" xmlns="" val="20002"/>
                    </a:ext>
                  </a:extLst>
                </a:gridCol>
                <a:gridCol w="4450594">
                  <a:extLst>
                    <a:ext uri="{9D8B030D-6E8A-4147-A177-3AD203B41FA5}">
                      <a16:colId xmlns:a16="http://schemas.microsoft.com/office/drawing/2014/main" xmlns="" val="20003"/>
                    </a:ext>
                  </a:extLst>
                </a:gridCol>
              </a:tblGrid>
              <a:tr h="226759">
                <a:tc>
                  <a:txBody>
                    <a:bodyPr/>
                    <a:lstStyle/>
                    <a:p>
                      <a:pPr algn="l" fontAlgn="b"/>
                      <a:r>
                        <a:rPr lang="en-US" sz="1400" b="1" u="none" strike="noStrike" dirty="0">
                          <a:effectLst/>
                        </a:rPr>
                        <a:t>Assessment</a:t>
                      </a:r>
                      <a:endParaRPr lang="en-US" sz="1400" b="1" i="0" u="none" strike="noStrike" dirty="0">
                        <a:solidFill>
                          <a:srgbClr val="000000"/>
                        </a:solidFill>
                        <a:effectLst/>
                        <a:latin typeface="Calibri" panose="020F0502020204030204" pitchFamily="34" charset="0"/>
                      </a:endParaRPr>
                    </a:p>
                  </a:txBody>
                  <a:tcPr marL="9052" marR="9052" marT="9052" marB="0" anchor="b">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1" u="none" strike="noStrike" dirty="0">
                          <a:effectLst/>
                        </a:rPr>
                        <a:t>Ages</a:t>
                      </a:r>
                      <a:endParaRPr lang="en-US" sz="1400" b="1" i="0" u="none" strike="noStrike" dirty="0">
                        <a:solidFill>
                          <a:srgbClr val="000000"/>
                        </a:solidFill>
                        <a:effectLst/>
                        <a:latin typeface="Calibri" panose="020F0502020204030204" pitchFamily="34" charset="0"/>
                      </a:endParaRPr>
                    </a:p>
                  </a:txBody>
                  <a:tcPr marL="9052" marR="9052" marT="9052" marB="0" anchor="b">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1" u="none" strike="noStrike" dirty="0">
                          <a:effectLst/>
                        </a:rPr>
                        <a:t>Frequency</a:t>
                      </a:r>
                      <a:endParaRPr lang="en-US" sz="1400" b="1" i="0" u="none" strike="noStrike" dirty="0">
                        <a:solidFill>
                          <a:srgbClr val="000000"/>
                        </a:solidFill>
                        <a:effectLst/>
                        <a:latin typeface="Calibri" panose="020F0502020204030204" pitchFamily="34" charset="0"/>
                      </a:endParaRPr>
                    </a:p>
                  </a:txBody>
                  <a:tcPr marL="9052" marR="9052" marT="9052" marB="0" anchor="b">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1" u="none" strike="noStrike" dirty="0">
                          <a:effectLst/>
                        </a:rPr>
                        <a:t>Comments</a:t>
                      </a:r>
                      <a:endParaRPr lang="en-US" sz="1400" b="1" i="0" u="none" strike="noStrike" dirty="0">
                        <a:solidFill>
                          <a:srgbClr val="000000"/>
                        </a:solidFill>
                        <a:effectLst/>
                        <a:latin typeface="Calibri" panose="020F0502020204030204" pitchFamily="34" charset="0"/>
                      </a:endParaRPr>
                    </a:p>
                  </a:txBody>
                  <a:tcPr marL="9052" marR="9052" marT="9052" marB="0" anchor="b">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26759">
                <a:tc>
                  <a:txBody>
                    <a:bodyPr/>
                    <a:lstStyle/>
                    <a:p>
                      <a:pPr algn="l" fontAlgn="b"/>
                      <a:r>
                        <a:rPr lang="en-US" sz="1400" u="none" strike="noStrike" dirty="0">
                          <a:effectLst/>
                        </a:rPr>
                        <a:t>Bone mineral density</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olid"/>
                      <a:round/>
                      <a:headEnd type="none" w="med" len="med"/>
                      <a:tailEnd type="none" w="med" len="med"/>
                    </a:lnT>
                  </a:tcPr>
                </a:tc>
                <a:tc>
                  <a:txBody>
                    <a:bodyPr/>
                    <a:lstStyle/>
                    <a:p>
                      <a:pPr algn="l" fontAlgn="b"/>
                      <a:r>
                        <a:rPr lang="en-US" sz="1400" u="none" strike="noStrike" dirty="0">
                          <a:effectLst/>
                        </a:rPr>
                        <a:t>≥ 10</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olid"/>
                      <a:round/>
                      <a:headEnd type="none" w="med" len="med"/>
                      <a:tailEnd type="none" w="med" len="med"/>
                    </a:lnT>
                  </a:tcPr>
                </a:tc>
                <a:tc>
                  <a:txBody>
                    <a:bodyPr/>
                    <a:lstStyle/>
                    <a:p>
                      <a:pPr algn="l" fontAlgn="b"/>
                      <a:r>
                        <a:rPr lang="en-US" sz="1400" u="none" strike="noStrike" dirty="0">
                          <a:effectLst/>
                        </a:rPr>
                        <a:t>Yearly</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olid"/>
                      <a:round/>
                      <a:headEnd type="none" w="med" len="med"/>
                      <a:tailEnd type="none" w="med" len="med"/>
                    </a:lnT>
                  </a:tcPr>
                </a:tc>
                <a:tc>
                  <a:txBody>
                    <a:bodyPr/>
                    <a:lstStyle/>
                    <a:p>
                      <a:pPr algn="l" fontAlgn="b"/>
                      <a:r>
                        <a:rPr lang="fr-FR" sz="1400" u="none" strike="noStrike" dirty="0">
                          <a:effectLst/>
                        </a:rPr>
                        <a:t>DEXA scan or quantitative CT</a:t>
                      </a:r>
                      <a:endParaRPr lang="fr-FR"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453517">
                <a:tc>
                  <a:txBody>
                    <a:bodyPr/>
                    <a:lstStyle/>
                    <a:p>
                      <a:pPr algn="l" fontAlgn="b"/>
                      <a:r>
                        <a:rPr lang="en-US" sz="1400" u="none" strike="noStrike" dirty="0">
                          <a:effectLst/>
                        </a:rPr>
                        <a:t>Tanner Stage</a:t>
                      </a:r>
                      <a:endParaRPr lang="en-US" sz="1400" b="0" i="0" u="none" strike="noStrike" dirty="0">
                        <a:solidFill>
                          <a:srgbClr val="000000"/>
                        </a:solidFill>
                        <a:effectLst/>
                        <a:latin typeface="Calibri" panose="020F0502020204030204" pitchFamily="34" charset="0"/>
                      </a:endParaRPr>
                    </a:p>
                  </a:txBody>
                  <a:tcPr marL="9052" marR="9052" marT="9052" marB="0">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10 to 20</a:t>
                      </a:r>
                      <a:endParaRPr lang="en-US" sz="1400" b="0" i="0" u="none" strike="noStrike" dirty="0">
                        <a:solidFill>
                          <a:srgbClr val="000000"/>
                        </a:solidFill>
                        <a:effectLst/>
                        <a:latin typeface="Calibri" panose="020F0502020204030204" pitchFamily="34" charset="0"/>
                      </a:endParaRPr>
                    </a:p>
                  </a:txBody>
                  <a:tcPr marL="9052" marR="9052" marT="9052" marB="0">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Yearly</a:t>
                      </a:r>
                      <a:endParaRPr lang="en-US" sz="1400" b="0" i="0" u="none" strike="noStrike" dirty="0">
                        <a:solidFill>
                          <a:srgbClr val="000000"/>
                        </a:solidFill>
                        <a:effectLst/>
                        <a:latin typeface="Calibri" panose="020F0502020204030204" pitchFamily="34" charset="0"/>
                      </a:endParaRPr>
                    </a:p>
                  </a:txBody>
                  <a:tcPr marL="9052" marR="9052" marT="9052" marB="0">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Perform yearly starting at age 10 and continuing until breast or gonadal Tanner stage V or age 20.</a:t>
                      </a:r>
                      <a:endParaRPr lang="en-US" sz="1400" b="0" i="0" u="none" strike="noStrike" dirty="0">
                        <a:solidFill>
                          <a:srgbClr val="000000"/>
                        </a:solidFill>
                        <a:effectLst/>
                        <a:latin typeface="Calibri" panose="020F0502020204030204" pitchFamily="34" charset="0"/>
                      </a:endParaRPr>
                    </a:p>
                  </a:txBody>
                  <a:tcPr marL="9052" marR="9052" marT="9052" marB="0">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02"/>
                  </a:ext>
                </a:extLst>
              </a:tr>
              <a:tr h="226759">
                <a:tc>
                  <a:txBody>
                    <a:bodyPr/>
                    <a:lstStyle/>
                    <a:p>
                      <a:pPr algn="l" fontAlgn="b"/>
                      <a:r>
                        <a:rPr lang="en-US" sz="1400" u="none" strike="noStrike">
                          <a:effectLst/>
                        </a:rPr>
                        <a:t>Liver Iron Content</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Yearly</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MRI (R2, T2*) or liver biopsy</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03"/>
                  </a:ext>
                </a:extLst>
              </a:tr>
              <a:tr h="680276">
                <a:tc>
                  <a:txBody>
                    <a:bodyPr/>
                    <a:lstStyle/>
                    <a:p>
                      <a:pPr algn="l" fontAlgn="b"/>
                      <a:r>
                        <a:rPr lang="en-US" sz="1400" u="none" strike="noStrike">
                          <a:effectLst/>
                        </a:rPr>
                        <a:t>Cardiac T2*</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 10</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Yearly</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To be performed when available for patients with biochemical evidence of iron overload or age 10 years or older</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04"/>
                  </a:ext>
                </a:extLst>
              </a:tr>
              <a:tr h="680276">
                <a:tc>
                  <a:txBody>
                    <a:bodyPr/>
                    <a:lstStyle/>
                    <a:p>
                      <a:pPr algn="l" fontAlgn="b"/>
                      <a:r>
                        <a:rPr lang="en-US" sz="1400" u="none" strike="noStrike">
                          <a:effectLst/>
                        </a:rPr>
                        <a:t>Cardiac Studies</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 10</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Yearly</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Echocardiography and/or cardiac function by MRI; indicate the need to assess for pulmonary hypertension when ordering an echocardiogram</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05"/>
                  </a:ext>
                </a:extLst>
              </a:tr>
              <a:tr h="226759">
                <a:tc>
                  <a:txBody>
                    <a:bodyPr/>
                    <a:lstStyle/>
                    <a:p>
                      <a:pPr algn="l" fontAlgn="b"/>
                      <a:r>
                        <a:rPr lang="en-US" sz="1400" u="none" strike="noStrike">
                          <a:effectLst/>
                        </a:rPr>
                        <a:t>CBC plus differential</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Yearly (minimum)</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If transfused, preceding each transfusion</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06"/>
                  </a:ext>
                </a:extLst>
              </a:tr>
              <a:tr h="226759">
                <a:tc>
                  <a:txBody>
                    <a:bodyPr/>
                    <a:lstStyle/>
                    <a:p>
                      <a:pPr algn="l" fontAlgn="b"/>
                      <a:r>
                        <a:rPr lang="en-US" sz="1400" u="none" strike="noStrike">
                          <a:effectLst/>
                        </a:rPr>
                        <a:t>Blood chemistries</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Yearly</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BUN, creatinine, calcium, magnesium, phosphorus, and zinc</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07"/>
                  </a:ext>
                </a:extLst>
              </a:tr>
              <a:tr h="226759">
                <a:tc>
                  <a:txBody>
                    <a:bodyPr/>
                    <a:lstStyle/>
                    <a:p>
                      <a:pPr algn="l" fontAlgn="b"/>
                      <a:r>
                        <a:rPr lang="en-US" sz="1400" u="none" strike="noStrike">
                          <a:effectLst/>
                        </a:rPr>
                        <a:t>LFTs</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Yearly</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sv-SE" sz="1400" u="none" strike="noStrike" dirty="0">
                          <a:effectLst/>
                        </a:rPr>
                        <a:t>ALT, AST, total bilirubin, albumin</a:t>
                      </a:r>
                      <a:endParaRPr lang="sv-SE"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08"/>
                  </a:ext>
                </a:extLst>
              </a:tr>
              <a:tr h="226759">
                <a:tc>
                  <a:txBody>
                    <a:bodyPr/>
                    <a:lstStyle/>
                    <a:p>
                      <a:pPr algn="l" fontAlgn="b"/>
                      <a:r>
                        <a:rPr lang="en-US" sz="1400" u="none" strike="noStrike">
                          <a:effectLst/>
                        </a:rPr>
                        <a:t>Ferritin</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Yearly (minimum)</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If transfused, preceding each transfusion</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09"/>
                  </a:ext>
                </a:extLst>
              </a:tr>
              <a:tr h="453517">
                <a:tc>
                  <a:txBody>
                    <a:bodyPr/>
                    <a:lstStyle/>
                    <a:p>
                      <a:pPr algn="l" fontAlgn="b"/>
                      <a:r>
                        <a:rPr lang="en-US" sz="1400" u="none" strike="noStrike">
                          <a:effectLst/>
                        </a:rPr>
                        <a:t>HIV</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Yearly</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Only for transfused participants starting at the first transfusion</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10"/>
                  </a:ext>
                </a:extLst>
              </a:tr>
              <a:tr h="453517">
                <a:tc>
                  <a:txBody>
                    <a:bodyPr/>
                    <a:lstStyle/>
                    <a:p>
                      <a:pPr algn="l" fontAlgn="b"/>
                      <a:r>
                        <a:rPr lang="en-US" sz="1400" u="none" strike="noStrike">
                          <a:effectLst/>
                        </a:rPr>
                        <a:t>Hepatitis serology</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Yearly</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Only for transfused participants starting at the first transfusion.</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11"/>
                  </a:ext>
                </a:extLst>
              </a:tr>
              <a:tr h="226759">
                <a:tc>
                  <a:txBody>
                    <a:bodyPr/>
                    <a:lstStyle/>
                    <a:p>
                      <a:pPr algn="l" fontAlgn="b"/>
                      <a:r>
                        <a:rPr lang="en-US" sz="1400" u="none" strike="noStrike">
                          <a:effectLst/>
                        </a:rPr>
                        <a:t>Fasting plasma ascorbate</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all</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Yearly</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12 hour fast</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12"/>
                  </a:ext>
                </a:extLst>
              </a:tr>
              <a:tr h="226759">
                <a:tc>
                  <a:txBody>
                    <a:bodyPr/>
                    <a:lstStyle/>
                    <a:p>
                      <a:pPr algn="l" fontAlgn="b"/>
                      <a:r>
                        <a:rPr lang="en-US" sz="1400" u="none" strike="noStrike">
                          <a:effectLst/>
                        </a:rPr>
                        <a:t>Fasting glucose</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 10</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a:effectLst/>
                        </a:rPr>
                        <a:t>Yearly</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b"/>
                      <a:r>
                        <a:rPr lang="en-US" sz="1400" u="none" strike="noStrike" dirty="0">
                          <a:effectLst/>
                        </a:rPr>
                        <a:t>12 hour fast</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13"/>
                  </a:ext>
                </a:extLst>
              </a:tr>
              <a:tr h="453517">
                <a:tc>
                  <a:txBody>
                    <a:bodyPr/>
                    <a:lstStyle/>
                    <a:p>
                      <a:pPr algn="l" fontAlgn="b"/>
                      <a:r>
                        <a:rPr lang="en-US" sz="1400" u="none" strike="noStrike">
                          <a:effectLst/>
                        </a:rPr>
                        <a:t>Endocrine panel I</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tcPr>
                </a:tc>
                <a:tc>
                  <a:txBody>
                    <a:bodyPr/>
                    <a:lstStyle/>
                    <a:p>
                      <a:pPr algn="l" fontAlgn="b"/>
                      <a:r>
                        <a:rPr lang="en-US" sz="1400" u="none" strike="noStrike">
                          <a:effectLst/>
                        </a:rPr>
                        <a:t>≥ 6</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tcPr>
                </a:tc>
                <a:tc>
                  <a:txBody>
                    <a:bodyPr/>
                    <a:lstStyle/>
                    <a:p>
                      <a:pPr algn="l" fontAlgn="b"/>
                      <a:r>
                        <a:rPr lang="en-US" sz="1400" u="none" strike="noStrike">
                          <a:effectLst/>
                        </a:rPr>
                        <a:t>Yearly</a:t>
                      </a:r>
                      <a:endParaRPr lang="en-US" sz="1400" b="0" i="0" u="none" strike="noStrike">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tcPr>
                </a:tc>
                <a:tc>
                  <a:txBody>
                    <a:bodyPr/>
                    <a:lstStyle/>
                    <a:p>
                      <a:pPr algn="l" fontAlgn="b"/>
                      <a:r>
                        <a:rPr lang="en-US" sz="1400" u="none" strike="noStrike" dirty="0">
                          <a:effectLst/>
                        </a:rPr>
                        <a:t>TSH, free T4, parathyroid hormone, 25-hydroxy vitamin D, and 1,25 </a:t>
                      </a:r>
                      <a:r>
                        <a:rPr lang="en-US" sz="1400" u="none" strike="noStrike" dirty="0" err="1">
                          <a:effectLst/>
                        </a:rPr>
                        <a:t>dihydroxy</a:t>
                      </a:r>
                      <a:r>
                        <a:rPr lang="en-US" sz="1400" u="none" strike="noStrike" dirty="0">
                          <a:effectLst/>
                        </a:rPr>
                        <a:t> vitamin D levels</a:t>
                      </a:r>
                      <a:endParaRPr lang="en-US" sz="1400" b="0" i="0" u="none" strike="noStrike" dirty="0">
                        <a:solidFill>
                          <a:srgbClr val="000000"/>
                        </a:solidFill>
                        <a:effectLst/>
                        <a:latin typeface="Calibri" panose="020F0502020204030204" pitchFamily="34" charset="0"/>
                      </a:endParaRPr>
                    </a:p>
                  </a:txBody>
                  <a:tcPr marL="9052" marR="9052" marT="9052" marB="0">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xmlns="" val="10014"/>
                  </a:ext>
                </a:extLst>
              </a:tr>
              <a:tr h="453517">
                <a:tc>
                  <a:txBody>
                    <a:bodyPr/>
                    <a:lstStyle/>
                    <a:p>
                      <a:pPr algn="l" fontAlgn="b"/>
                      <a:r>
                        <a:rPr lang="en-US" sz="1400" u="none" strike="noStrike" dirty="0">
                          <a:effectLst/>
                        </a:rPr>
                        <a:t>Endocrine panel II</a:t>
                      </a:r>
                      <a:endParaRPr lang="en-US" sz="1400" b="0" i="0" u="none" strike="noStrike" dirty="0">
                        <a:solidFill>
                          <a:srgbClr val="000000"/>
                        </a:solidFill>
                        <a:effectLst/>
                        <a:latin typeface="Calibri" panose="020F0502020204030204" pitchFamily="34" charset="0"/>
                      </a:endParaRPr>
                    </a:p>
                  </a:txBody>
                  <a:tcPr marL="9052" marR="9052" marT="9052" marB="0">
                    <a:lnB w="381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 10</a:t>
                      </a:r>
                      <a:endParaRPr lang="en-US" sz="1400" b="0" i="0" u="none" strike="noStrike" dirty="0">
                        <a:solidFill>
                          <a:srgbClr val="000000"/>
                        </a:solidFill>
                        <a:effectLst/>
                        <a:latin typeface="Calibri" panose="020F0502020204030204" pitchFamily="34" charset="0"/>
                      </a:endParaRPr>
                    </a:p>
                  </a:txBody>
                  <a:tcPr marL="9052" marR="9052" marT="9052" marB="0">
                    <a:lnB w="381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Yearly</a:t>
                      </a:r>
                      <a:endParaRPr lang="en-US" sz="1400" b="0" i="0" u="none" strike="noStrike" dirty="0">
                        <a:solidFill>
                          <a:srgbClr val="000000"/>
                        </a:solidFill>
                        <a:effectLst/>
                        <a:latin typeface="Calibri" panose="020F0502020204030204" pitchFamily="34" charset="0"/>
                      </a:endParaRPr>
                    </a:p>
                  </a:txBody>
                  <a:tcPr marL="9052" marR="9052" marT="9052" marB="0">
                    <a:lnB w="381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Testosterone (males only), FSH and LH (males and females), and estradiol (females only)</a:t>
                      </a:r>
                      <a:endParaRPr lang="en-US" sz="1400" b="0" i="0" u="none" strike="noStrike" dirty="0">
                        <a:solidFill>
                          <a:srgbClr val="000000"/>
                        </a:solidFill>
                        <a:effectLst/>
                        <a:latin typeface="Calibri" panose="020F0502020204030204" pitchFamily="34" charset="0"/>
                      </a:endParaRPr>
                    </a:p>
                  </a:txBody>
                  <a:tcPr marL="9052" marR="9052" marT="9052" marB="0">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5"/>
                  </a:ext>
                </a:extLst>
              </a:tr>
            </a:tbl>
          </a:graphicData>
        </a:graphic>
      </p:graphicFrame>
      <p:sp>
        <p:nvSpPr>
          <p:cNvPr id="7" name="Title 1"/>
          <p:cNvSpPr txBox="1">
            <a:spLocks/>
          </p:cNvSpPr>
          <p:nvPr/>
        </p:nvSpPr>
        <p:spPr>
          <a:xfrm>
            <a:off x="228600" y="228600"/>
            <a:ext cx="8534400" cy="457200"/>
          </a:xfrm>
          <a:prstGeom prst="rect">
            <a:avLst/>
          </a:prstGeom>
        </p:spPr>
        <p:txBody>
          <a:bodyPr/>
          <a:lstStyle>
            <a:lvl1pPr algn="ctr" defTabSz="457200" rtl="0" eaLnBrk="0" fontAlgn="base" hangingPunct="0">
              <a:spcBef>
                <a:spcPct val="0"/>
              </a:spcBef>
              <a:spcAft>
                <a:spcPct val="0"/>
              </a:spcAft>
              <a:defRPr sz="4400" b="1" kern="1200">
                <a:solidFill>
                  <a:srgbClr val="234F77"/>
                </a:solidFill>
                <a:latin typeface="Arial"/>
                <a:ea typeface="ＭＳ Ｐゴシック" charset="0"/>
                <a:cs typeface="Arial"/>
              </a:defRPr>
            </a:lvl1pPr>
            <a:lvl2pPr algn="ctr" defTabSz="457200" rtl="0" eaLnBrk="0" fontAlgn="base" hangingPunct="0">
              <a:spcBef>
                <a:spcPct val="0"/>
              </a:spcBef>
              <a:spcAft>
                <a:spcPct val="0"/>
              </a:spcAft>
              <a:defRPr sz="4400" b="1">
                <a:solidFill>
                  <a:srgbClr val="234F77"/>
                </a:solidFill>
                <a:latin typeface="Arial" charset="0"/>
                <a:ea typeface="ＭＳ Ｐゴシック" charset="0"/>
              </a:defRPr>
            </a:lvl2pPr>
            <a:lvl3pPr algn="ctr" defTabSz="457200" rtl="0" eaLnBrk="0" fontAlgn="base" hangingPunct="0">
              <a:spcBef>
                <a:spcPct val="0"/>
              </a:spcBef>
              <a:spcAft>
                <a:spcPct val="0"/>
              </a:spcAft>
              <a:defRPr sz="4400" b="1">
                <a:solidFill>
                  <a:srgbClr val="234F77"/>
                </a:solidFill>
                <a:latin typeface="Arial" charset="0"/>
                <a:ea typeface="ＭＳ Ｐゴシック" charset="0"/>
              </a:defRPr>
            </a:lvl3pPr>
            <a:lvl4pPr algn="ctr" defTabSz="457200" rtl="0" eaLnBrk="0" fontAlgn="base" hangingPunct="0">
              <a:spcBef>
                <a:spcPct val="0"/>
              </a:spcBef>
              <a:spcAft>
                <a:spcPct val="0"/>
              </a:spcAft>
              <a:defRPr sz="4400" b="1">
                <a:solidFill>
                  <a:srgbClr val="234F77"/>
                </a:solidFill>
                <a:latin typeface="Arial" charset="0"/>
                <a:ea typeface="ＭＳ Ｐゴシック" charset="0"/>
              </a:defRPr>
            </a:lvl4pPr>
            <a:lvl5pPr algn="ctr" defTabSz="457200" rtl="0" eaLnBrk="0" fontAlgn="base" hangingPunct="0">
              <a:spcBef>
                <a:spcPct val="0"/>
              </a:spcBef>
              <a:spcAft>
                <a:spcPct val="0"/>
              </a:spcAft>
              <a:defRPr sz="4400" b="1">
                <a:solidFill>
                  <a:srgbClr val="234F77"/>
                </a:solidFill>
                <a:latin typeface="Arial" charset="0"/>
                <a:ea typeface="ＭＳ Ｐゴシック" charset="0"/>
              </a:defRPr>
            </a:lvl5pPr>
            <a:lvl6pPr marL="457200" algn="ctr" defTabSz="457200" rtl="0" fontAlgn="base">
              <a:spcBef>
                <a:spcPct val="0"/>
              </a:spcBef>
              <a:spcAft>
                <a:spcPct val="0"/>
              </a:spcAft>
              <a:defRPr sz="4400" b="1">
                <a:solidFill>
                  <a:srgbClr val="234F77"/>
                </a:solidFill>
                <a:latin typeface="Arial" charset="0"/>
                <a:ea typeface="ＭＳ Ｐゴシック" charset="0"/>
              </a:defRPr>
            </a:lvl6pPr>
            <a:lvl7pPr marL="914400" algn="ctr" defTabSz="457200" rtl="0" fontAlgn="base">
              <a:spcBef>
                <a:spcPct val="0"/>
              </a:spcBef>
              <a:spcAft>
                <a:spcPct val="0"/>
              </a:spcAft>
              <a:defRPr sz="4400" b="1">
                <a:solidFill>
                  <a:srgbClr val="234F77"/>
                </a:solidFill>
                <a:latin typeface="Arial" charset="0"/>
                <a:ea typeface="ＭＳ Ｐゴシック" charset="0"/>
              </a:defRPr>
            </a:lvl7pPr>
            <a:lvl8pPr marL="1371600" algn="ctr" defTabSz="457200" rtl="0" fontAlgn="base">
              <a:spcBef>
                <a:spcPct val="0"/>
              </a:spcBef>
              <a:spcAft>
                <a:spcPct val="0"/>
              </a:spcAft>
              <a:defRPr sz="4400" b="1">
                <a:solidFill>
                  <a:srgbClr val="234F77"/>
                </a:solidFill>
                <a:latin typeface="Arial" charset="0"/>
                <a:ea typeface="ＭＳ Ｐゴシック" charset="0"/>
              </a:defRPr>
            </a:lvl8pPr>
            <a:lvl9pPr marL="1828800" algn="ctr" defTabSz="457200" rtl="0" fontAlgn="base">
              <a:spcBef>
                <a:spcPct val="0"/>
              </a:spcBef>
              <a:spcAft>
                <a:spcPct val="0"/>
              </a:spcAft>
              <a:defRPr sz="4400" b="1">
                <a:solidFill>
                  <a:srgbClr val="234F77"/>
                </a:solidFill>
                <a:latin typeface="Arial" charset="0"/>
                <a:ea typeface="ＭＳ Ｐゴシック" charset="0"/>
              </a:defRPr>
            </a:lvl9pPr>
          </a:lstStyle>
          <a:p>
            <a:r>
              <a:rPr lang="en-US" sz="2000" dirty="0"/>
              <a:t>Recommended standard care for thalassemia intermedia and major</a:t>
            </a:r>
          </a:p>
        </p:txBody>
      </p:sp>
    </p:spTree>
    <p:extLst>
      <p:ext uri="{BB962C8B-B14F-4D97-AF65-F5344CB8AC3E}">
        <p14:creationId xmlns:p14="http://schemas.microsoft.com/office/powerpoint/2010/main" val="2813334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1"/>
          <p:cNvSpPr>
            <a:spLocks noGrp="1" noChangeArrowheads="1"/>
          </p:cNvSpPr>
          <p:nvPr>
            <p:ph type="title"/>
          </p:nvPr>
        </p:nvSpPr>
        <p:spPr>
          <a:xfrm>
            <a:off x="457200" y="274638"/>
            <a:ext cx="8229600" cy="1096962"/>
          </a:xfrm>
        </p:spPr>
        <p:txBody>
          <a:bodyPr/>
          <a:lstStyle/>
          <a:p>
            <a:pPr eaLnBrk="1" hangingPunct="1"/>
            <a:r>
              <a:rPr lang="en-US" sz="4000" dirty="0" err="1">
                <a:latin typeface="Arial" pitchFamily="34" charset="0"/>
                <a:ea typeface="ＭＳ Ｐゴシック" pitchFamily="34" charset="-128"/>
              </a:rPr>
              <a:t>Transfusional</a:t>
            </a:r>
            <a:r>
              <a:rPr lang="en-US" sz="4000" dirty="0">
                <a:latin typeface="Arial" pitchFamily="34" charset="0"/>
                <a:ea typeface="ＭＳ Ｐゴシック" pitchFamily="34" charset="-128"/>
              </a:rPr>
              <a:t> Iron Overload</a:t>
            </a:r>
            <a:br>
              <a:rPr lang="en-US" sz="4000" dirty="0">
                <a:latin typeface="Arial" pitchFamily="34" charset="0"/>
                <a:ea typeface="ＭＳ Ｐゴシック" pitchFamily="34" charset="-128"/>
              </a:rPr>
            </a:br>
            <a:r>
              <a:rPr lang="en-US" sz="2800" b="0" dirty="0">
                <a:latin typeface="+mj-lt"/>
                <a:ea typeface="ＭＳ Ｐゴシック" pitchFamily="34" charset="-128"/>
              </a:rPr>
              <a:t>not specific to thalassemia</a:t>
            </a:r>
          </a:p>
        </p:txBody>
      </p:sp>
      <p:sp>
        <p:nvSpPr>
          <p:cNvPr id="81922" name="Rectangle 12"/>
          <p:cNvSpPr>
            <a:spLocks noGrp="1" noChangeArrowheads="1"/>
          </p:cNvSpPr>
          <p:nvPr>
            <p:ph sz="half" idx="1"/>
          </p:nvPr>
        </p:nvSpPr>
        <p:spPr/>
        <p:txBody>
          <a:bodyPr>
            <a:normAutofit/>
          </a:bodyPr>
          <a:lstStyle/>
          <a:p>
            <a:pPr eaLnBrk="1" hangingPunct="1">
              <a:lnSpc>
                <a:spcPct val="90000"/>
              </a:lnSpc>
            </a:pPr>
            <a:r>
              <a:rPr lang="en-US" sz="2000" b="1" dirty="0">
                <a:latin typeface="Arial Narrow" pitchFamily="34" charset="0"/>
                <a:ea typeface="ＭＳ Ｐゴシック" pitchFamily="34" charset="-128"/>
              </a:rPr>
              <a:t>Iron loss is fixed</a:t>
            </a:r>
          </a:p>
          <a:p>
            <a:pPr lvl="1" eaLnBrk="1" hangingPunct="1">
              <a:lnSpc>
                <a:spcPct val="90000"/>
              </a:lnSpc>
            </a:pPr>
            <a:r>
              <a:rPr lang="en-US" sz="1800" dirty="0">
                <a:latin typeface="Arial Narrow" pitchFamily="34" charset="0"/>
                <a:ea typeface="ＭＳ Ｐゴシック" pitchFamily="34" charset="-128"/>
              </a:rPr>
              <a:t>1 mg/day</a:t>
            </a:r>
          </a:p>
          <a:p>
            <a:pPr lvl="1" eaLnBrk="1" hangingPunct="1">
              <a:lnSpc>
                <a:spcPct val="90000"/>
              </a:lnSpc>
            </a:pPr>
            <a:r>
              <a:rPr lang="en-US" sz="1800" dirty="0">
                <a:latin typeface="Arial Narrow" pitchFamily="34" charset="0"/>
                <a:ea typeface="ＭＳ Ｐゴシック" pitchFamily="34" charset="-128"/>
              </a:rPr>
              <a:t>Sloughed mucosa; menses</a:t>
            </a:r>
          </a:p>
          <a:p>
            <a:pPr lvl="1" eaLnBrk="1" hangingPunct="1">
              <a:lnSpc>
                <a:spcPct val="90000"/>
              </a:lnSpc>
            </a:pPr>
            <a:r>
              <a:rPr lang="en-US" sz="1800" dirty="0">
                <a:latin typeface="Arial Narrow" pitchFamily="34" charset="0"/>
                <a:ea typeface="ＭＳ Ｐゴシック" pitchFamily="34" charset="-128"/>
              </a:rPr>
              <a:t>No mechanism to </a:t>
            </a:r>
            <a:r>
              <a:rPr lang="ja-JP" altLang="en-US" sz="1800" dirty="0">
                <a:latin typeface="Arial Narrow" pitchFamily="34" charset="0"/>
                <a:ea typeface="ＭＳ Ｐゴシック" pitchFamily="34" charset="-128"/>
              </a:rPr>
              <a:t>“</a:t>
            </a:r>
            <a:r>
              <a:rPr lang="en-US" altLang="ja-JP" sz="1800" dirty="0">
                <a:latin typeface="Arial Narrow" pitchFamily="34" charset="0"/>
                <a:ea typeface="ＭＳ Ｐゴシック" pitchFamily="34" charset="-128"/>
              </a:rPr>
              <a:t>excrete</a:t>
            </a:r>
            <a:r>
              <a:rPr lang="ja-JP" altLang="en-US" sz="1800" dirty="0">
                <a:latin typeface="Arial Narrow" pitchFamily="34" charset="0"/>
                <a:ea typeface="ＭＳ Ｐゴシック" pitchFamily="34" charset="-128"/>
              </a:rPr>
              <a:t>”</a:t>
            </a:r>
            <a:r>
              <a:rPr lang="en-US" altLang="ja-JP" sz="1800" dirty="0">
                <a:latin typeface="Arial Narrow" pitchFamily="34" charset="0"/>
                <a:ea typeface="ＭＳ Ｐゴシック" pitchFamily="34" charset="-128"/>
              </a:rPr>
              <a:t> iron</a:t>
            </a:r>
          </a:p>
          <a:p>
            <a:pPr marL="0" indent="0" eaLnBrk="1" hangingPunct="1">
              <a:lnSpc>
                <a:spcPct val="90000"/>
              </a:lnSpc>
              <a:buNone/>
            </a:pPr>
            <a:endParaRPr lang="en-US" sz="2000" dirty="0">
              <a:latin typeface="Arial Narrow" pitchFamily="34" charset="0"/>
              <a:ea typeface="ＭＳ Ｐゴシック" pitchFamily="34" charset="-128"/>
            </a:endParaRPr>
          </a:p>
          <a:p>
            <a:pPr eaLnBrk="1" hangingPunct="1">
              <a:lnSpc>
                <a:spcPct val="90000"/>
              </a:lnSpc>
            </a:pPr>
            <a:r>
              <a:rPr lang="en-US" sz="2000" b="1" dirty="0">
                <a:latin typeface="Arial Narrow" pitchFamily="34" charset="0"/>
                <a:ea typeface="ＭＳ Ｐゴシック" pitchFamily="34" charset="-128"/>
              </a:rPr>
              <a:t>PRBCs provide iron</a:t>
            </a:r>
          </a:p>
          <a:p>
            <a:pPr lvl="1" eaLnBrk="1" hangingPunct="1">
              <a:lnSpc>
                <a:spcPct val="90000"/>
              </a:lnSpc>
            </a:pPr>
            <a:r>
              <a:rPr lang="en-US" sz="1800" dirty="0">
                <a:latin typeface="Arial Narrow" pitchFamily="34" charset="0"/>
                <a:ea typeface="ＭＳ Ｐゴシック" pitchFamily="34" charset="-128"/>
              </a:rPr>
              <a:t>1 </a:t>
            </a:r>
            <a:r>
              <a:rPr lang="en-US" sz="1800" dirty="0" err="1">
                <a:latin typeface="Arial Narrow" pitchFamily="34" charset="0"/>
                <a:ea typeface="ＭＳ Ｐゴシック" pitchFamily="34" charset="-128"/>
              </a:rPr>
              <a:t>mL</a:t>
            </a:r>
            <a:r>
              <a:rPr lang="en-US" sz="1800" dirty="0">
                <a:latin typeface="Arial Narrow" pitchFamily="34" charset="0"/>
                <a:ea typeface="ＭＳ Ｐゴシック" pitchFamily="34" charset="-128"/>
              </a:rPr>
              <a:t> of pure RBCs ≈ 1 mg Fe</a:t>
            </a:r>
          </a:p>
          <a:p>
            <a:pPr lvl="1" eaLnBrk="1" hangingPunct="1">
              <a:lnSpc>
                <a:spcPct val="90000"/>
              </a:lnSpc>
            </a:pPr>
            <a:r>
              <a:rPr lang="en-US" sz="1800" dirty="0">
                <a:latin typeface="Arial Narrow" pitchFamily="34" charset="0"/>
                <a:ea typeface="ＭＳ Ｐゴシック" pitchFamily="34" charset="-128"/>
              </a:rPr>
              <a:t>1 unit PRBC/month = 3-4 g Fe/yr</a:t>
            </a:r>
          </a:p>
          <a:p>
            <a:pPr eaLnBrk="1" hangingPunct="1">
              <a:lnSpc>
                <a:spcPct val="90000"/>
              </a:lnSpc>
            </a:pPr>
            <a:endParaRPr lang="en-US" sz="2000" dirty="0">
              <a:latin typeface="Arial Narrow" pitchFamily="34" charset="0"/>
              <a:ea typeface="ＭＳ Ｐゴシック" pitchFamily="34" charset="-128"/>
            </a:endParaRPr>
          </a:p>
          <a:p>
            <a:pPr eaLnBrk="1" fontAlgn="auto" hangingPunct="1">
              <a:lnSpc>
                <a:spcPct val="90000"/>
              </a:lnSpc>
              <a:spcAft>
                <a:spcPts val="0"/>
              </a:spcAft>
              <a:defRPr/>
            </a:pPr>
            <a:r>
              <a:rPr lang="en-US" sz="2000" b="1" dirty="0">
                <a:latin typeface="Arial Narrow"/>
                <a:cs typeface="Arial Narrow"/>
              </a:rPr>
              <a:t>Limitation of iron loading</a:t>
            </a:r>
          </a:p>
          <a:p>
            <a:pPr lvl="1" eaLnBrk="1" fontAlgn="auto" hangingPunct="1">
              <a:lnSpc>
                <a:spcPct val="90000"/>
              </a:lnSpc>
              <a:spcAft>
                <a:spcPts val="0"/>
              </a:spcAft>
              <a:buFont typeface="Arial"/>
              <a:buChar char="–"/>
              <a:defRPr/>
            </a:pPr>
            <a:r>
              <a:rPr lang="en-US" sz="1800" dirty="0" err="1">
                <a:latin typeface="Arial Narrow"/>
                <a:cs typeface="Arial Narrow"/>
              </a:rPr>
              <a:t>Erythrocytapheresis</a:t>
            </a:r>
            <a:endParaRPr lang="en-US" sz="1800" dirty="0">
              <a:latin typeface="Arial Narrow"/>
              <a:cs typeface="Arial Narrow"/>
            </a:endParaRPr>
          </a:p>
          <a:p>
            <a:pPr lvl="1" eaLnBrk="1" fontAlgn="auto" hangingPunct="1">
              <a:lnSpc>
                <a:spcPct val="90000"/>
              </a:lnSpc>
              <a:spcAft>
                <a:spcPts val="0"/>
              </a:spcAft>
              <a:buFont typeface="Arial"/>
              <a:buChar char="–"/>
              <a:defRPr/>
            </a:pPr>
            <a:r>
              <a:rPr lang="en-US" sz="1800" dirty="0">
                <a:latin typeface="Arial Narrow"/>
                <a:cs typeface="Arial Narrow"/>
              </a:rPr>
              <a:t>Phlebotomy prior to transfusion</a:t>
            </a:r>
          </a:p>
          <a:p>
            <a:pPr eaLnBrk="1" hangingPunct="1">
              <a:lnSpc>
                <a:spcPct val="90000"/>
              </a:lnSpc>
            </a:pPr>
            <a:endParaRPr lang="en-US" sz="2000" dirty="0">
              <a:latin typeface="Arial Narrow" pitchFamily="34" charset="0"/>
              <a:ea typeface="ＭＳ Ｐゴシック" pitchFamily="34" charset="-128"/>
            </a:endParaRPr>
          </a:p>
        </p:txBody>
      </p:sp>
      <p:sp>
        <p:nvSpPr>
          <p:cNvPr id="81923" name="Rectangle 13"/>
          <p:cNvSpPr>
            <a:spLocks noGrp="1" noChangeArrowheads="1"/>
          </p:cNvSpPr>
          <p:nvPr>
            <p:ph sz="half" idx="2"/>
          </p:nvPr>
        </p:nvSpPr>
        <p:spPr>
          <a:xfrm>
            <a:off x="4495800" y="1600200"/>
            <a:ext cx="4191000" cy="4525963"/>
          </a:xfrm>
        </p:spPr>
        <p:txBody>
          <a:bodyPr rtlCol="0">
            <a:normAutofit/>
          </a:bodyPr>
          <a:lstStyle/>
          <a:p>
            <a:pPr eaLnBrk="1" hangingPunct="1">
              <a:lnSpc>
                <a:spcPct val="90000"/>
              </a:lnSpc>
            </a:pPr>
            <a:r>
              <a:rPr lang="en-US" sz="2000" b="1" dirty="0">
                <a:latin typeface="Arial Narrow" pitchFamily="34" charset="0"/>
                <a:ea typeface="ＭＳ Ｐゴシック" pitchFamily="34" charset="-128"/>
              </a:rPr>
              <a:t>Increased intestinal iron absorption</a:t>
            </a:r>
          </a:p>
          <a:p>
            <a:pPr lvl="1" eaLnBrk="1" hangingPunct="1">
              <a:lnSpc>
                <a:spcPct val="90000"/>
              </a:lnSpc>
            </a:pPr>
            <a:r>
              <a:rPr lang="en-US" sz="1800" dirty="0">
                <a:latin typeface="Arial Narrow" pitchFamily="34" charset="0"/>
                <a:ea typeface="ＭＳ Ｐゴシック" pitchFamily="34" charset="-128"/>
              </a:rPr>
              <a:t>Ineffective erythropoiesis</a:t>
            </a:r>
          </a:p>
          <a:p>
            <a:pPr lvl="1" eaLnBrk="1" hangingPunct="1">
              <a:lnSpc>
                <a:spcPct val="90000"/>
              </a:lnSpc>
            </a:pPr>
            <a:r>
              <a:rPr lang="en-US" sz="1800" dirty="0">
                <a:latin typeface="Arial Narrow" pitchFamily="34" charset="0"/>
                <a:ea typeface="ＭＳ Ｐゴシック" pitchFamily="34" charset="-128"/>
              </a:rPr>
              <a:t>Low </a:t>
            </a:r>
            <a:r>
              <a:rPr lang="en-US" sz="1800" dirty="0" err="1">
                <a:latin typeface="Arial Narrow" pitchFamily="34" charset="0"/>
                <a:ea typeface="ＭＳ Ｐゴシック" pitchFamily="34" charset="-128"/>
              </a:rPr>
              <a:t>hepcidin</a:t>
            </a:r>
            <a:endParaRPr lang="en-US" sz="1800" dirty="0">
              <a:latin typeface="Arial Narrow" pitchFamily="34" charset="0"/>
              <a:ea typeface="ＭＳ Ｐゴシック" pitchFamily="34" charset="-128"/>
            </a:endParaRPr>
          </a:p>
          <a:p>
            <a:pPr lvl="1" eaLnBrk="1" hangingPunct="1">
              <a:lnSpc>
                <a:spcPct val="90000"/>
              </a:lnSpc>
            </a:pPr>
            <a:r>
              <a:rPr lang="en-US" sz="1800" dirty="0">
                <a:latin typeface="Arial Narrow" pitchFamily="34" charset="0"/>
                <a:ea typeface="ＭＳ Ｐゴシック" pitchFamily="34" charset="-128"/>
              </a:rPr>
              <a:t>Modified by co-inherited mutations/polymorphisms (e.g., </a:t>
            </a:r>
            <a:r>
              <a:rPr lang="en-US" sz="1800" i="1" dirty="0">
                <a:latin typeface="Arial Narrow" pitchFamily="34" charset="0"/>
                <a:ea typeface="ＭＳ Ｐゴシック" pitchFamily="34" charset="-128"/>
              </a:rPr>
              <a:t>HFE)</a:t>
            </a:r>
            <a:endParaRPr lang="en-US" sz="1800" dirty="0">
              <a:latin typeface="Arial Narrow" pitchFamily="34" charset="0"/>
              <a:ea typeface="ＭＳ Ｐゴシック" pitchFamily="34" charset="-128"/>
            </a:endParaRPr>
          </a:p>
          <a:p>
            <a:pPr eaLnBrk="1" fontAlgn="auto" hangingPunct="1">
              <a:lnSpc>
                <a:spcPct val="90000"/>
              </a:lnSpc>
              <a:spcAft>
                <a:spcPts val="0"/>
              </a:spcAft>
              <a:buFont typeface="Arial"/>
              <a:buChar char="•"/>
              <a:defRPr/>
            </a:pPr>
            <a:endParaRPr lang="en-US" sz="2000" b="1" dirty="0">
              <a:latin typeface="Arial Narrow"/>
              <a:cs typeface="Arial Narrow"/>
            </a:endParaRPr>
          </a:p>
          <a:p>
            <a:pPr eaLnBrk="1" fontAlgn="auto" hangingPunct="1">
              <a:lnSpc>
                <a:spcPct val="90000"/>
              </a:lnSpc>
              <a:spcAft>
                <a:spcPts val="0"/>
              </a:spcAft>
              <a:buFont typeface="Arial"/>
              <a:buChar char="•"/>
              <a:defRPr/>
            </a:pPr>
            <a:r>
              <a:rPr lang="en-US" sz="2000" b="1" dirty="0">
                <a:latin typeface="Arial Narrow"/>
                <a:cs typeface="Arial Narrow"/>
              </a:rPr>
              <a:t>Adverse effects</a:t>
            </a:r>
          </a:p>
          <a:p>
            <a:pPr lvl="1" eaLnBrk="1" fontAlgn="auto" hangingPunct="1">
              <a:lnSpc>
                <a:spcPct val="90000"/>
              </a:lnSpc>
              <a:spcAft>
                <a:spcPts val="0"/>
              </a:spcAft>
              <a:buFont typeface="Arial"/>
              <a:buChar char="–"/>
              <a:defRPr/>
            </a:pPr>
            <a:r>
              <a:rPr lang="en-US" sz="1800" dirty="0">
                <a:latin typeface="Arial Narrow"/>
                <a:cs typeface="Arial Narrow"/>
              </a:rPr>
              <a:t>Hepatic fibrosis and cirrhosis</a:t>
            </a:r>
          </a:p>
          <a:p>
            <a:pPr lvl="1" eaLnBrk="1" fontAlgn="auto" hangingPunct="1">
              <a:lnSpc>
                <a:spcPct val="90000"/>
              </a:lnSpc>
              <a:spcAft>
                <a:spcPts val="0"/>
              </a:spcAft>
              <a:buFont typeface="Arial"/>
              <a:buChar char="–"/>
              <a:defRPr/>
            </a:pPr>
            <a:r>
              <a:rPr lang="en-US" sz="1800" dirty="0">
                <a:latin typeface="Arial Narrow"/>
                <a:cs typeface="Arial Narrow"/>
              </a:rPr>
              <a:t>Endocrinopathies (hypothyroidism, growth failure, diabetes mellitus)</a:t>
            </a:r>
          </a:p>
          <a:p>
            <a:pPr lvl="1" eaLnBrk="1" fontAlgn="auto" hangingPunct="1">
              <a:lnSpc>
                <a:spcPct val="90000"/>
              </a:lnSpc>
              <a:spcAft>
                <a:spcPts val="0"/>
              </a:spcAft>
              <a:buFont typeface="Arial"/>
              <a:buChar char="–"/>
              <a:defRPr/>
            </a:pPr>
            <a:r>
              <a:rPr lang="en-US" sz="1800" dirty="0">
                <a:latin typeface="Arial Narrow"/>
                <a:cs typeface="Arial Narrow"/>
              </a:rPr>
              <a:t>Cardiomyopathy and conduction disturbances (sudden death)</a:t>
            </a:r>
          </a:p>
          <a:p>
            <a:pPr eaLnBrk="1" fontAlgn="auto" hangingPunct="1">
              <a:lnSpc>
                <a:spcPct val="90000"/>
              </a:lnSpc>
              <a:spcAft>
                <a:spcPts val="0"/>
              </a:spcAft>
              <a:buFont typeface="Arial"/>
              <a:buChar char="–"/>
              <a:defRPr/>
            </a:pPr>
            <a:endParaRPr lang="en-US" sz="2400" dirty="0">
              <a:latin typeface="Arial Narrow"/>
              <a:cs typeface="Arial Narrow"/>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3"/>
          <p:cNvSpPr>
            <a:spLocks/>
          </p:cNvSpPr>
          <p:nvPr/>
        </p:nvSpPr>
        <p:spPr bwMode="auto">
          <a:xfrm>
            <a:off x="3108959" y="1295400"/>
            <a:ext cx="2865121" cy="439738"/>
          </a:xfrm>
          <a:prstGeom prst="rect">
            <a:avLst/>
          </a:prstGeom>
          <a:noFill/>
          <a:ln w="9525">
            <a:noFill/>
            <a:miter lim="800000"/>
            <a:headEnd/>
            <a:tailEnd/>
          </a:ln>
        </p:spPr>
        <p:txBody>
          <a:bodyPr lIns="0" tIns="0" rIns="0" bIns="0"/>
          <a:lstStyle/>
          <a:p>
            <a:pPr algn="ctr" defTabSz="822325" eaLnBrk="1" hangingPunct="1">
              <a:tabLst>
                <a:tab pos="754063" algn="l"/>
              </a:tabLst>
            </a:pPr>
            <a:r>
              <a:rPr lang="en-US" sz="2000" dirty="0">
                <a:cs typeface="Arial" pitchFamily="34" charset="0"/>
                <a:sym typeface="Gill Sans" charset="0"/>
              </a:rPr>
              <a:t>iron stores increase</a:t>
            </a:r>
          </a:p>
        </p:txBody>
      </p:sp>
      <p:sp>
        <p:nvSpPr>
          <p:cNvPr id="92162" name="Rectangle 4"/>
          <p:cNvSpPr>
            <a:spLocks/>
          </p:cNvSpPr>
          <p:nvPr/>
        </p:nvSpPr>
        <p:spPr bwMode="auto">
          <a:xfrm>
            <a:off x="1676400" y="2225675"/>
            <a:ext cx="5734050" cy="438150"/>
          </a:xfrm>
          <a:prstGeom prst="rect">
            <a:avLst/>
          </a:prstGeom>
          <a:noFill/>
          <a:ln w="9525">
            <a:noFill/>
            <a:miter lim="800000"/>
            <a:headEnd/>
            <a:tailEnd/>
          </a:ln>
        </p:spPr>
        <p:txBody>
          <a:bodyPr lIns="0" tIns="0" rIns="0" bIns="0"/>
          <a:lstStyle/>
          <a:p>
            <a:pPr algn="ctr" defTabSz="822325" eaLnBrk="1" hangingPunct="1">
              <a:tabLst>
                <a:tab pos="754063" algn="l"/>
              </a:tabLst>
            </a:pPr>
            <a:r>
              <a:rPr lang="en-US" sz="2000">
                <a:cs typeface="Arial" pitchFamily="34" charset="0"/>
                <a:sym typeface="Gill Sans" charset="0"/>
              </a:rPr>
              <a:t>capacity of transferrin exceeded</a:t>
            </a:r>
          </a:p>
        </p:txBody>
      </p:sp>
      <p:sp>
        <p:nvSpPr>
          <p:cNvPr id="92163" name="Rectangle 5"/>
          <p:cNvSpPr>
            <a:spLocks/>
          </p:cNvSpPr>
          <p:nvPr/>
        </p:nvSpPr>
        <p:spPr bwMode="auto">
          <a:xfrm>
            <a:off x="2057400" y="3146425"/>
            <a:ext cx="4972050" cy="436563"/>
          </a:xfrm>
          <a:prstGeom prst="rect">
            <a:avLst/>
          </a:prstGeom>
          <a:noFill/>
          <a:ln w="9525">
            <a:noFill/>
            <a:miter lim="800000"/>
            <a:headEnd/>
            <a:tailEnd/>
          </a:ln>
        </p:spPr>
        <p:txBody>
          <a:bodyPr lIns="0" tIns="0" rIns="0" bIns="0"/>
          <a:lstStyle/>
          <a:p>
            <a:pPr algn="ctr" defTabSz="822325" eaLnBrk="1" hangingPunct="1">
              <a:tabLst>
                <a:tab pos="754063" algn="l"/>
              </a:tabLst>
            </a:pPr>
            <a:r>
              <a:rPr lang="en-US" sz="2000">
                <a:cs typeface="Arial" pitchFamily="34" charset="0"/>
                <a:sym typeface="Gill Sans" charset="0"/>
              </a:rPr>
              <a:t>unbound iron accumulates</a:t>
            </a:r>
          </a:p>
        </p:txBody>
      </p:sp>
      <p:sp>
        <p:nvSpPr>
          <p:cNvPr id="92164" name="Rectangle 6"/>
          <p:cNvSpPr>
            <a:spLocks/>
          </p:cNvSpPr>
          <p:nvPr/>
        </p:nvSpPr>
        <p:spPr bwMode="auto">
          <a:xfrm>
            <a:off x="979488" y="4164013"/>
            <a:ext cx="2525712" cy="838200"/>
          </a:xfrm>
          <a:prstGeom prst="rect">
            <a:avLst/>
          </a:prstGeom>
          <a:noFill/>
          <a:ln w="9525">
            <a:noFill/>
            <a:miter lim="800000"/>
            <a:headEnd/>
            <a:tailEnd/>
          </a:ln>
        </p:spPr>
        <p:txBody>
          <a:bodyPr lIns="0" tIns="0" rIns="0" bIns="0"/>
          <a:lstStyle/>
          <a:p>
            <a:pPr algn="ctr" defTabSz="822325" eaLnBrk="1" hangingPunct="1">
              <a:tabLst>
                <a:tab pos="754063" algn="l"/>
              </a:tabLst>
            </a:pPr>
            <a:r>
              <a:rPr lang="en-US" sz="2000">
                <a:cs typeface="Arial" pitchFamily="34" charset="0"/>
                <a:sym typeface="Gill Sans" charset="0"/>
              </a:rPr>
              <a:t>iron accumulates in organs</a:t>
            </a:r>
          </a:p>
        </p:txBody>
      </p:sp>
      <p:sp>
        <p:nvSpPr>
          <p:cNvPr id="92165" name="Rectangle 7"/>
          <p:cNvSpPr>
            <a:spLocks/>
          </p:cNvSpPr>
          <p:nvPr/>
        </p:nvSpPr>
        <p:spPr bwMode="auto">
          <a:xfrm>
            <a:off x="5029200" y="4184650"/>
            <a:ext cx="3565525" cy="804863"/>
          </a:xfrm>
          <a:prstGeom prst="rect">
            <a:avLst/>
          </a:prstGeom>
          <a:noFill/>
          <a:ln w="9525">
            <a:noFill/>
            <a:miter lim="800000"/>
            <a:headEnd/>
            <a:tailEnd/>
          </a:ln>
        </p:spPr>
        <p:txBody>
          <a:bodyPr lIns="0" tIns="0" rIns="0" bIns="0"/>
          <a:lstStyle/>
          <a:p>
            <a:pPr algn="ctr" defTabSz="822325" eaLnBrk="1" hangingPunct="1">
              <a:tabLst>
                <a:tab pos="754063" algn="l"/>
                <a:tab pos="4606925" algn="l"/>
              </a:tabLst>
            </a:pPr>
            <a:r>
              <a:rPr lang="en-US" sz="2000">
                <a:cs typeface="Arial" pitchFamily="34" charset="0"/>
                <a:sym typeface="Gill Sans" charset="0"/>
              </a:rPr>
              <a:t>free radicals and</a:t>
            </a:r>
          </a:p>
          <a:p>
            <a:pPr algn="ctr" defTabSz="822325" eaLnBrk="1" hangingPunct="1">
              <a:tabLst>
                <a:tab pos="754063" algn="l"/>
                <a:tab pos="4606925" algn="l"/>
              </a:tabLst>
            </a:pPr>
            <a:r>
              <a:rPr lang="en-US" sz="2000">
                <a:cs typeface="Arial" pitchFamily="34" charset="0"/>
                <a:sym typeface="Gill Sans" charset="0"/>
              </a:rPr>
              <a:t>reactive oxygen species</a:t>
            </a:r>
          </a:p>
        </p:txBody>
      </p:sp>
      <p:sp>
        <p:nvSpPr>
          <p:cNvPr id="92166" name="Rectangle 8"/>
          <p:cNvSpPr>
            <a:spLocks/>
          </p:cNvSpPr>
          <p:nvPr/>
        </p:nvSpPr>
        <p:spPr bwMode="auto">
          <a:xfrm>
            <a:off x="4786313" y="5441950"/>
            <a:ext cx="4052887" cy="804863"/>
          </a:xfrm>
          <a:prstGeom prst="rect">
            <a:avLst/>
          </a:prstGeom>
          <a:noFill/>
          <a:ln w="9525">
            <a:noFill/>
            <a:miter lim="800000"/>
            <a:headEnd/>
            <a:tailEnd/>
          </a:ln>
        </p:spPr>
        <p:txBody>
          <a:bodyPr lIns="0" tIns="0" rIns="0" bIns="0"/>
          <a:lstStyle/>
          <a:p>
            <a:pPr algn="ctr" defTabSz="822325" eaLnBrk="1" hangingPunct="1">
              <a:tabLst>
                <a:tab pos="754063" algn="l"/>
              </a:tabLst>
            </a:pPr>
            <a:r>
              <a:rPr lang="en-US" sz="2000">
                <a:cs typeface="Arial" pitchFamily="34" charset="0"/>
                <a:sym typeface="Gill Sans" charset="0"/>
              </a:rPr>
              <a:t>peroxidation of membrane</a:t>
            </a:r>
          </a:p>
          <a:p>
            <a:pPr algn="ctr" defTabSz="822325" eaLnBrk="1" hangingPunct="1">
              <a:tabLst>
                <a:tab pos="754063" algn="l"/>
              </a:tabLst>
            </a:pPr>
            <a:r>
              <a:rPr lang="en-US" sz="2000">
                <a:cs typeface="Arial" pitchFamily="34" charset="0"/>
                <a:sym typeface="Gill Sans" charset="0"/>
              </a:rPr>
              <a:t>lipids and cellular injury</a:t>
            </a:r>
          </a:p>
        </p:txBody>
      </p:sp>
      <p:sp>
        <p:nvSpPr>
          <p:cNvPr id="92167" name="Rectangle 9"/>
          <p:cNvSpPr>
            <a:spLocks/>
          </p:cNvSpPr>
          <p:nvPr/>
        </p:nvSpPr>
        <p:spPr bwMode="auto">
          <a:xfrm>
            <a:off x="377825" y="5441950"/>
            <a:ext cx="3736975" cy="804863"/>
          </a:xfrm>
          <a:prstGeom prst="rect">
            <a:avLst/>
          </a:prstGeom>
          <a:noFill/>
          <a:ln w="9525">
            <a:noFill/>
            <a:miter lim="800000"/>
            <a:headEnd/>
            <a:tailEnd/>
          </a:ln>
        </p:spPr>
        <p:txBody>
          <a:bodyPr lIns="0" tIns="0" rIns="0" bIns="0"/>
          <a:lstStyle/>
          <a:p>
            <a:pPr algn="ctr" defTabSz="822325" eaLnBrk="1" hangingPunct="1">
              <a:tabLst>
                <a:tab pos="754063" algn="l"/>
                <a:tab pos="4057650" algn="l"/>
              </a:tabLst>
            </a:pPr>
            <a:r>
              <a:rPr lang="en-US" sz="2000">
                <a:cs typeface="Arial" pitchFamily="34" charset="0"/>
                <a:sym typeface="Gill Sans" charset="0"/>
              </a:rPr>
              <a:t>cardiac, endocrine, hepatic and joint toxicity</a:t>
            </a:r>
          </a:p>
        </p:txBody>
      </p:sp>
      <p:sp>
        <p:nvSpPr>
          <p:cNvPr id="92168" name="Rectangle 18"/>
          <p:cNvSpPr>
            <a:spLocks noGrp="1" noChangeArrowheads="1"/>
          </p:cNvSpPr>
          <p:nvPr>
            <p:ph type="title"/>
          </p:nvPr>
        </p:nvSpPr>
        <p:spPr>
          <a:xfrm>
            <a:off x="457200" y="152400"/>
            <a:ext cx="8229600" cy="914400"/>
          </a:xfrm>
        </p:spPr>
        <p:txBody>
          <a:bodyPr/>
          <a:lstStyle/>
          <a:p>
            <a:pPr eaLnBrk="1" hangingPunct="1"/>
            <a:r>
              <a:rPr lang="en-US" sz="3200">
                <a:latin typeface="Arial" pitchFamily="34" charset="0"/>
                <a:ea typeface="ＭＳ Ｐゴシック" pitchFamily="34" charset="-128"/>
              </a:rPr>
              <a:t>Accumulation of Iron: Hemochromatosis</a:t>
            </a:r>
            <a:endParaRPr lang="en-US" sz="3600">
              <a:latin typeface="Arial" pitchFamily="34" charset="0"/>
              <a:ea typeface="ＭＳ Ｐゴシック" pitchFamily="34" charset="-128"/>
            </a:endParaRPr>
          </a:p>
        </p:txBody>
      </p:sp>
      <p:cxnSp>
        <p:nvCxnSpPr>
          <p:cNvPr id="92169" name="AutoShape 20"/>
          <p:cNvCxnSpPr>
            <a:cxnSpLocks noChangeShapeType="1"/>
            <a:stCxn id="92161" idx="2"/>
            <a:endCxn id="92162" idx="0"/>
          </p:cNvCxnSpPr>
          <p:nvPr/>
        </p:nvCxnSpPr>
        <p:spPr bwMode="auto">
          <a:xfrm>
            <a:off x="4541520" y="1735138"/>
            <a:ext cx="1905" cy="490537"/>
          </a:xfrm>
          <a:prstGeom prst="straightConnector1">
            <a:avLst/>
          </a:prstGeom>
          <a:noFill/>
          <a:ln w="28575">
            <a:solidFill>
              <a:schemeClr val="tx1"/>
            </a:solidFill>
            <a:round/>
            <a:headEnd/>
            <a:tailEnd type="triangle" w="med" len="med"/>
          </a:ln>
        </p:spPr>
      </p:cxnSp>
      <p:cxnSp>
        <p:nvCxnSpPr>
          <p:cNvPr id="92170" name="AutoShape 21"/>
          <p:cNvCxnSpPr>
            <a:cxnSpLocks noChangeShapeType="1"/>
            <a:stCxn id="92162" idx="2"/>
            <a:endCxn id="92163" idx="0"/>
          </p:cNvCxnSpPr>
          <p:nvPr/>
        </p:nvCxnSpPr>
        <p:spPr bwMode="auto">
          <a:xfrm>
            <a:off x="4543425" y="2663825"/>
            <a:ext cx="0" cy="482600"/>
          </a:xfrm>
          <a:prstGeom prst="straightConnector1">
            <a:avLst/>
          </a:prstGeom>
          <a:noFill/>
          <a:ln w="28575">
            <a:solidFill>
              <a:schemeClr val="tx1"/>
            </a:solidFill>
            <a:round/>
            <a:headEnd/>
            <a:tailEnd type="triangle" w="med" len="med"/>
          </a:ln>
        </p:spPr>
      </p:cxnSp>
      <p:cxnSp>
        <p:nvCxnSpPr>
          <p:cNvPr id="92171" name="AutoShape 22"/>
          <p:cNvCxnSpPr>
            <a:cxnSpLocks noChangeShapeType="1"/>
            <a:stCxn id="92163" idx="2"/>
            <a:endCxn id="92165" idx="0"/>
          </p:cNvCxnSpPr>
          <p:nvPr/>
        </p:nvCxnSpPr>
        <p:spPr bwMode="auto">
          <a:xfrm rot="16200000" flipH="1">
            <a:off x="5376863" y="2749550"/>
            <a:ext cx="601662" cy="2268538"/>
          </a:xfrm>
          <a:prstGeom prst="bentConnector3">
            <a:avLst>
              <a:gd name="adj1" fmla="val 48102"/>
            </a:avLst>
          </a:prstGeom>
          <a:noFill/>
          <a:ln w="28575">
            <a:solidFill>
              <a:schemeClr val="tx1"/>
            </a:solidFill>
            <a:miter lim="800000"/>
            <a:headEnd/>
            <a:tailEnd type="triangle" w="med" len="med"/>
          </a:ln>
        </p:spPr>
      </p:cxnSp>
      <p:cxnSp>
        <p:nvCxnSpPr>
          <p:cNvPr id="92172" name="AutoShape 23"/>
          <p:cNvCxnSpPr>
            <a:cxnSpLocks noChangeShapeType="1"/>
            <a:stCxn id="92163" idx="2"/>
            <a:endCxn id="92164" idx="0"/>
          </p:cNvCxnSpPr>
          <p:nvPr/>
        </p:nvCxnSpPr>
        <p:spPr bwMode="auto">
          <a:xfrm rot="5400000">
            <a:off x="3102769" y="2723357"/>
            <a:ext cx="581025" cy="2300287"/>
          </a:xfrm>
          <a:prstGeom prst="bentConnector3">
            <a:avLst>
              <a:gd name="adj1" fmla="val 50000"/>
            </a:avLst>
          </a:prstGeom>
          <a:noFill/>
          <a:ln w="28575">
            <a:solidFill>
              <a:schemeClr val="tx1"/>
            </a:solidFill>
            <a:miter lim="800000"/>
            <a:headEnd/>
            <a:tailEnd type="triangle" w="med" len="med"/>
          </a:ln>
        </p:spPr>
      </p:cxnSp>
      <p:cxnSp>
        <p:nvCxnSpPr>
          <p:cNvPr id="92173" name="AutoShape 24"/>
          <p:cNvCxnSpPr>
            <a:cxnSpLocks noChangeShapeType="1"/>
            <a:stCxn id="92164" idx="2"/>
            <a:endCxn id="92167" idx="0"/>
          </p:cNvCxnSpPr>
          <p:nvPr/>
        </p:nvCxnSpPr>
        <p:spPr bwMode="auto">
          <a:xfrm>
            <a:off x="2243138" y="5002213"/>
            <a:ext cx="3175" cy="439737"/>
          </a:xfrm>
          <a:prstGeom prst="straightConnector1">
            <a:avLst/>
          </a:prstGeom>
          <a:noFill/>
          <a:ln w="28575">
            <a:solidFill>
              <a:schemeClr val="tx1"/>
            </a:solidFill>
            <a:round/>
            <a:headEnd/>
            <a:tailEnd type="triangle" w="med" len="med"/>
          </a:ln>
        </p:spPr>
      </p:cxnSp>
      <p:cxnSp>
        <p:nvCxnSpPr>
          <p:cNvPr id="92174" name="AutoShape 25"/>
          <p:cNvCxnSpPr>
            <a:cxnSpLocks noChangeShapeType="1"/>
            <a:stCxn id="92165" idx="2"/>
            <a:endCxn id="92166" idx="0"/>
          </p:cNvCxnSpPr>
          <p:nvPr/>
        </p:nvCxnSpPr>
        <p:spPr bwMode="auto">
          <a:xfrm>
            <a:off x="6811963" y="4989513"/>
            <a:ext cx="1587" cy="452437"/>
          </a:xfrm>
          <a:prstGeom prst="straightConnector1">
            <a:avLst/>
          </a:prstGeom>
          <a:noFill/>
          <a:ln w="28575">
            <a:solidFill>
              <a:schemeClr val="tx1"/>
            </a:solidFill>
            <a:round/>
            <a:headEnd/>
            <a:tailEnd type="triangle" w="med" len="med"/>
          </a:ln>
        </p:spPr>
      </p:cxnSp>
      <p:cxnSp>
        <p:nvCxnSpPr>
          <p:cNvPr id="92175" name="AutoShape 26"/>
          <p:cNvCxnSpPr>
            <a:cxnSpLocks noChangeShapeType="1"/>
            <a:stCxn id="92166" idx="1"/>
            <a:endCxn id="92167" idx="3"/>
          </p:cNvCxnSpPr>
          <p:nvPr/>
        </p:nvCxnSpPr>
        <p:spPr bwMode="auto">
          <a:xfrm flipH="1">
            <a:off x="4114800" y="5845175"/>
            <a:ext cx="671513" cy="0"/>
          </a:xfrm>
          <a:prstGeom prst="straightConnector1">
            <a:avLst/>
          </a:prstGeom>
          <a:noFill/>
          <a:ln w="28575">
            <a:solidFill>
              <a:schemeClr val="tx1"/>
            </a:solidFill>
            <a:round/>
            <a:headEnd/>
            <a:tailEnd type="triangle" w="med" len="med"/>
          </a:ln>
        </p:spPr>
      </p:cxnSp>
      <p:cxnSp>
        <p:nvCxnSpPr>
          <p:cNvPr id="92176" name="AutoShape 28"/>
          <p:cNvCxnSpPr>
            <a:cxnSpLocks noChangeShapeType="1"/>
            <a:stCxn id="92164" idx="3"/>
            <a:endCxn id="92165" idx="1"/>
          </p:cNvCxnSpPr>
          <p:nvPr/>
        </p:nvCxnSpPr>
        <p:spPr bwMode="auto">
          <a:xfrm>
            <a:off x="3505200" y="4583113"/>
            <a:ext cx="1524000" cy="3175"/>
          </a:xfrm>
          <a:prstGeom prst="straightConnector1">
            <a:avLst/>
          </a:prstGeom>
          <a:noFill/>
          <a:ln w="28575">
            <a:solidFill>
              <a:schemeClr val="tx1"/>
            </a:solidFill>
            <a:round/>
            <a:headEnd/>
            <a:tailEnd type="triangle" w="med" len="med"/>
          </a:ln>
        </p:spPr>
      </p:cxnSp>
      <p:grpSp>
        <p:nvGrpSpPr>
          <p:cNvPr id="3" name="Group 2"/>
          <p:cNvGrpSpPr/>
          <p:nvPr/>
        </p:nvGrpSpPr>
        <p:grpSpPr>
          <a:xfrm>
            <a:off x="410816" y="1146572"/>
            <a:ext cx="8264871" cy="737394"/>
            <a:chOff x="410816" y="1146572"/>
            <a:chExt cx="8264871" cy="737394"/>
          </a:xfrm>
        </p:grpSpPr>
        <p:sp>
          <p:nvSpPr>
            <p:cNvPr id="2" name="Rectangle 1"/>
            <p:cNvSpPr/>
            <p:nvPr/>
          </p:nvSpPr>
          <p:spPr>
            <a:xfrm>
              <a:off x="410816" y="1146572"/>
              <a:ext cx="1646237" cy="737394"/>
            </a:xfrm>
            <a:prstGeom prst="rect">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transfusions</a:t>
              </a:r>
            </a:p>
          </p:txBody>
        </p:sp>
        <p:sp>
          <p:nvSpPr>
            <p:cNvPr id="19" name="Rectangle 18"/>
            <p:cNvSpPr/>
            <p:nvPr/>
          </p:nvSpPr>
          <p:spPr>
            <a:xfrm>
              <a:off x="7029450" y="1158382"/>
              <a:ext cx="1646237" cy="725584"/>
            </a:xfrm>
            <a:prstGeom prst="rect">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intestinal absorption</a:t>
              </a:r>
            </a:p>
          </p:txBody>
        </p:sp>
        <p:cxnSp>
          <p:nvCxnSpPr>
            <p:cNvPr id="4" name="Straight Arrow Connector 3"/>
            <p:cNvCxnSpPr>
              <a:stCxn id="2" idx="3"/>
              <a:endCxn id="92161" idx="1"/>
            </p:cNvCxnSpPr>
            <p:nvPr/>
          </p:nvCxnSpPr>
          <p:spPr>
            <a:xfrm>
              <a:off x="2057053" y="1515269"/>
              <a:ext cx="105190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9" idx="1"/>
              <a:endCxn id="92161" idx="3"/>
            </p:cNvCxnSpPr>
            <p:nvPr/>
          </p:nvCxnSpPr>
          <p:spPr>
            <a:xfrm flipH="1" flipV="1">
              <a:off x="5974080" y="1515269"/>
              <a:ext cx="1055370" cy="59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371269" y="4216398"/>
            <a:ext cx="8428965" cy="1977999"/>
          </a:xfrm>
          <a:prstGeom prst="rect">
            <a:avLst/>
          </a:prstGeom>
          <a:solidFill>
            <a:schemeClr val="bg1">
              <a:lumMod val="95000"/>
            </a:schemeClr>
          </a:solidFill>
          <a:ln w="3175"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371269" y="677332"/>
            <a:ext cx="8428965" cy="1977999"/>
          </a:xfrm>
          <a:prstGeom prst="rect">
            <a:avLst/>
          </a:prstGeom>
          <a:solidFill>
            <a:schemeClr val="bg1">
              <a:lumMod val="95000"/>
            </a:schemeClr>
          </a:solidFill>
          <a:ln w="3175"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0" name="Group 29"/>
          <p:cNvGrpSpPr/>
          <p:nvPr/>
        </p:nvGrpSpPr>
        <p:grpSpPr>
          <a:xfrm>
            <a:off x="1710220" y="1683660"/>
            <a:ext cx="5296051" cy="278430"/>
            <a:chOff x="1841851" y="1434411"/>
            <a:chExt cx="5296051" cy="278430"/>
          </a:xfrm>
        </p:grpSpPr>
        <p:sp>
          <p:nvSpPr>
            <p:cNvPr id="9" name="TextBox 8"/>
            <p:cNvSpPr txBox="1"/>
            <p:nvPr/>
          </p:nvSpPr>
          <p:spPr>
            <a:xfrm>
              <a:off x="1841851" y="1435842"/>
              <a:ext cx="539167" cy="276999"/>
            </a:xfrm>
            <a:prstGeom prst="rect">
              <a:avLst/>
            </a:prstGeom>
            <a:noFill/>
          </p:spPr>
          <p:txBody>
            <a:bodyPr wrap="none" rtlCol="0">
              <a:spAutoFit/>
            </a:bodyPr>
            <a:lstStyle/>
            <a:p>
              <a:pPr algn="ctr"/>
              <a:r>
                <a:rPr lang="en-US" sz="1200" i="1" dirty="0">
                  <a:latin typeface="Arial"/>
                  <a:cs typeface="Arial"/>
                </a:rPr>
                <a:t>HBE</a:t>
              </a:r>
            </a:p>
          </p:txBody>
        </p:sp>
        <p:sp>
          <p:nvSpPr>
            <p:cNvPr id="10" name="TextBox 9"/>
            <p:cNvSpPr txBox="1"/>
            <p:nvPr/>
          </p:nvSpPr>
          <p:spPr>
            <a:xfrm>
              <a:off x="3817429" y="1435842"/>
              <a:ext cx="641809" cy="276999"/>
            </a:xfrm>
            <a:prstGeom prst="rect">
              <a:avLst/>
            </a:prstGeom>
            <a:noFill/>
          </p:spPr>
          <p:txBody>
            <a:bodyPr wrap="none" rtlCol="0">
              <a:spAutoFit/>
            </a:bodyPr>
            <a:lstStyle/>
            <a:p>
              <a:pPr algn="ctr"/>
              <a:r>
                <a:rPr lang="en-US" sz="1200" i="1" dirty="0">
                  <a:latin typeface="Arial"/>
                  <a:cs typeface="Arial"/>
                </a:rPr>
                <a:t>HBG2</a:t>
              </a:r>
            </a:p>
          </p:txBody>
        </p:sp>
        <p:sp>
          <p:nvSpPr>
            <p:cNvPr id="11" name="TextBox 10"/>
            <p:cNvSpPr txBox="1"/>
            <p:nvPr/>
          </p:nvSpPr>
          <p:spPr>
            <a:xfrm>
              <a:off x="4462594" y="1434411"/>
              <a:ext cx="641809" cy="276999"/>
            </a:xfrm>
            <a:prstGeom prst="rect">
              <a:avLst/>
            </a:prstGeom>
            <a:noFill/>
          </p:spPr>
          <p:txBody>
            <a:bodyPr wrap="none" rtlCol="0">
              <a:spAutoFit/>
            </a:bodyPr>
            <a:lstStyle/>
            <a:p>
              <a:pPr algn="ctr"/>
              <a:r>
                <a:rPr lang="en-US" sz="1200" i="1" dirty="0">
                  <a:latin typeface="Arial"/>
                  <a:cs typeface="Arial"/>
                </a:rPr>
                <a:t>HBG1</a:t>
              </a:r>
            </a:p>
          </p:txBody>
        </p:sp>
        <p:sp>
          <p:nvSpPr>
            <p:cNvPr id="12" name="TextBox 11"/>
            <p:cNvSpPr txBox="1"/>
            <p:nvPr/>
          </p:nvSpPr>
          <p:spPr>
            <a:xfrm>
              <a:off x="5913446" y="1434411"/>
              <a:ext cx="547658" cy="276999"/>
            </a:xfrm>
            <a:prstGeom prst="rect">
              <a:avLst/>
            </a:prstGeom>
            <a:noFill/>
          </p:spPr>
          <p:txBody>
            <a:bodyPr wrap="none" rtlCol="0">
              <a:spAutoFit/>
            </a:bodyPr>
            <a:lstStyle/>
            <a:p>
              <a:pPr algn="ctr"/>
              <a:r>
                <a:rPr lang="en-US" sz="1200" i="1" dirty="0">
                  <a:latin typeface="Arial"/>
                  <a:cs typeface="Arial"/>
                </a:rPr>
                <a:t>HBD</a:t>
              </a:r>
            </a:p>
          </p:txBody>
        </p:sp>
        <p:sp>
          <p:nvSpPr>
            <p:cNvPr id="13" name="TextBox 12"/>
            <p:cNvSpPr txBox="1"/>
            <p:nvPr/>
          </p:nvSpPr>
          <p:spPr>
            <a:xfrm>
              <a:off x="6598735" y="1434411"/>
              <a:ext cx="539167" cy="276999"/>
            </a:xfrm>
            <a:prstGeom prst="rect">
              <a:avLst/>
            </a:prstGeom>
            <a:noFill/>
          </p:spPr>
          <p:txBody>
            <a:bodyPr wrap="none" rtlCol="0">
              <a:spAutoFit/>
            </a:bodyPr>
            <a:lstStyle/>
            <a:p>
              <a:pPr algn="ctr"/>
              <a:r>
                <a:rPr lang="en-US" sz="1200" i="1" dirty="0">
                  <a:latin typeface="Arial"/>
                  <a:cs typeface="Arial"/>
                </a:rPr>
                <a:t>HBB</a:t>
              </a:r>
            </a:p>
          </p:txBody>
        </p:sp>
      </p:grpSp>
      <p:cxnSp>
        <p:nvCxnSpPr>
          <p:cNvPr id="3" name="Straight Connector 2"/>
          <p:cNvCxnSpPr/>
          <p:nvPr/>
        </p:nvCxnSpPr>
        <p:spPr>
          <a:xfrm>
            <a:off x="1420591" y="2176351"/>
            <a:ext cx="6265334" cy="0"/>
          </a:xfrm>
          <a:prstGeom prst="line">
            <a:avLst/>
          </a:prstGeom>
        </p:spPr>
        <p:style>
          <a:lnRef idx="1">
            <a:schemeClr val="dk1"/>
          </a:lnRef>
          <a:fillRef idx="2">
            <a:schemeClr val="dk1"/>
          </a:fillRef>
          <a:effectRef idx="1">
            <a:schemeClr val="dk1"/>
          </a:effectRef>
          <a:fontRef idx="minor">
            <a:schemeClr val="dk1"/>
          </a:fontRef>
        </p:style>
      </p:cxnSp>
      <p:grpSp>
        <p:nvGrpSpPr>
          <p:cNvPr id="32" name="Group 31"/>
          <p:cNvGrpSpPr/>
          <p:nvPr/>
        </p:nvGrpSpPr>
        <p:grpSpPr>
          <a:xfrm>
            <a:off x="1576368" y="1338151"/>
            <a:ext cx="5576545" cy="427777"/>
            <a:chOff x="1707999" y="754763"/>
            <a:chExt cx="5576545" cy="427777"/>
          </a:xfrm>
        </p:grpSpPr>
        <p:sp>
          <p:nvSpPr>
            <p:cNvPr id="31" name="Rectangle 30"/>
            <p:cNvSpPr/>
            <p:nvPr/>
          </p:nvSpPr>
          <p:spPr>
            <a:xfrm>
              <a:off x="1707999" y="754763"/>
              <a:ext cx="5576545" cy="4277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nvGrpSpPr>
            <p:cNvPr id="28" name="Group 27"/>
            <p:cNvGrpSpPr/>
            <p:nvPr/>
          </p:nvGrpSpPr>
          <p:grpSpPr>
            <a:xfrm>
              <a:off x="1968670" y="798560"/>
              <a:ext cx="5033203" cy="316913"/>
              <a:chOff x="1979082" y="2109017"/>
              <a:chExt cx="5033203" cy="316913"/>
            </a:xfrm>
          </p:grpSpPr>
          <p:sp>
            <p:nvSpPr>
              <p:cNvPr id="14" name="TextBox 13"/>
              <p:cNvSpPr txBox="1"/>
              <p:nvPr/>
            </p:nvSpPr>
            <p:spPr>
              <a:xfrm>
                <a:off x="1979082" y="2118153"/>
                <a:ext cx="264703" cy="307777"/>
              </a:xfrm>
              <a:prstGeom prst="rect">
                <a:avLst/>
              </a:prstGeom>
              <a:noFill/>
            </p:spPr>
            <p:txBody>
              <a:bodyPr wrap="none" rtlCol="0">
                <a:spAutoFit/>
              </a:bodyPr>
              <a:lstStyle/>
              <a:p>
                <a:pPr algn="ctr"/>
                <a:r>
                  <a:rPr lang="en-US" sz="1400" dirty="0" err="1">
                    <a:latin typeface="Arial"/>
                    <a:cs typeface="Arial"/>
                  </a:rPr>
                  <a:t>ε</a:t>
                </a:r>
                <a:endParaRPr lang="en-US" sz="1400" dirty="0">
                  <a:latin typeface="Arial"/>
                  <a:cs typeface="Arial"/>
                </a:endParaRPr>
              </a:p>
            </p:txBody>
          </p:sp>
          <p:sp>
            <p:nvSpPr>
              <p:cNvPr id="15" name="TextBox 14"/>
              <p:cNvSpPr txBox="1"/>
              <p:nvPr/>
            </p:nvSpPr>
            <p:spPr>
              <a:xfrm>
                <a:off x="3954566" y="2109017"/>
                <a:ext cx="367533" cy="307777"/>
              </a:xfrm>
              <a:prstGeom prst="rect">
                <a:avLst/>
              </a:prstGeom>
              <a:noFill/>
            </p:spPr>
            <p:txBody>
              <a:bodyPr wrap="none" rtlCol="0">
                <a:spAutoFit/>
              </a:bodyPr>
              <a:lstStyle/>
              <a:p>
                <a:pPr algn="ctr"/>
                <a:r>
                  <a:rPr lang="en-US" sz="1400" baseline="30000" dirty="0" err="1">
                    <a:latin typeface="Arial"/>
                    <a:cs typeface="Arial"/>
                  </a:rPr>
                  <a:t>G</a:t>
                </a:r>
                <a:r>
                  <a:rPr lang="en-US" sz="1400" dirty="0" err="1">
                    <a:latin typeface="Arial"/>
                    <a:cs typeface="Arial"/>
                  </a:rPr>
                  <a:t>γ</a:t>
                </a:r>
                <a:endParaRPr lang="en-US" sz="1400" dirty="0">
                  <a:latin typeface="Arial"/>
                  <a:cs typeface="Arial"/>
                </a:endParaRPr>
              </a:p>
            </p:txBody>
          </p:sp>
          <p:sp>
            <p:nvSpPr>
              <p:cNvPr id="16" name="TextBox 15"/>
              <p:cNvSpPr txBox="1"/>
              <p:nvPr/>
            </p:nvSpPr>
            <p:spPr>
              <a:xfrm>
                <a:off x="4606365" y="2116722"/>
                <a:ext cx="354267" cy="307777"/>
              </a:xfrm>
              <a:prstGeom prst="rect">
                <a:avLst/>
              </a:prstGeom>
              <a:noFill/>
            </p:spPr>
            <p:txBody>
              <a:bodyPr wrap="none" rtlCol="0">
                <a:spAutoFit/>
              </a:bodyPr>
              <a:lstStyle/>
              <a:p>
                <a:pPr algn="ctr"/>
                <a:r>
                  <a:rPr lang="en-US" sz="1400" baseline="30000" dirty="0" err="1">
                    <a:latin typeface="Arial"/>
                    <a:cs typeface="Arial"/>
                  </a:rPr>
                  <a:t>A</a:t>
                </a:r>
                <a:r>
                  <a:rPr lang="en-US" sz="1400" dirty="0" err="1">
                    <a:latin typeface="Arial"/>
                    <a:cs typeface="Arial"/>
                  </a:rPr>
                  <a:t>γ</a:t>
                </a:r>
                <a:endParaRPr lang="en-US" sz="1400" dirty="0">
                  <a:latin typeface="Arial"/>
                  <a:cs typeface="Arial"/>
                </a:endParaRPr>
              </a:p>
            </p:txBody>
          </p:sp>
          <p:sp>
            <p:nvSpPr>
              <p:cNvPr id="17" name="TextBox 16"/>
              <p:cNvSpPr txBox="1"/>
              <p:nvPr/>
            </p:nvSpPr>
            <p:spPr>
              <a:xfrm>
                <a:off x="6044973" y="2116722"/>
                <a:ext cx="284603" cy="307777"/>
              </a:xfrm>
              <a:prstGeom prst="rect">
                <a:avLst/>
              </a:prstGeom>
              <a:noFill/>
            </p:spPr>
            <p:txBody>
              <a:bodyPr wrap="none" rtlCol="0">
                <a:spAutoFit/>
              </a:bodyPr>
              <a:lstStyle/>
              <a:p>
                <a:pPr algn="ctr"/>
                <a:r>
                  <a:rPr lang="en-US" sz="1400" dirty="0" err="1">
                    <a:latin typeface="Arial"/>
                    <a:cs typeface="Arial"/>
                  </a:rPr>
                  <a:t>δ</a:t>
                </a:r>
                <a:endParaRPr lang="en-US" sz="1400" dirty="0">
                  <a:latin typeface="Arial"/>
                  <a:cs typeface="Arial"/>
                </a:endParaRPr>
              </a:p>
            </p:txBody>
          </p:sp>
          <p:sp>
            <p:nvSpPr>
              <p:cNvPr id="18" name="TextBox 17"/>
              <p:cNvSpPr txBox="1"/>
              <p:nvPr/>
            </p:nvSpPr>
            <p:spPr>
              <a:xfrm>
                <a:off x="6724351" y="2116722"/>
                <a:ext cx="287934" cy="307777"/>
              </a:xfrm>
              <a:prstGeom prst="rect">
                <a:avLst/>
              </a:prstGeom>
              <a:noFill/>
            </p:spPr>
            <p:txBody>
              <a:bodyPr wrap="none" rtlCol="0">
                <a:spAutoFit/>
              </a:bodyPr>
              <a:lstStyle/>
              <a:p>
                <a:pPr algn="ctr"/>
                <a:r>
                  <a:rPr lang="en-US" sz="1400" dirty="0">
                    <a:latin typeface="Arial"/>
                    <a:cs typeface="Arial"/>
                  </a:rPr>
                  <a:t>β</a:t>
                </a:r>
              </a:p>
            </p:txBody>
          </p:sp>
        </p:grpSp>
      </p:grpSp>
      <p:grpSp>
        <p:nvGrpSpPr>
          <p:cNvPr id="25" name="Group 24"/>
          <p:cNvGrpSpPr/>
          <p:nvPr/>
        </p:nvGrpSpPr>
        <p:grpSpPr>
          <a:xfrm>
            <a:off x="1803414" y="2077573"/>
            <a:ext cx="356469" cy="197556"/>
            <a:chOff x="1935045" y="1806222"/>
            <a:chExt cx="356469" cy="197556"/>
          </a:xfrm>
        </p:grpSpPr>
        <p:sp>
          <p:nvSpPr>
            <p:cNvPr id="4" name="Rectangle 3"/>
            <p:cNvSpPr/>
            <p:nvPr/>
          </p:nvSpPr>
          <p:spPr>
            <a:xfrm>
              <a:off x="1935045" y="1806222"/>
              <a:ext cx="352778" cy="1975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Rectangle 18"/>
            <p:cNvSpPr/>
            <p:nvPr/>
          </p:nvSpPr>
          <p:spPr>
            <a:xfrm>
              <a:off x="1935045" y="1807746"/>
              <a:ext cx="61955"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028772" y="1807746"/>
              <a:ext cx="4596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179514" y="1809270"/>
              <a:ext cx="11200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825128" y="2071346"/>
            <a:ext cx="357963" cy="197556"/>
            <a:chOff x="3956759" y="1799995"/>
            <a:chExt cx="357963" cy="197556"/>
          </a:xfrm>
        </p:grpSpPr>
        <p:sp>
          <p:nvSpPr>
            <p:cNvPr id="5" name="Rectangle 4"/>
            <p:cNvSpPr/>
            <p:nvPr/>
          </p:nvSpPr>
          <p:spPr>
            <a:xfrm>
              <a:off x="3961944" y="1799995"/>
              <a:ext cx="352778" cy="1975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 name="Rectangle 21"/>
            <p:cNvSpPr/>
            <p:nvPr/>
          </p:nvSpPr>
          <p:spPr>
            <a:xfrm>
              <a:off x="3956759" y="1802662"/>
              <a:ext cx="61955"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050486" y="1802662"/>
              <a:ext cx="4596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201228" y="1804186"/>
              <a:ext cx="11200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4458442" y="2080621"/>
            <a:ext cx="357963" cy="197556"/>
            <a:chOff x="3956759" y="1799995"/>
            <a:chExt cx="357963" cy="197556"/>
          </a:xfrm>
        </p:grpSpPr>
        <p:sp>
          <p:nvSpPr>
            <p:cNvPr id="34" name="Rectangle 33"/>
            <p:cNvSpPr/>
            <p:nvPr/>
          </p:nvSpPr>
          <p:spPr>
            <a:xfrm>
              <a:off x="3961944" y="1799995"/>
              <a:ext cx="352778" cy="1975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Rectangle 34"/>
            <p:cNvSpPr/>
            <p:nvPr/>
          </p:nvSpPr>
          <p:spPr>
            <a:xfrm>
              <a:off x="3956759" y="1802662"/>
              <a:ext cx="61955"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050486" y="1802662"/>
              <a:ext cx="4596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01228" y="1804186"/>
              <a:ext cx="11200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5873306" y="2080621"/>
            <a:ext cx="357963" cy="197556"/>
            <a:chOff x="3956759" y="1799995"/>
            <a:chExt cx="357963" cy="197556"/>
          </a:xfrm>
        </p:grpSpPr>
        <p:sp>
          <p:nvSpPr>
            <p:cNvPr id="39" name="Rectangle 38"/>
            <p:cNvSpPr/>
            <p:nvPr/>
          </p:nvSpPr>
          <p:spPr>
            <a:xfrm>
              <a:off x="3961944" y="1799995"/>
              <a:ext cx="352778" cy="1975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0" name="Rectangle 39"/>
            <p:cNvSpPr/>
            <p:nvPr/>
          </p:nvSpPr>
          <p:spPr>
            <a:xfrm>
              <a:off x="3956759" y="1802662"/>
              <a:ext cx="61955"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050486" y="1802662"/>
              <a:ext cx="4596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201228" y="1804186"/>
              <a:ext cx="11200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567752" y="2080621"/>
            <a:ext cx="357963" cy="197556"/>
            <a:chOff x="3956759" y="1799995"/>
            <a:chExt cx="357963" cy="197556"/>
          </a:xfrm>
        </p:grpSpPr>
        <p:sp>
          <p:nvSpPr>
            <p:cNvPr id="44" name="Rectangle 43"/>
            <p:cNvSpPr/>
            <p:nvPr/>
          </p:nvSpPr>
          <p:spPr>
            <a:xfrm>
              <a:off x="3961944" y="1799995"/>
              <a:ext cx="352778" cy="1975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5" name="Rectangle 44"/>
            <p:cNvSpPr/>
            <p:nvPr/>
          </p:nvSpPr>
          <p:spPr>
            <a:xfrm>
              <a:off x="3956759" y="1802662"/>
              <a:ext cx="61955"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050486" y="1802662"/>
              <a:ext cx="4596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201228" y="1804186"/>
              <a:ext cx="11200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extBox 47"/>
          <p:cNvSpPr txBox="1"/>
          <p:nvPr/>
        </p:nvSpPr>
        <p:spPr>
          <a:xfrm>
            <a:off x="418702" y="1962090"/>
            <a:ext cx="878959" cy="400110"/>
          </a:xfrm>
          <a:prstGeom prst="rect">
            <a:avLst/>
          </a:prstGeom>
          <a:noFill/>
        </p:spPr>
        <p:txBody>
          <a:bodyPr wrap="none" rtlCol="0">
            <a:spAutoFit/>
          </a:bodyPr>
          <a:lstStyle/>
          <a:p>
            <a:r>
              <a:rPr lang="en-US" sz="2000" dirty="0">
                <a:latin typeface="Arial"/>
                <a:cs typeface="Arial"/>
              </a:rPr>
              <a:t>11p15</a:t>
            </a:r>
            <a:endParaRPr lang="en-US" dirty="0">
              <a:latin typeface="Arial"/>
              <a:cs typeface="Arial"/>
            </a:endParaRPr>
          </a:p>
        </p:txBody>
      </p:sp>
      <p:sp>
        <p:nvSpPr>
          <p:cNvPr id="49" name="TextBox 48"/>
          <p:cNvSpPr txBox="1"/>
          <p:nvPr/>
        </p:nvSpPr>
        <p:spPr>
          <a:xfrm>
            <a:off x="7841147" y="1962090"/>
            <a:ext cx="960519" cy="400110"/>
          </a:xfrm>
          <a:prstGeom prst="rect">
            <a:avLst/>
          </a:prstGeom>
          <a:noFill/>
        </p:spPr>
        <p:txBody>
          <a:bodyPr wrap="none" rtlCol="0">
            <a:spAutoFit/>
          </a:bodyPr>
          <a:lstStyle/>
          <a:p>
            <a:r>
              <a:rPr lang="en-US" sz="2000" dirty="0">
                <a:latin typeface="Arial"/>
                <a:cs typeface="Arial"/>
              </a:rPr>
              <a:t>~50 kb</a:t>
            </a:r>
          </a:p>
        </p:txBody>
      </p:sp>
      <p:sp>
        <p:nvSpPr>
          <p:cNvPr id="50" name="TextBox 49"/>
          <p:cNvSpPr txBox="1"/>
          <p:nvPr/>
        </p:nvSpPr>
        <p:spPr>
          <a:xfrm>
            <a:off x="357158" y="181566"/>
            <a:ext cx="4599336" cy="400110"/>
          </a:xfrm>
          <a:prstGeom prst="rect">
            <a:avLst/>
          </a:prstGeom>
          <a:noFill/>
        </p:spPr>
        <p:txBody>
          <a:bodyPr wrap="none" rtlCol="0">
            <a:spAutoFit/>
          </a:bodyPr>
          <a:lstStyle/>
          <a:p>
            <a:r>
              <a:rPr lang="en-US" sz="2000" b="1" dirty="0">
                <a:latin typeface="Arial"/>
                <a:cs typeface="Arial"/>
              </a:rPr>
              <a:t>coding genes of the β-globin cluster</a:t>
            </a:r>
          </a:p>
        </p:txBody>
      </p:sp>
      <p:grpSp>
        <p:nvGrpSpPr>
          <p:cNvPr id="51" name="Group 50"/>
          <p:cNvGrpSpPr/>
          <p:nvPr/>
        </p:nvGrpSpPr>
        <p:grpSpPr>
          <a:xfrm>
            <a:off x="1714541" y="5188860"/>
            <a:ext cx="5334523" cy="278430"/>
            <a:chOff x="1846172" y="1434411"/>
            <a:chExt cx="5334523" cy="278430"/>
          </a:xfrm>
        </p:grpSpPr>
        <p:sp>
          <p:nvSpPr>
            <p:cNvPr id="52" name="TextBox 51"/>
            <p:cNvSpPr txBox="1"/>
            <p:nvPr/>
          </p:nvSpPr>
          <p:spPr>
            <a:xfrm>
              <a:off x="1846172" y="1435842"/>
              <a:ext cx="530526" cy="276999"/>
            </a:xfrm>
            <a:prstGeom prst="rect">
              <a:avLst/>
            </a:prstGeom>
            <a:noFill/>
          </p:spPr>
          <p:txBody>
            <a:bodyPr wrap="none" rtlCol="0">
              <a:spAutoFit/>
            </a:bodyPr>
            <a:lstStyle/>
            <a:p>
              <a:pPr algn="ctr"/>
              <a:r>
                <a:rPr lang="en-US" sz="1200" i="1" dirty="0">
                  <a:latin typeface="Arial"/>
                  <a:cs typeface="Arial"/>
                </a:rPr>
                <a:t>HBZ</a:t>
              </a:r>
            </a:p>
          </p:txBody>
        </p:sp>
        <p:sp>
          <p:nvSpPr>
            <p:cNvPr id="55" name="TextBox 54"/>
            <p:cNvSpPr txBox="1"/>
            <p:nvPr/>
          </p:nvSpPr>
          <p:spPr>
            <a:xfrm>
              <a:off x="5874900" y="1434411"/>
              <a:ext cx="624752" cy="276999"/>
            </a:xfrm>
            <a:prstGeom prst="rect">
              <a:avLst/>
            </a:prstGeom>
            <a:noFill/>
          </p:spPr>
          <p:txBody>
            <a:bodyPr wrap="none" rtlCol="0">
              <a:spAutoFit/>
            </a:bodyPr>
            <a:lstStyle/>
            <a:p>
              <a:pPr algn="ctr"/>
              <a:r>
                <a:rPr lang="en-US" sz="1200" i="1" dirty="0">
                  <a:latin typeface="Arial"/>
                  <a:cs typeface="Arial"/>
                </a:rPr>
                <a:t>HBA2</a:t>
              </a:r>
            </a:p>
          </p:txBody>
        </p:sp>
        <p:sp>
          <p:nvSpPr>
            <p:cNvPr id="56" name="TextBox 55"/>
            <p:cNvSpPr txBox="1"/>
            <p:nvPr/>
          </p:nvSpPr>
          <p:spPr>
            <a:xfrm>
              <a:off x="6555943" y="1434411"/>
              <a:ext cx="624752" cy="276999"/>
            </a:xfrm>
            <a:prstGeom prst="rect">
              <a:avLst/>
            </a:prstGeom>
            <a:noFill/>
          </p:spPr>
          <p:txBody>
            <a:bodyPr wrap="none" rtlCol="0">
              <a:spAutoFit/>
            </a:bodyPr>
            <a:lstStyle/>
            <a:p>
              <a:pPr algn="ctr"/>
              <a:r>
                <a:rPr lang="en-US" sz="1200" i="1" dirty="0">
                  <a:latin typeface="Arial"/>
                  <a:cs typeface="Arial"/>
                </a:rPr>
                <a:t>HBA1</a:t>
              </a:r>
            </a:p>
          </p:txBody>
        </p:sp>
      </p:grpSp>
      <p:cxnSp>
        <p:nvCxnSpPr>
          <p:cNvPr id="57" name="Straight Connector 56"/>
          <p:cNvCxnSpPr/>
          <p:nvPr/>
        </p:nvCxnSpPr>
        <p:spPr>
          <a:xfrm>
            <a:off x="1420591" y="5681551"/>
            <a:ext cx="6265334" cy="0"/>
          </a:xfrm>
          <a:prstGeom prst="line">
            <a:avLst/>
          </a:prstGeom>
        </p:spPr>
        <p:style>
          <a:lnRef idx="1">
            <a:schemeClr val="dk1"/>
          </a:lnRef>
          <a:fillRef idx="2">
            <a:schemeClr val="dk1"/>
          </a:fillRef>
          <a:effectRef idx="1">
            <a:schemeClr val="dk1"/>
          </a:effectRef>
          <a:fontRef idx="minor">
            <a:schemeClr val="dk1"/>
          </a:fontRef>
        </p:style>
      </p:cxnSp>
      <p:grpSp>
        <p:nvGrpSpPr>
          <p:cNvPr id="66" name="Group 65"/>
          <p:cNvGrpSpPr/>
          <p:nvPr/>
        </p:nvGrpSpPr>
        <p:grpSpPr>
          <a:xfrm>
            <a:off x="1803414" y="5582773"/>
            <a:ext cx="356469" cy="197556"/>
            <a:chOff x="1935045" y="1806222"/>
            <a:chExt cx="356469" cy="197556"/>
          </a:xfrm>
        </p:grpSpPr>
        <p:sp>
          <p:nvSpPr>
            <p:cNvPr id="67" name="Rectangle 66"/>
            <p:cNvSpPr/>
            <p:nvPr/>
          </p:nvSpPr>
          <p:spPr>
            <a:xfrm>
              <a:off x="1935045" y="1806222"/>
              <a:ext cx="352778" cy="1975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8" name="Rectangle 67"/>
            <p:cNvSpPr/>
            <p:nvPr/>
          </p:nvSpPr>
          <p:spPr>
            <a:xfrm>
              <a:off x="1935045" y="1807746"/>
              <a:ext cx="61955"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2028772" y="1807746"/>
              <a:ext cx="4596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2179514" y="1809270"/>
              <a:ext cx="11200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5873306" y="5585821"/>
            <a:ext cx="357963" cy="197556"/>
            <a:chOff x="3956759" y="1799995"/>
            <a:chExt cx="357963" cy="197556"/>
          </a:xfrm>
        </p:grpSpPr>
        <p:sp>
          <p:nvSpPr>
            <p:cNvPr id="82" name="Rectangle 81"/>
            <p:cNvSpPr/>
            <p:nvPr/>
          </p:nvSpPr>
          <p:spPr>
            <a:xfrm>
              <a:off x="3961944" y="1799995"/>
              <a:ext cx="352778" cy="1975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3" name="Rectangle 82"/>
            <p:cNvSpPr/>
            <p:nvPr/>
          </p:nvSpPr>
          <p:spPr>
            <a:xfrm>
              <a:off x="3956759" y="1802662"/>
              <a:ext cx="61955"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4050486" y="1802662"/>
              <a:ext cx="4596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4201228" y="1804186"/>
              <a:ext cx="11200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6567752" y="5585821"/>
            <a:ext cx="357963" cy="197556"/>
            <a:chOff x="3956759" y="1799995"/>
            <a:chExt cx="357963" cy="197556"/>
          </a:xfrm>
        </p:grpSpPr>
        <p:sp>
          <p:nvSpPr>
            <p:cNvPr id="87" name="Rectangle 86"/>
            <p:cNvSpPr/>
            <p:nvPr/>
          </p:nvSpPr>
          <p:spPr>
            <a:xfrm>
              <a:off x="3961944" y="1799995"/>
              <a:ext cx="352778" cy="1975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8" name="Rectangle 87"/>
            <p:cNvSpPr/>
            <p:nvPr/>
          </p:nvSpPr>
          <p:spPr>
            <a:xfrm>
              <a:off x="3956759" y="1802662"/>
              <a:ext cx="61955"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4050486" y="1802662"/>
              <a:ext cx="4596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4201228" y="1804186"/>
              <a:ext cx="112000" cy="191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 name="TextBox 90"/>
          <p:cNvSpPr txBox="1"/>
          <p:nvPr/>
        </p:nvSpPr>
        <p:spPr>
          <a:xfrm>
            <a:off x="418702" y="5467290"/>
            <a:ext cx="898003" cy="400110"/>
          </a:xfrm>
          <a:prstGeom prst="rect">
            <a:avLst/>
          </a:prstGeom>
          <a:noFill/>
        </p:spPr>
        <p:txBody>
          <a:bodyPr wrap="none" rtlCol="0">
            <a:spAutoFit/>
          </a:bodyPr>
          <a:lstStyle/>
          <a:p>
            <a:r>
              <a:rPr lang="en-US" sz="2000" dirty="0">
                <a:latin typeface="Arial"/>
                <a:cs typeface="Arial"/>
              </a:rPr>
              <a:t>16p13</a:t>
            </a:r>
          </a:p>
        </p:txBody>
      </p:sp>
      <p:sp>
        <p:nvSpPr>
          <p:cNvPr id="92" name="TextBox 91"/>
          <p:cNvSpPr txBox="1"/>
          <p:nvPr/>
        </p:nvSpPr>
        <p:spPr>
          <a:xfrm>
            <a:off x="7841147" y="5467290"/>
            <a:ext cx="960519" cy="400110"/>
          </a:xfrm>
          <a:prstGeom prst="rect">
            <a:avLst/>
          </a:prstGeom>
          <a:noFill/>
        </p:spPr>
        <p:txBody>
          <a:bodyPr wrap="none" rtlCol="0">
            <a:spAutoFit/>
          </a:bodyPr>
          <a:lstStyle/>
          <a:p>
            <a:r>
              <a:rPr lang="en-US" sz="2000" dirty="0">
                <a:latin typeface="Arial"/>
                <a:cs typeface="Arial"/>
              </a:rPr>
              <a:t>~40 kb</a:t>
            </a:r>
          </a:p>
        </p:txBody>
      </p:sp>
      <p:sp>
        <p:nvSpPr>
          <p:cNvPr id="93" name="TextBox 92"/>
          <p:cNvSpPr txBox="1"/>
          <p:nvPr/>
        </p:nvSpPr>
        <p:spPr>
          <a:xfrm>
            <a:off x="371269" y="3767999"/>
            <a:ext cx="4599336" cy="400110"/>
          </a:xfrm>
          <a:prstGeom prst="rect">
            <a:avLst/>
          </a:prstGeom>
          <a:noFill/>
        </p:spPr>
        <p:txBody>
          <a:bodyPr wrap="none" rtlCol="0">
            <a:spAutoFit/>
          </a:bodyPr>
          <a:lstStyle/>
          <a:p>
            <a:r>
              <a:rPr lang="en-US" sz="2000" b="1" dirty="0">
                <a:latin typeface="Arial"/>
                <a:cs typeface="Arial"/>
              </a:rPr>
              <a:t>coding genes of the α-globin cluster</a:t>
            </a:r>
          </a:p>
        </p:txBody>
      </p:sp>
      <p:grpSp>
        <p:nvGrpSpPr>
          <p:cNvPr id="58" name="Group 57"/>
          <p:cNvGrpSpPr/>
          <p:nvPr/>
        </p:nvGrpSpPr>
        <p:grpSpPr>
          <a:xfrm>
            <a:off x="1576368" y="4823829"/>
            <a:ext cx="5576545" cy="427777"/>
            <a:chOff x="1707999" y="754763"/>
            <a:chExt cx="5576545" cy="427777"/>
          </a:xfrm>
        </p:grpSpPr>
        <p:sp>
          <p:nvSpPr>
            <p:cNvPr id="59" name="Rectangle 58"/>
            <p:cNvSpPr/>
            <p:nvPr/>
          </p:nvSpPr>
          <p:spPr>
            <a:xfrm>
              <a:off x="1707999" y="754763"/>
              <a:ext cx="5576545" cy="4277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nvGrpSpPr>
            <p:cNvPr id="60" name="Group 59"/>
            <p:cNvGrpSpPr/>
            <p:nvPr/>
          </p:nvGrpSpPr>
          <p:grpSpPr>
            <a:xfrm>
              <a:off x="1969108" y="806265"/>
              <a:ext cx="5082953" cy="309208"/>
              <a:chOff x="1979520" y="2116722"/>
              <a:chExt cx="5082953" cy="309208"/>
            </a:xfrm>
          </p:grpSpPr>
          <p:sp>
            <p:nvSpPr>
              <p:cNvPr id="61" name="TextBox 60"/>
              <p:cNvSpPr txBox="1"/>
              <p:nvPr/>
            </p:nvSpPr>
            <p:spPr>
              <a:xfrm>
                <a:off x="1979520" y="2118153"/>
                <a:ext cx="263827" cy="307777"/>
              </a:xfrm>
              <a:prstGeom prst="rect">
                <a:avLst/>
              </a:prstGeom>
              <a:noFill/>
            </p:spPr>
            <p:txBody>
              <a:bodyPr wrap="none" rtlCol="0">
                <a:spAutoFit/>
              </a:bodyPr>
              <a:lstStyle/>
              <a:p>
                <a:pPr algn="ctr"/>
                <a:r>
                  <a:rPr lang="en-US" sz="1400" dirty="0" err="1">
                    <a:latin typeface="Arial"/>
                    <a:cs typeface="Arial"/>
                  </a:rPr>
                  <a:t>ζ</a:t>
                </a:r>
                <a:endParaRPr lang="en-US" sz="1400" dirty="0">
                  <a:latin typeface="Arial"/>
                  <a:cs typeface="Arial"/>
                </a:endParaRPr>
              </a:p>
            </p:txBody>
          </p:sp>
          <p:sp>
            <p:nvSpPr>
              <p:cNvPr id="64" name="TextBox 63"/>
              <p:cNvSpPr txBox="1"/>
              <p:nvPr/>
            </p:nvSpPr>
            <p:spPr>
              <a:xfrm>
                <a:off x="5993119" y="2116722"/>
                <a:ext cx="388310" cy="307777"/>
              </a:xfrm>
              <a:prstGeom prst="rect">
                <a:avLst/>
              </a:prstGeom>
              <a:noFill/>
            </p:spPr>
            <p:txBody>
              <a:bodyPr wrap="none" rtlCol="0">
                <a:spAutoFit/>
              </a:bodyPr>
              <a:lstStyle/>
              <a:p>
                <a:pPr algn="ctr"/>
                <a:r>
                  <a:rPr lang="en-US" sz="1400" dirty="0">
                    <a:latin typeface="Arial"/>
                    <a:cs typeface="Arial"/>
                  </a:rPr>
                  <a:t>α2</a:t>
                </a:r>
              </a:p>
            </p:txBody>
          </p:sp>
          <p:sp>
            <p:nvSpPr>
              <p:cNvPr id="65" name="TextBox 64"/>
              <p:cNvSpPr txBox="1"/>
              <p:nvPr/>
            </p:nvSpPr>
            <p:spPr>
              <a:xfrm>
                <a:off x="6674163" y="2116722"/>
                <a:ext cx="388310" cy="307777"/>
              </a:xfrm>
              <a:prstGeom prst="rect">
                <a:avLst/>
              </a:prstGeom>
              <a:noFill/>
            </p:spPr>
            <p:txBody>
              <a:bodyPr wrap="none" rtlCol="0">
                <a:spAutoFit/>
              </a:bodyPr>
              <a:lstStyle/>
              <a:p>
                <a:pPr algn="ctr"/>
                <a:r>
                  <a:rPr lang="en-US" sz="1400" dirty="0">
                    <a:latin typeface="Arial"/>
                    <a:cs typeface="Arial"/>
                  </a:rPr>
                  <a:t>α1</a:t>
                </a:r>
              </a:p>
            </p:txBody>
          </p:sp>
        </p:grpSp>
      </p:grpSp>
      <p:sp>
        <p:nvSpPr>
          <p:cNvPr id="6" name="TextBox 5"/>
          <p:cNvSpPr txBox="1"/>
          <p:nvPr/>
        </p:nvSpPr>
        <p:spPr>
          <a:xfrm>
            <a:off x="1284485" y="853407"/>
            <a:ext cx="1271274" cy="338554"/>
          </a:xfrm>
          <a:prstGeom prst="rect">
            <a:avLst/>
          </a:prstGeom>
          <a:noFill/>
        </p:spPr>
        <p:txBody>
          <a:bodyPr wrap="none" rtlCol="0">
            <a:spAutoFit/>
          </a:bodyPr>
          <a:lstStyle/>
          <a:p>
            <a:pPr algn="ctr"/>
            <a:r>
              <a:rPr lang="en-US" sz="1600" b="1" i="1" dirty="0"/>
              <a:t>embryonic</a:t>
            </a:r>
            <a:endParaRPr lang="en-US" b="1" i="1" dirty="0"/>
          </a:p>
        </p:txBody>
      </p:sp>
      <p:sp>
        <p:nvSpPr>
          <p:cNvPr id="94" name="TextBox 93"/>
          <p:cNvSpPr txBox="1"/>
          <p:nvPr/>
        </p:nvSpPr>
        <p:spPr>
          <a:xfrm>
            <a:off x="3921932" y="854779"/>
            <a:ext cx="655521" cy="338554"/>
          </a:xfrm>
          <a:prstGeom prst="rect">
            <a:avLst/>
          </a:prstGeom>
          <a:noFill/>
        </p:spPr>
        <p:txBody>
          <a:bodyPr wrap="none" rtlCol="0">
            <a:spAutoFit/>
          </a:bodyPr>
          <a:lstStyle/>
          <a:p>
            <a:pPr algn="ctr"/>
            <a:r>
              <a:rPr lang="en-US" sz="1600" b="1" i="1" dirty="0"/>
              <a:t>fetal</a:t>
            </a:r>
            <a:endParaRPr lang="en-US" b="1" i="1" dirty="0"/>
          </a:p>
        </p:txBody>
      </p:sp>
      <p:sp>
        <p:nvSpPr>
          <p:cNvPr id="105" name="TextBox 104"/>
          <p:cNvSpPr txBox="1"/>
          <p:nvPr/>
        </p:nvSpPr>
        <p:spPr>
          <a:xfrm>
            <a:off x="6067956" y="856724"/>
            <a:ext cx="723748" cy="338554"/>
          </a:xfrm>
          <a:prstGeom prst="rect">
            <a:avLst/>
          </a:prstGeom>
          <a:noFill/>
        </p:spPr>
        <p:txBody>
          <a:bodyPr wrap="none" rtlCol="0">
            <a:spAutoFit/>
          </a:bodyPr>
          <a:lstStyle/>
          <a:p>
            <a:pPr algn="ctr"/>
            <a:r>
              <a:rPr lang="en-US" sz="1600" b="1" i="1" dirty="0"/>
              <a:t>adult</a:t>
            </a:r>
            <a:endParaRPr lang="en-US" b="1" i="1" dirty="0"/>
          </a:p>
        </p:txBody>
      </p:sp>
      <p:sp>
        <p:nvSpPr>
          <p:cNvPr id="106" name="TextBox 105"/>
          <p:cNvSpPr txBox="1"/>
          <p:nvPr/>
        </p:nvSpPr>
        <p:spPr>
          <a:xfrm>
            <a:off x="1350174" y="4482848"/>
            <a:ext cx="1271274" cy="338554"/>
          </a:xfrm>
          <a:prstGeom prst="rect">
            <a:avLst/>
          </a:prstGeom>
          <a:noFill/>
        </p:spPr>
        <p:txBody>
          <a:bodyPr wrap="none" rtlCol="0">
            <a:spAutoFit/>
          </a:bodyPr>
          <a:lstStyle/>
          <a:p>
            <a:pPr algn="ctr"/>
            <a:r>
              <a:rPr lang="en-US" sz="1600" b="1" i="1" dirty="0"/>
              <a:t>embryonic</a:t>
            </a:r>
            <a:endParaRPr lang="en-US" b="1" i="1" dirty="0"/>
          </a:p>
        </p:txBody>
      </p:sp>
      <p:sp>
        <p:nvSpPr>
          <p:cNvPr id="107" name="TextBox 106"/>
          <p:cNvSpPr txBox="1"/>
          <p:nvPr/>
        </p:nvSpPr>
        <p:spPr>
          <a:xfrm>
            <a:off x="5720397" y="4482848"/>
            <a:ext cx="1407830" cy="338554"/>
          </a:xfrm>
          <a:prstGeom prst="rect">
            <a:avLst/>
          </a:prstGeom>
          <a:noFill/>
        </p:spPr>
        <p:txBody>
          <a:bodyPr wrap="none" rtlCol="0">
            <a:spAutoFit/>
          </a:bodyPr>
          <a:lstStyle/>
          <a:p>
            <a:pPr algn="ctr"/>
            <a:r>
              <a:rPr lang="en-US" sz="1600" b="1" i="1" dirty="0"/>
              <a:t>fetal &amp; adult</a:t>
            </a:r>
            <a:endParaRPr lang="en-US" b="1" i="1" dirty="0"/>
          </a:p>
        </p:txBody>
      </p:sp>
      <p:sp>
        <p:nvSpPr>
          <p:cNvPr id="110" name="TextBox 109"/>
          <p:cNvSpPr txBox="1"/>
          <p:nvPr/>
        </p:nvSpPr>
        <p:spPr>
          <a:xfrm>
            <a:off x="7653268" y="3112699"/>
            <a:ext cx="1143000" cy="646331"/>
          </a:xfrm>
          <a:prstGeom prst="rect">
            <a:avLst/>
          </a:prstGeom>
          <a:ln w="9525">
            <a:prstDash val="dash"/>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a:latin typeface="Arial"/>
                <a:cs typeface="Arial"/>
              </a:rPr>
              <a:t>2:  β/β</a:t>
            </a:r>
          </a:p>
          <a:p>
            <a:r>
              <a:rPr lang="en-US" sz="1800" dirty="0">
                <a:latin typeface="Arial"/>
                <a:cs typeface="Arial"/>
              </a:rPr>
              <a:t>4:  αα/αα</a:t>
            </a:r>
            <a:endParaRPr lang="en-US" sz="1800" i="1" dirty="0"/>
          </a:p>
        </p:txBody>
      </p:sp>
    </p:spTree>
    <p:extLst>
      <p:ext uri="{BB962C8B-B14F-4D97-AF65-F5344CB8AC3E}">
        <p14:creationId xmlns:p14="http://schemas.microsoft.com/office/powerpoint/2010/main" val="1778569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3"/>
          <p:cNvPicPr>
            <a:picLocks noChangeAspect="1" noChangeArrowheads="1"/>
          </p:cNvPicPr>
          <p:nvPr/>
        </p:nvPicPr>
        <p:blipFill>
          <a:blip r:embed="rId3"/>
          <a:srcRect/>
          <a:stretch>
            <a:fillRect/>
          </a:stretch>
        </p:blipFill>
        <p:spPr bwMode="auto">
          <a:xfrm>
            <a:off x="152400" y="155575"/>
            <a:ext cx="5534025" cy="3635375"/>
          </a:xfrm>
          <a:prstGeom prst="rect">
            <a:avLst/>
          </a:prstGeom>
          <a:noFill/>
          <a:ln w="50800">
            <a:solidFill>
              <a:srgbClr val="181818"/>
            </a:solidFill>
            <a:miter lim="800000"/>
            <a:headEnd/>
            <a:tailEnd/>
          </a:ln>
        </p:spPr>
      </p:pic>
      <p:pic>
        <p:nvPicPr>
          <p:cNvPr id="114692" name="Picture 4"/>
          <p:cNvPicPr>
            <a:picLocks noChangeAspect="1" noChangeArrowheads="1"/>
          </p:cNvPicPr>
          <p:nvPr/>
        </p:nvPicPr>
        <p:blipFill>
          <a:blip r:embed="rId4"/>
          <a:srcRect/>
          <a:stretch>
            <a:fillRect/>
          </a:stretch>
        </p:blipFill>
        <p:spPr bwMode="auto">
          <a:xfrm>
            <a:off x="3498850" y="3133725"/>
            <a:ext cx="5556250" cy="3646488"/>
          </a:xfrm>
          <a:prstGeom prst="rect">
            <a:avLst/>
          </a:prstGeom>
          <a:noFill/>
          <a:ln w="50800">
            <a:solidFill>
              <a:schemeClr val="tx1"/>
            </a:solidFill>
            <a:miter lim="800000"/>
            <a:headEnd/>
            <a:tailEnd/>
          </a:ln>
        </p:spPr>
      </p:pic>
      <p:sp>
        <p:nvSpPr>
          <p:cNvPr id="114693" name="Rectangle 5"/>
          <p:cNvSpPr>
            <a:spLocks noChangeArrowheads="1"/>
          </p:cNvSpPr>
          <p:nvPr/>
        </p:nvSpPr>
        <p:spPr bwMode="auto">
          <a:xfrm>
            <a:off x="377825" y="4936187"/>
            <a:ext cx="2895600" cy="923330"/>
          </a:xfrm>
          <a:prstGeom prst="rect">
            <a:avLst/>
          </a:prstGeom>
          <a:solidFill>
            <a:srgbClr val="FFC9BE"/>
          </a:solidFill>
          <a:ln w="28575">
            <a:solidFill>
              <a:srgbClr val="FF0000"/>
            </a:solidFill>
            <a:miter lim="800000"/>
            <a:headEnd/>
            <a:tailEnd/>
          </a:ln>
        </p:spPr>
        <p:txBody>
          <a:bodyPr wrap="square">
            <a:spAutoFit/>
          </a:bodyPr>
          <a:lstStyle/>
          <a:p>
            <a:pPr algn="ctr"/>
            <a:r>
              <a:rPr lang="en-US" sz="1800" dirty="0">
                <a:cs typeface="Arial" pitchFamily="34" charset="0"/>
              </a:rPr>
              <a:t>Cirrhosis</a:t>
            </a:r>
          </a:p>
          <a:p>
            <a:pPr algn="ctr"/>
            <a:r>
              <a:rPr lang="en-US" sz="1800" dirty="0">
                <a:cs typeface="Arial" pitchFamily="34" charset="0"/>
              </a:rPr>
              <a:t>Liver Failure</a:t>
            </a:r>
          </a:p>
          <a:p>
            <a:pPr algn="ctr"/>
            <a:r>
              <a:rPr lang="en-US" sz="1800" dirty="0">
                <a:cs typeface="Arial" pitchFamily="34" charset="0"/>
              </a:rPr>
              <a:t>Hepatocellular Carcinoma</a:t>
            </a:r>
          </a:p>
        </p:txBody>
      </p:sp>
      <p:sp>
        <p:nvSpPr>
          <p:cNvPr id="96261" name="TextBox 1"/>
          <p:cNvSpPr txBox="1">
            <a:spLocks noChangeArrowheads="1"/>
          </p:cNvSpPr>
          <p:nvPr/>
        </p:nvSpPr>
        <p:spPr bwMode="auto">
          <a:xfrm>
            <a:off x="7772400" y="228600"/>
            <a:ext cx="1171575" cy="584200"/>
          </a:xfrm>
          <a:prstGeom prst="rect">
            <a:avLst/>
          </a:prstGeom>
          <a:noFill/>
          <a:ln w="9525">
            <a:noFill/>
            <a:miter lim="800000"/>
            <a:headEnd/>
            <a:tailEnd/>
          </a:ln>
        </p:spPr>
        <p:txBody>
          <a:bodyPr wrap="none">
            <a:spAutoFit/>
          </a:bodyPr>
          <a:lstStyle/>
          <a:p>
            <a:pPr algn="ctr"/>
            <a:r>
              <a:rPr lang="en-US" sz="3200" b="1">
                <a:solidFill>
                  <a:srgbClr val="234F77"/>
                </a:solidFill>
              </a:rPr>
              <a:t>Liver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3"/>
          <a:srcRect/>
          <a:stretch>
            <a:fillRect/>
          </a:stretch>
        </p:blipFill>
        <p:spPr bwMode="auto">
          <a:xfrm>
            <a:off x="446088" y="438150"/>
            <a:ext cx="5448300" cy="3586163"/>
          </a:xfrm>
          <a:prstGeom prst="rect">
            <a:avLst/>
          </a:prstGeom>
          <a:noFill/>
          <a:ln w="50800">
            <a:solidFill>
              <a:schemeClr val="tx1"/>
            </a:solidFill>
            <a:miter lim="800000"/>
            <a:headEnd/>
            <a:tailEnd/>
          </a:ln>
        </p:spPr>
      </p:pic>
      <p:pic>
        <p:nvPicPr>
          <p:cNvPr id="98306" name="Picture 3"/>
          <p:cNvPicPr>
            <a:picLocks noChangeAspect="1" noChangeArrowheads="1"/>
          </p:cNvPicPr>
          <p:nvPr/>
        </p:nvPicPr>
        <p:blipFill>
          <a:blip r:embed="rId4"/>
          <a:srcRect/>
          <a:stretch>
            <a:fillRect/>
          </a:stretch>
        </p:blipFill>
        <p:spPr bwMode="auto">
          <a:xfrm>
            <a:off x="3241675" y="2830513"/>
            <a:ext cx="5429250" cy="3565525"/>
          </a:xfrm>
          <a:prstGeom prst="rect">
            <a:avLst/>
          </a:prstGeom>
          <a:noFill/>
          <a:ln w="50800">
            <a:solidFill>
              <a:schemeClr val="tx1"/>
            </a:solidFill>
            <a:miter lim="800000"/>
            <a:headEnd/>
            <a:tailEnd/>
          </a:ln>
        </p:spPr>
      </p:pic>
      <p:sp>
        <p:nvSpPr>
          <p:cNvPr id="116743" name="Rectangle 7"/>
          <p:cNvSpPr>
            <a:spLocks noChangeArrowheads="1"/>
          </p:cNvSpPr>
          <p:nvPr/>
        </p:nvSpPr>
        <p:spPr bwMode="auto">
          <a:xfrm>
            <a:off x="685800" y="4692650"/>
            <a:ext cx="2133600" cy="1035050"/>
          </a:xfrm>
          <a:prstGeom prst="rect">
            <a:avLst/>
          </a:prstGeom>
          <a:solidFill>
            <a:srgbClr val="FFC9BE"/>
          </a:solidFill>
          <a:ln w="28575">
            <a:solidFill>
              <a:srgbClr val="FF0000"/>
            </a:solidFill>
            <a:miter lim="800000"/>
            <a:headEnd/>
            <a:tailEnd/>
          </a:ln>
        </p:spPr>
        <p:txBody>
          <a:bodyPr>
            <a:spAutoFit/>
          </a:bodyPr>
          <a:lstStyle/>
          <a:p>
            <a:pPr algn="ctr"/>
            <a:r>
              <a:rPr lang="en-US" sz="2000">
                <a:cs typeface="Arial" pitchFamily="34" charset="0"/>
              </a:rPr>
              <a:t>Heart Failure</a:t>
            </a:r>
          </a:p>
          <a:p>
            <a:pPr algn="ctr"/>
            <a:r>
              <a:rPr lang="en-US" sz="2000">
                <a:cs typeface="Arial" pitchFamily="34" charset="0"/>
              </a:rPr>
              <a:t>Dysrhythmias</a:t>
            </a:r>
          </a:p>
          <a:p>
            <a:pPr algn="ctr"/>
            <a:r>
              <a:rPr lang="en-US" sz="2000">
                <a:cs typeface="Arial" pitchFamily="34" charset="0"/>
              </a:rPr>
              <a:t>Sudden Death</a:t>
            </a:r>
          </a:p>
        </p:txBody>
      </p:sp>
      <p:sp>
        <p:nvSpPr>
          <p:cNvPr id="98308" name="TextBox 4"/>
          <p:cNvSpPr txBox="1">
            <a:spLocks noChangeArrowheads="1"/>
          </p:cNvSpPr>
          <p:nvPr/>
        </p:nvSpPr>
        <p:spPr bwMode="auto">
          <a:xfrm>
            <a:off x="7742238" y="228600"/>
            <a:ext cx="1233487" cy="584200"/>
          </a:xfrm>
          <a:prstGeom prst="rect">
            <a:avLst/>
          </a:prstGeom>
          <a:noFill/>
          <a:ln w="9525">
            <a:noFill/>
            <a:miter lim="800000"/>
            <a:headEnd/>
            <a:tailEnd/>
          </a:ln>
        </p:spPr>
        <p:txBody>
          <a:bodyPr wrap="none">
            <a:spAutoFit/>
          </a:bodyPr>
          <a:lstStyle/>
          <a:p>
            <a:pPr algn="ctr"/>
            <a:r>
              <a:rPr lang="en-US" sz="3200" b="1">
                <a:solidFill>
                  <a:srgbClr val="234F77"/>
                </a:solidFill>
              </a:rPr>
              <a:t>Heart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p:cNvPicPr>
            <a:picLocks noChangeAspect="1" noChangeArrowheads="1"/>
          </p:cNvPicPr>
          <p:nvPr/>
        </p:nvPicPr>
        <p:blipFill>
          <a:blip r:embed="rId3"/>
          <a:srcRect/>
          <a:stretch>
            <a:fillRect/>
          </a:stretch>
        </p:blipFill>
        <p:spPr bwMode="auto">
          <a:xfrm>
            <a:off x="1160463" y="1185863"/>
            <a:ext cx="6821487" cy="4481512"/>
          </a:xfrm>
          <a:prstGeom prst="rect">
            <a:avLst/>
          </a:prstGeom>
          <a:noFill/>
          <a:ln w="50800">
            <a:solidFill>
              <a:srgbClr val="181818"/>
            </a:solidFill>
            <a:miter lim="800000"/>
            <a:headEnd/>
            <a:tailEnd/>
          </a:ln>
        </p:spPr>
      </p:pic>
      <p:sp>
        <p:nvSpPr>
          <p:cNvPr id="118787" name="Rectangle 3"/>
          <p:cNvSpPr>
            <a:spLocks noChangeArrowheads="1"/>
          </p:cNvSpPr>
          <p:nvPr/>
        </p:nvSpPr>
        <p:spPr bwMode="auto">
          <a:xfrm>
            <a:off x="5791200" y="5291138"/>
            <a:ext cx="3048000" cy="1035050"/>
          </a:xfrm>
          <a:prstGeom prst="rect">
            <a:avLst/>
          </a:prstGeom>
          <a:solidFill>
            <a:srgbClr val="FFC9BE"/>
          </a:solidFill>
          <a:ln w="28575">
            <a:solidFill>
              <a:srgbClr val="FF0000"/>
            </a:solidFill>
            <a:miter lim="800000"/>
            <a:headEnd/>
            <a:tailEnd/>
          </a:ln>
        </p:spPr>
        <p:txBody>
          <a:bodyPr>
            <a:spAutoFit/>
          </a:bodyPr>
          <a:lstStyle/>
          <a:p>
            <a:pPr algn="ctr"/>
            <a:r>
              <a:rPr lang="en-US" sz="2000">
                <a:cs typeface="Arial" pitchFamily="34" charset="0"/>
              </a:rPr>
              <a:t>Hypogonadism</a:t>
            </a:r>
          </a:p>
          <a:p>
            <a:pPr algn="ctr"/>
            <a:r>
              <a:rPr lang="en-US" sz="2000">
                <a:cs typeface="Arial" pitchFamily="34" charset="0"/>
              </a:rPr>
              <a:t>Hypothyroidism</a:t>
            </a:r>
          </a:p>
          <a:p>
            <a:pPr algn="ctr"/>
            <a:r>
              <a:rPr lang="en-US" sz="2000">
                <a:cs typeface="Arial" pitchFamily="34" charset="0"/>
              </a:rPr>
              <a:t>Diabetes Mellitus</a:t>
            </a:r>
          </a:p>
        </p:txBody>
      </p:sp>
      <p:sp>
        <p:nvSpPr>
          <p:cNvPr id="4" name="TextBox 3"/>
          <p:cNvSpPr txBox="1"/>
          <p:nvPr/>
        </p:nvSpPr>
        <p:spPr>
          <a:xfrm>
            <a:off x="685800" y="152400"/>
            <a:ext cx="2733675" cy="892175"/>
          </a:xfrm>
          <a:prstGeom prst="rect">
            <a:avLst/>
          </a:prstGeom>
          <a:noFill/>
        </p:spPr>
        <p:txBody>
          <a:bodyPr wrap="none">
            <a:spAutoFit/>
          </a:bodyPr>
          <a:lstStyle/>
          <a:p>
            <a:pPr algn="ctr">
              <a:defRPr/>
            </a:pPr>
            <a:r>
              <a:rPr lang="en-US" sz="3200" b="1" dirty="0">
                <a:solidFill>
                  <a:srgbClr val="234F77"/>
                </a:solidFill>
                <a:latin typeface="Arial" charset="0"/>
                <a:ea typeface="ＭＳ Ｐゴシック" charset="0"/>
                <a:cs typeface="ＭＳ Ｐゴシック" charset="0"/>
              </a:rPr>
              <a:t>Pancreas</a:t>
            </a:r>
          </a:p>
          <a:p>
            <a:pPr algn="ctr">
              <a:defRPr/>
            </a:pPr>
            <a:r>
              <a:rPr lang="en-US" sz="2000" dirty="0">
                <a:solidFill>
                  <a:srgbClr val="234F77"/>
                </a:solidFill>
                <a:latin typeface="+mj-lt"/>
                <a:ea typeface="ＭＳ Ｐゴシック" charset="0"/>
                <a:cs typeface="ＭＳ Ｐゴシック" charset="0"/>
              </a:rPr>
              <a:t>and other endocrine glands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9" name="Picture 3" descr="Picture 2"/>
          <p:cNvPicPr>
            <a:picLocks noChangeAspect="1" noChangeArrowheads="1"/>
          </p:cNvPicPr>
          <p:nvPr/>
        </p:nvPicPr>
        <p:blipFill>
          <a:blip r:embed="rId3">
            <a:extLst>
              <a:ext uri="{28A0092B-C50C-407E-A947-70E740481C1C}">
                <a14:useLocalDpi xmlns:a14="http://schemas.microsoft.com/office/drawing/2010/main" val="0"/>
              </a:ext>
            </a:extLst>
          </a:blip>
          <a:srcRect t="435"/>
          <a:stretch>
            <a:fillRect/>
          </a:stretch>
        </p:blipFill>
        <p:spPr bwMode="auto">
          <a:xfrm>
            <a:off x="4845050" y="1670050"/>
            <a:ext cx="3244850" cy="2909888"/>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03780" name="Group 4"/>
          <p:cNvGrpSpPr>
            <a:grpSpLocks/>
          </p:cNvGrpSpPr>
          <p:nvPr/>
        </p:nvGrpSpPr>
        <p:grpSpPr bwMode="auto">
          <a:xfrm>
            <a:off x="1393824" y="4579938"/>
            <a:ext cx="6348413" cy="400050"/>
            <a:chOff x="884" y="3408"/>
            <a:chExt cx="3999" cy="252"/>
          </a:xfrm>
        </p:grpSpPr>
        <p:sp>
          <p:nvSpPr>
            <p:cNvPr id="203781" name="Text Box 5"/>
            <p:cNvSpPr txBox="1">
              <a:spLocks noChangeArrowheads="1"/>
            </p:cNvSpPr>
            <p:nvPr/>
          </p:nvSpPr>
          <p:spPr bwMode="auto">
            <a:xfrm>
              <a:off x="884" y="3408"/>
              <a:ext cx="1618" cy="2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altLang="en-US" sz="2000" dirty="0">
                  <a:latin typeface="Gill Sans" pitchFamily="64" charset="0"/>
                </a:rPr>
                <a:t>Liver &gt; Heart</a:t>
              </a:r>
            </a:p>
          </p:txBody>
        </p:sp>
        <p:sp>
          <p:nvSpPr>
            <p:cNvPr id="203782" name="Text Box 6"/>
            <p:cNvSpPr txBox="1">
              <a:spLocks noChangeArrowheads="1"/>
            </p:cNvSpPr>
            <p:nvPr/>
          </p:nvSpPr>
          <p:spPr bwMode="auto">
            <a:xfrm>
              <a:off x="3265" y="3408"/>
              <a:ext cx="1618" cy="2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altLang="en-US" sz="2000" dirty="0">
                  <a:latin typeface="Gill Sans" pitchFamily="64" charset="0"/>
                </a:rPr>
                <a:t>Heart &gt; Liver</a:t>
              </a:r>
            </a:p>
          </p:txBody>
        </p:sp>
      </p:grpSp>
      <p:sp>
        <p:nvSpPr>
          <p:cNvPr id="203783" name="Text Box 7"/>
          <p:cNvSpPr txBox="1">
            <a:spLocks noChangeArrowheads="1"/>
          </p:cNvSpPr>
          <p:nvPr/>
        </p:nvSpPr>
        <p:spPr bwMode="auto">
          <a:xfrm>
            <a:off x="763280" y="218182"/>
            <a:ext cx="7614265" cy="10772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r>
              <a:rPr lang="en-US" altLang="en-US" sz="3600" b="1" dirty="0">
                <a:solidFill>
                  <a:schemeClr val="accent2">
                    <a:lumMod val="50000"/>
                  </a:schemeClr>
                </a:solidFill>
                <a:cs typeface="Arial" panose="020B0604020202020204" pitchFamily="34" charset="0"/>
              </a:rPr>
              <a:t>Appearance of Tissue Iron by MRI</a:t>
            </a:r>
          </a:p>
          <a:p>
            <a:pPr algn="ctr"/>
            <a:r>
              <a:rPr lang="en-US" altLang="en-US" sz="2800" dirty="0">
                <a:solidFill>
                  <a:schemeClr val="accent2">
                    <a:lumMod val="50000"/>
                  </a:schemeClr>
                </a:solidFill>
                <a:latin typeface="+mj-lt"/>
              </a:rPr>
              <a:t>and common methods of quantitation</a:t>
            </a:r>
          </a:p>
        </p:txBody>
      </p:sp>
      <p:grpSp>
        <p:nvGrpSpPr>
          <p:cNvPr id="203784" name="Group 8"/>
          <p:cNvGrpSpPr>
            <a:grpSpLocks/>
          </p:cNvGrpSpPr>
          <p:nvPr/>
        </p:nvGrpSpPr>
        <p:grpSpPr bwMode="auto">
          <a:xfrm>
            <a:off x="6751637" y="838200"/>
            <a:ext cx="1654175" cy="1143000"/>
            <a:chOff x="1872" y="816"/>
            <a:chExt cx="1042" cy="720"/>
          </a:xfrm>
        </p:grpSpPr>
        <p:sp>
          <p:nvSpPr>
            <p:cNvPr id="203785" name="Freeform 9"/>
            <p:cNvSpPr>
              <a:spLocks/>
            </p:cNvSpPr>
            <p:nvPr/>
          </p:nvSpPr>
          <p:spPr bwMode="auto">
            <a:xfrm>
              <a:off x="1872" y="1056"/>
              <a:ext cx="768" cy="480"/>
            </a:xfrm>
            <a:custGeom>
              <a:avLst/>
              <a:gdLst>
                <a:gd name="T0" fmla="*/ 0 w 768"/>
                <a:gd name="T1" fmla="*/ 480 h 480"/>
                <a:gd name="T2" fmla="*/ 96 w 768"/>
                <a:gd name="T3" fmla="*/ 288 h 480"/>
                <a:gd name="T4" fmla="*/ 336 w 768"/>
                <a:gd name="T5" fmla="*/ 336 h 480"/>
                <a:gd name="T6" fmla="*/ 432 w 768"/>
                <a:gd name="T7" fmla="*/ 144 h 480"/>
                <a:gd name="T8" fmla="*/ 672 w 768"/>
                <a:gd name="T9" fmla="*/ 192 h 480"/>
                <a:gd name="T10" fmla="*/ 768 w 768"/>
                <a:gd name="T11" fmla="*/ 0 h 480"/>
              </a:gdLst>
              <a:ahLst/>
              <a:cxnLst>
                <a:cxn ang="0">
                  <a:pos x="T0" y="T1"/>
                </a:cxn>
                <a:cxn ang="0">
                  <a:pos x="T2" y="T3"/>
                </a:cxn>
                <a:cxn ang="0">
                  <a:pos x="T4" y="T5"/>
                </a:cxn>
                <a:cxn ang="0">
                  <a:pos x="T6" y="T7"/>
                </a:cxn>
                <a:cxn ang="0">
                  <a:pos x="T8" y="T9"/>
                </a:cxn>
                <a:cxn ang="0">
                  <a:pos x="T10" y="T11"/>
                </a:cxn>
              </a:cxnLst>
              <a:rect l="0" t="0" r="r" b="b"/>
              <a:pathLst>
                <a:path w="768" h="480">
                  <a:moveTo>
                    <a:pt x="0" y="480"/>
                  </a:moveTo>
                  <a:cubicBezTo>
                    <a:pt x="20" y="396"/>
                    <a:pt x="40" y="312"/>
                    <a:pt x="96" y="288"/>
                  </a:cubicBezTo>
                  <a:cubicBezTo>
                    <a:pt x="152" y="264"/>
                    <a:pt x="280" y="360"/>
                    <a:pt x="336" y="336"/>
                  </a:cubicBezTo>
                  <a:cubicBezTo>
                    <a:pt x="392" y="312"/>
                    <a:pt x="376" y="168"/>
                    <a:pt x="432" y="144"/>
                  </a:cubicBezTo>
                  <a:cubicBezTo>
                    <a:pt x="488" y="120"/>
                    <a:pt x="616" y="216"/>
                    <a:pt x="672" y="192"/>
                  </a:cubicBezTo>
                  <a:cubicBezTo>
                    <a:pt x="728" y="168"/>
                    <a:pt x="752" y="32"/>
                    <a:pt x="768" y="0"/>
                  </a:cubicBezTo>
                </a:path>
              </a:pathLst>
            </a:custGeom>
            <a:noFill/>
            <a:ln w="38100">
              <a:solidFill>
                <a:srgbClr val="FF0000"/>
              </a:solidFill>
              <a:round/>
              <a:headEnd/>
              <a:tailEnd type="triangle" w="med" len="me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03786" name="Text Box 10"/>
            <p:cNvSpPr txBox="1">
              <a:spLocks noChangeArrowheads="1"/>
            </p:cNvSpPr>
            <p:nvPr/>
          </p:nvSpPr>
          <p:spPr bwMode="auto">
            <a:xfrm>
              <a:off x="2496" y="816"/>
              <a:ext cx="418"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en-US">
                  <a:solidFill>
                    <a:srgbClr val="EC3402"/>
                  </a:solidFill>
                  <a:latin typeface="Gill Sans" pitchFamily="64" charset="0"/>
                </a:rPr>
                <a:t>T2*</a:t>
              </a:r>
            </a:p>
          </p:txBody>
        </p:sp>
      </p:grpSp>
      <p:pic>
        <p:nvPicPr>
          <p:cNvPr id="15" name="Picture 2" descr="Picture 3"/>
          <p:cNvPicPr>
            <a:picLocks noChangeAspect="1" noChangeArrowheads="1"/>
          </p:cNvPicPr>
          <p:nvPr/>
        </p:nvPicPr>
        <p:blipFill>
          <a:blip r:embed="rId4">
            <a:extLst>
              <a:ext uri="{28A0092B-C50C-407E-A947-70E740481C1C}">
                <a14:useLocalDpi xmlns:a14="http://schemas.microsoft.com/office/drawing/2010/main" val="0"/>
              </a:ext>
            </a:extLst>
          </a:blip>
          <a:srcRect l="1170" t="273"/>
          <a:stretch>
            <a:fillRect/>
          </a:stretch>
        </p:blipFill>
        <p:spPr bwMode="auto">
          <a:xfrm>
            <a:off x="914400" y="1670050"/>
            <a:ext cx="3216275" cy="2905125"/>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6" name="Group 11"/>
          <p:cNvGrpSpPr>
            <a:grpSpLocks/>
          </p:cNvGrpSpPr>
          <p:nvPr/>
        </p:nvGrpSpPr>
        <p:grpSpPr bwMode="auto">
          <a:xfrm>
            <a:off x="1143000" y="4265614"/>
            <a:ext cx="6764338" cy="1147763"/>
            <a:chOff x="3792" y="2976"/>
            <a:chExt cx="4261" cy="723"/>
          </a:xfrm>
        </p:grpSpPr>
        <p:sp>
          <p:nvSpPr>
            <p:cNvPr id="17" name="Freeform 12"/>
            <p:cNvSpPr>
              <a:spLocks/>
            </p:cNvSpPr>
            <p:nvPr/>
          </p:nvSpPr>
          <p:spPr bwMode="auto">
            <a:xfrm flipV="1">
              <a:off x="3792" y="2976"/>
              <a:ext cx="768" cy="480"/>
            </a:xfrm>
            <a:custGeom>
              <a:avLst/>
              <a:gdLst>
                <a:gd name="T0" fmla="*/ 0 w 768"/>
                <a:gd name="T1" fmla="*/ 480 h 480"/>
                <a:gd name="T2" fmla="*/ 96 w 768"/>
                <a:gd name="T3" fmla="*/ 288 h 480"/>
                <a:gd name="T4" fmla="*/ 336 w 768"/>
                <a:gd name="T5" fmla="*/ 336 h 480"/>
                <a:gd name="T6" fmla="*/ 432 w 768"/>
                <a:gd name="T7" fmla="*/ 144 h 480"/>
                <a:gd name="T8" fmla="*/ 672 w 768"/>
                <a:gd name="T9" fmla="*/ 192 h 480"/>
                <a:gd name="T10" fmla="*/ 768 w 768"/>
                <a:gd name="T11" fmla="*/ 0 h 480"/>
              </a:gdLst>
              <a:ahLst/>
              <a:cxnLst>
                <a:cxn ang="0">
                  <a:pos x="T0" y="T1"/>
                </a:cxn>
                <a:cxn ang="0">
                  <a:pos x="T2" y="T3"/>
                </a:cxn>
                <a:cxn ang="0">
                  <a:pos x="T4" y="T5"/>
                </a:cxn>
                <a:cxn ang="0">
                  <a:pos x="T6" y="T7"/>
                </a:cxn>
                <a:cxn ang="0">
                  <a:pos x="T8" y="T9"/>
                </a:cxn>
                <a:cxn ang="0">
                  <a:pos x="T10" y="T11"/>
                </a:cxn>
              </a:cxnLst>
              <a:rect l="0" t="0" r="r" b="b"/>
              <a:pathLst>
                <a:path w="768" h="480">
                  <a:moveTo>
                    <a:pt x="0" y="480"/>
                  </a:moveTo>
                  <a:cubicBezTo>
                    <a:pt x="20" y="396"/>
                    <a:pt x="40" y="312"/>
                    <a:pt x="96" y="288"/>
                  </a:cubicBezTo>
                  <a:cubicBezTo>
                    <a:pt x="152" y="264"/>
                    <a:pt x="280" y="360"/>
                    <a:pt x="336" y="336"/>
                  </a:cubicBezTo>
                  <a:cubicBezTo>
                    <a:pt x="392" y="312"/>
                    <a:pt x="376" y="168"/>
                    <a:pt x="432" y="144"/>
                  </a:cubicBezTo>
                  <a:cubicBezTo>
                    <a:pt x="488" y="120"/>
                    <a:pt x="616" y="216"/>
                    <a:pt x="672" y="192"/>
                  </a:cubicBezTo>
                  <a:cubicBezTo>
                    <a:pt x="728" y="168"/>
                    <a:pt x="752" y="32"/>
                    <a:pt x="768" y="0"/>
                  </a:cubicBezTo>
                </a:path>
              </a:pathLst>
            </a:custGeom>
            <a:noFill/>
            <a:ln w="38100">
              <a:solidFill>
                <a:srgbClr val="FF0000"/>
              </a:solidFill>
              <a:round/>
              <a:headEnd/>
              <a:tailEnd type="triangle" w="med" len="me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18" name="Text Box 13"/>
            <p:cNvSpPr txBox="1">
              <a:spLocks noChangeArrowheads="1"/>
            </p:cNvSpPr>
            <p:nvPr/>
          </p:nvSpPr>
          <p:spPr bwMode="auto">
            <a:xfrm>
              <a:off x="4337" y="3408"/>
              <a:ext cx="3716" cy="2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spcBef>
                  <a:spcPct val="50000"/>
                </a:spcBef>
              </a:pPr>
              <a:r>
                <a:rPr lang="en-US" altLang="en-US" dirty="0">
                  <a:solidFill>
                    <a:srgbClr val="EC3402"/>
                  </a:solidFill>
                  <a:latin typeface="Gill Sans" pitchFamily="64" charset="0"/>
                </a:rPr>
                <a:t>R2, T2*  </a:t>
              </a:r>
              <a:r>
                <a:rPr lang="en-US" altLang="en-US" dirty="0">
                  <a:solidFill>
                    <a:srgbClr val="EC3402"/>
                  </a:solidFill>
                  <a:latin typeface="Gill Sans" pitchFamily="64" charset="0"/>
                  <a:sym typeface="Symbol" panose="05050102010706020507" pitchFamily="18" charset="2"/>
                </a:rPr>
                <a:t>  converted to Fe concentration</a:t>
              </a:r>
              <a:endParaRPr lang="en-US" altLang="en-US" dirty="0">
                <a:solidFill>
                  <a:srgbClr val="EC3402"/>
                </a:solidFill>
                <a:latin typeface="Gill Sans" pitchFamily="64" charset="0"/>
              </a:endParaRPr>
            </a:p>
          </p:txBody>
        </p:sp>
      </p:grpSp>
      <p:sp>
        <p:nvSpPr>
          <p:cNvPr id="2" name="TextBox 1"/>
          <p:cNvSpPr txBox="1"/>
          <p:nvPr/>
        </p:nvSpPr>
        <p:spPr>
          <a:xfrm>
            <a:off x="150813" y="5666370"/>
            <a:ext cx="883920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t>Serum ferritin </a:t>
            </a:r>
            <a:r>
              <a:rPr lang="en-US" sz="1600" dirty="0"/>
              <a:t>may not accurately represent a patient’s risk (non-linear with iron load; confounded by inflammation and vitamin C deficiency; underestimates iron burden in thalassemia intermedia and Diamond-</a:t>
            </a:r>
            <a:r>
              <a:rPr lang="en-US" sz="1600" dirty="0" err="1"/>
              <a:t>Blackfan</a:t>
            </a:r>
            <a:r>
              <a:rPr lang="en-US" sz="1600" dirty="0"/>
              <a:t> anemia) and cannot substitute for more direct determinations of iron load in susceptible organs. </a:t>
            </a:r>
            <a:r>
              <a:rPr lang="en-US" sz="1600" b="1" dirty="0"/>
              <a:t>Liver biopsy </a:t>
            </a:r>
            <a:r>
              <a:rPr lang="en-US" sz="1600" dirty="0"/>
              <a:t>is invasive and susceptible to sampling errors, but may occasionally be necessary for histologic determination of fibrosis or cirrhosis. </a:t>
            </a:r>
          </a:p>
        </p:txBody>
      </p:sp>
    </p:spTree>
    <p:extLst>
      <p:ext uri="{BB962C8B-B14F-4D97-AF65-F5344CB8AC3E}">
        <p14:creationId xmlns:p14="http://schemas.microsoft.com/office/powerpoint/2010/main" val="1507629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57200" y="274638"/>
            <a:ext cx="8229600" cy="563562"/>
          </a:xfrm>
        </p:spPr>
        <p:txBody>
          <a:bodyPr/>
          <a:lstStyle/>
          <a:p>
            <a:r>
              <a:rPr lang="en-US" sz="4000" b="1" dirty="0">
                <a:solidFill>
                  <a:schemeClr val="accent1">
                    <a:lumMod val="50000"/>
                  </a:schemeClr>
                </a:solidFill>
              </a:rPr>
              <a:t>Common Iron </a:t>
            </a:r>
            <a:r>
              <a:rPr lang="en-US" sz="4000" b="1" dirty="0" err="1">
                <a:solidFill>
                  <a:schemeClr val="accent1">
                    <a:lumMod val="50000"/>
                  </a:schemeClr>
                </a:solidFill>
              </a:rPr>
              <a:t>Chelators</a:t>
            </a:r>
            <a:endParaRPr lang="en-US" sz="4000" b="1" dirty="0">
              <a:solidFill>
                <a:schemeClr val="accent1">
                  <a:lumMod val="50000"/>
                </a:schemeClr>
              </a:solidFill>
            </a:endParaRPr>
          </a:p>
        </p:txBody>
      </p:sp>
      <p:sp>
        <p:nvSpPr>
          <p:cNvPr id="205827" name="Rectangle 3"/>
          <p:cNvSpPr>
            <a:spLocks noGrp="1" noChangeArrowheads="1"/>
          </p:cNvSpPr>
          <p:nvPr>
            <p:ph type="body" sz="half" idx="1"/>
          </p:nvPr>
        </p:nvSpPr>
        <p:spPr>
          <a:xfrm>
            <a:off x="457200" y="962127"/>
            <a:ext cx="4038600" cy="4524273"/>
          </a:xfrm>
        </p:spPr>
        <p:txBody>
          <a:bodyPr>
            <a:noAutofit/>
          </a:bodyPr>
          <a:lstStyle/>
          <a:p>
            <a:pPr marL="0" indent="0">
              <a:spcAft>
                <a:spcPts val="1800"/>
              </a:spcAft>
              <a:buNone/>
            </a:pPr>
            <a:r>
              <a:rPr lang="en-US" sz="2600" b="1" dirty="0" err="1"/>
              <a:t>Deferasirox</a:t>
            </a:r>
            <a:endParaRPr lang="en-US" sz="2600" b="1" dirty="0"/>
          </a:p>
          <a:p>
            <a:pPr>
              <a:spcAft>
                <a:spcPts val="1800"/>
              </a:spcAft>
            </a:pPr>
            <a:r>
              <a:rPr lang="en-US" sz="1800" dirty="0"/>
              <a:t>Tridentate iron chelator</a:t>
            </a:r>
          </a:p>
          <a:p>
            <a:pPr>
              <a:spcAft>
                <a:spcPts val="1800"/>
              </a:spcAft>
            </a:pPr>
            <a:r>
              <a:rPr lang="en-US" sz="1800" dirty="0"/>
              <a:t>Oral solution (dissolved tablet)</a:t>
            </a:r>
          </a:p>
          <a:p>
            <a:pPr>
              <a:spcAft>
                <a:spcPts val="1800"/>
              </a:spcAft>
            </a:pPr>
            <a:r>
              <a:rPr lang="en-US" sz="1800" dirty="0"/>
              <a:t>Once daily</a:t>
            </a:r>
          </a:p>
          <a:p>
            <a:pPr>
              <a:spcAft>
                <a:spcPts val="1800"/>
              </a:spcAft>
            </a:pPr>
            <a:r>
              <a:rPr lang="en-US" sz="1800" dirty="0"/>
              <a:t>30 - 40 mg/kg/dose</a:t>
            </a:r>
          </a:p>
          <a:p>
            <a:pPr>
              <a:spcAft>
                <a:spcPts val="1800"/>
              </a:spcAft>
            </a:pPr>
            <a:r>
              <a:rPr lang="en-US" sz="1800" dirty="0"/>
              <a:t>Main toxicity: GI, hepatic, renal</a:t>
            </a:r>
          </a:p>
          <a:p>
            <a:pPr>
              <a:spcAft>
                <a:spcPts val="1800"/>
              </a:spcAft>
            </a:pPr>
            <a:r>
              <a:rPr lang="en-US" sz="1800" dirty="0"/>
              <a:t>Monitoring: Monthly ferritin, LFTs, BUN/creatinine, urine </a:t>
            </a:r>
            <a:r>
              <a:rPr lang="en-US" sz="1800" dirty="0" err="1"/>
              <a:t>prot:creat</a:t>
            </a:r>
            <a:endParaRPr lang="en-US" sz="1800" dirty="0"/>
          </a:p>
        </p:txBody>
      </p:sp>
      <p:sp>
        <p:nvSpPr>
          <p:cNvPr id="205828" name="Rectangle 4"/>
          <p:cNvSpPr>
            <a:spLocks noGrp="1" noChangeArrowheads="1"/>
          </p:cNvSpPr>
          <p:nvPr>
            <p:ph type="body" sz="half" idx="2"/>
          </p:nvPr>
        </p:nvSpPr>
        <p:spPr>
          <a:xfrm>
            <a:off x="4568113" y="962128"/>
            <a:ext cx="4275570" cy="4406804"/>
          </a:xfrm>
        </p:spPr>
        <p:txBody>
          <a:bodyPr>
            <a:noAutofit/>
          </a:bodyPr>
          <a:lstStyle/>
          <a:p>
            <a:pPr marL="0" indent="0">
              <a:spcAft>
                <a:spcPts val="1800"/>
              </a:spcAft>
              <a:buNone/>
            </a:pPr>
            <a:r>
              <a:rPr lang="en-US" sz="2600" b="1" dirty="0"/>
              <a:t>Deferoxamine</a:t>
            </a:r>
          </a:p>
          <a:p>
            <a:pPr>
              <a:spcAft>
                <a:spcPts val="1800"/>
              </a:spcAft>
            </a:pPr>
            <a:r>
              <a:rPr lang="en-US" sz="1800" dirty="0"/>
              <a:t>Hexadentate iron chelator</a:t>
            </a:r>
          </a:p>
          <a:p>
            <a:pPr>
              <a:spcAft>
                <a:spcPts val="1800"/>
              </a:spcAft>
            </a:pPr>
            <a:r>
              <a:rPr lang="en-US" sz="1800" dirty="0"/>
              <a:t>SQ or IV infusion (short t</a:t>
            </a:r>
            <a:r>
              <a:rPr lang="en-US" sz="1800" baseline="-25000" dirty="0"/>
              <a:t>1/2</a:t>
            </a:r>
            <a:r>
              <a:rPr lang="en-US" sz="1800" dirty="0"/>
              <a:t>)</a:t>
            </a:r>
          </a:p>
          <a:p>
            <a:pPr>
              <a:spcAft>
                <a:spcPts val="1800"/>
              </a:spcAft>
            </a:pPr>
            <a:r>
              <a:rPr lang="en-US" sz="1800" dirty="0"/>
              <a:t>10-12 </a:t>
            </a:r>
            <a:r>
              <a:rPr lang="en-US" sz="1800" dirty="0" err="1"/>
              <a:t>hrs</a:t>
            </a:r>
            <a:r>
              <a:rPr lang="en-US" sz="1800" dirty="0"/>
              <a:t>, 5-7 nights weekly</a:t>
            </a:r>
          </a:p>
          <a:p>
            <a:pPr>
              <a:spcAft>
                <a:spcPts val="1800"/>
              </a:spcAft>
            </a:pPr>
            <a:r>
              <a:rPr lang="en-US" sz="1800" dirty="0"/>
              <a:t>30 - 50 mg/kg/day</a:t>
            </a:r>
          </a:p>
          <a:p>
            <a:pPr>
              <a:spcAft>
                <a:spcPts val="1800"/>
              </a:spcAft>
            </a:pPr>
            <a:r>
              <a:rPr lang="en-US" sz="1800" dirty="0"/>
              <a:t>Main toxicity: ocular, </a:t>
            </a:r>
            <a:r>
              <a:rPr lang="en-US" sz="1800" dirty="0" err="1"/>
              <a:t>otic</a:t>
            </a:r>
            <a:r>
              <a:rPr lang="en-US" sz="1800" dirty="0"/>
              <a:t>, bony</a:t>
            </a:r>
          </a:p>
          <a:p>
            <a:pPr>
              <a:spcAft>
                <a:spcPts val="1800"/>
              </a:spcAft>
            </a:pPr>
            <a:r>
              <a:rPr lang="en-US" sz="1800" dirty="0"/>
              <a:t>Monitoring: : Monthly ferritin, LFTs, BUN/creatinine, urine </a:t>
            </a:r>
            <a:r>
              <a:rPr lang="en-US" sz="1800" dirty="0" err="1"/>
              <a:t>prot:creat</a:t>
            </a:r>
            <a:r>
              <a:rPr lang="en-US" sz="1800" dirty="0"/>
              <a:t>; yearly eye exam and audiogram; consider yearly bone density</a:t>
            </a:r>
          </a:p>
        </p:txBody>
      </p:sp>
      <p:sp>
        <p:nvSpPr>
          <p:cNvPr id="2" name="TextBox 1"/>
          <p:cNvSpPr txBox="1"/>
          <p:nvPr/>
        </p:nvSpPr>
        <p:spPr>
          <a:xfrm>
            <a:off x="643813" y="5867400"/>
            <a:ext cx="78486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t>Chelation usually initiated when: </a:t>
            </a:r>
            <a:r>
              <a:rPr lang="en-US" sz="1600" dirty="0"/>
              <a:t>120-200 ml/kg of PRBCs have been transfused; LIC &gt; 5-7 mg/g dry weight; and/or ferritin &gt;1500-2000 ng/</a:t>
            </a:r>
            <a:r>
              <a:rPr lang="en-US" sz="1600" dirty="0" err="1"/>
              <a:t>mL.</a:t>
            </a:r>
            <a:r>
              <a:rPr lang="en-US" sz="1600" dirty="0"/>
              <a:t> Often wait until age &gt; 2 years because of potential growth impairment and bony changes (especially for deferoxamine).</a:t>
            </a:r>
          </a:p>
        </p:txBody>
      </p:sp>
    </p:spTree>
    <p:extLst>
      <p:ext uri="{BB962C8B-B14F-4D97-AF65-F5344CB8AC3E}">
        <p14:creationId xmlns:p14="http://schemas.microsoft.com/office/powerpoint/2010/main" val="4160177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Ascorbic Acid (Vitamin C)</a:t>
            </a:r>
          </a:p>
        </p:txBody>
      </p:sp>
      <p:sp>
        <p:nvSpPr>
          <p:cNvPr id="6" name="Content Placeholder 5"/>
          <p:cNvSpPr>
            <a:spLocks noGrp="1"/>
          </p:cNvSpPr>
          <p:nvPr>
            <p:ph idx="1"/>
          </p:nvPr>
        </p:nvSpPr>
        <p:spPr>
          <a:xfrm>
            <a:off x="457200" y="1600200"/>
            <a:ext cx="8229600" cy="4756150"/>
          </a:xfrm>
        </p:spPr>
        <p:txBody>
          <a:bodyPr>
            <a:noAutofit/>
          </a:bodyPr>
          <a:lstStyle/>
          <a:p>
            <a:pPr>
              <a:lnSpc>
                <a:spcPct val="120000"/>
              </a:lnSpc>
            </a:pPr>
            <a:r>
              <a:rPr lang="en-US" sz="1600" dirty="0"/>
              <a:t>Vitamin C, iron, and iron overload</a:t>
            </a:r>
          </a:p>
          <a:p>
            <a:pPr lvl="1">
              <a:lnSpc>
                <a:spcPct val="120000"/>
              </a:lnSpc>
            </a:pPr>
            <a:r>
              <a:rPr lang="en-US" sz="1400" dirty="0"/>
              <a:t>Vitamin C increases GI absorption of non-</a:t>
            </a:r>
            <a:r>
              <a:rPr lang="en-US" sz="1400" dirty="0" err="1"/>
              <a:t>heme</a:t>
            </a:r>
            <a:r>
              <a:rPr lang="en-US" sz="1400" dirty="0"/>
              <a:t> iron</a:t>
            </a:r>
          </a:p>
          <a:p>
            <a:pPr lvl="1">
              <a:lnSpc>
                <a:spcPct val="120000"/>
              </a:lnSpc>
            </a:pPr>
            <a:r>
              <a:rPr lang="en-US" sz="1400" dirty="0"/>
              <a:t>Vitamin C increases availability of iron for chelation</a:t>
            </a:r>
          </a:p>
          <a:p>
            <a:pPr lvl="1">
              <a:lnSpc>
                <a:spcPct val="120000"/>
              </a:lnSpc>
            </a:pPr>
            <a:r>
              <a:rPr lang="en-US" sz="1400" dirty="0"/>
              <a:t>Iron overload can cause vitamin C deficiency (iron-mediated oxidation of vitamin C)</a:t>
            </a:r>
          </a:p>
          <a:p>
            <a:pPr lvl="1">
              <a:lnSpc>
                <a:spcPct val="120000"/>
              </a:lnSpc>
            </a:pPr>
            <a:r>
              <a:rPr lang="en-US" sz="1400" dirty="0"/>
              <a:t>Patients with severe chronic iron overload can have cardiac decompensation if </a:t>
            </a:r>
            <a:r>
              <a:rPr lang="en-US" sz="1400" dirty="0" err="1"/>
              <a:t>deferoxamine</a:t>
            </a:r>
            <a:r>
              <a:rPr lang="en-US" sz="1400" dirty="0"/>
              <a:t> and high doses of vitamin C (&gt;500 mg daily) are used together</a:t>
            </a:r>
          </a:p>
          <a:p>
            <a:pPr>
              <a:lnSpc>
                <a:spcPct val="120000"/>
              </a:lnSpc>
            </a:pPr>
            <a:endParaRPr lang="en-US" sz="1600" dirty="0"/>
          </a:p>
          <a:p>
            <a:pPr>
              <a:lnSpc>
                <a:spcPct val="120000"/>
              </a:lnSpc>
            </a:pPr>
            <a:r>
              <a:rPr lang="en-US" sz="1600" dirty="0"/>
              <a:t>General recommendations</a:t>
            </a:r>
          </a:p>
          <a:p>
            <a:pPr lvl="1">
              <a:lnSpc>
                <a:spcPct val="120000"/>
              </a:lnSpc>
            </a:pPr>
            <a:r>
              <a:rPr lang="en-US" sz="1400" dirty="0"/>
              <a:t>Vitamin C can be considered an adjunct to chelation.</a:t>
            </a:r>
          </a:p>
          <a:p>
            <a:pPr lvl="1">
              <a:lnSpc>
                <a:spcPct val="120000"/>
              </a:lnSpc>
            </a:pPr>
            <a:r>
              <a:rPr lang="en-US" sz="1400" dirty="0"/>
              <a:t>Don’t give vitamin C without chelation (because of potential for increased GI absorption)</a:t>
            </a:r>
          </a:p>
          <a:p>
            <a:pPr lvl="1">
              <a:lnSpc>
                <a:spcPct val="120000"/>
              </a:lnSpc>
            </a:pPr>
            <a:r>
              <a:rPr lang="en-US" sz="1400" dirty="0"/>
              <a:t>Vitamin C supplements should not be given to patients with cardiac failure</a:t>
            </a:r>
          </a:p>
          <a:p>
            <a:pPr lvl="1">
              <a:lnSpc>
                <a:spcPct val="120000"/>
              </a:lnSpc>
            </a:pPr>
            <a:r>
              <a:rPr lang="en-US" sz="1400" dirty="0"/>
              <a:t>Do not exceed a daily vitamin C dose of 200 mg</a:t>
            </a:r>
          </a:p>
          <a:p>
            <a:pPr lvl="1">
              <a:lnSpc>
                <a:spcPct val="120000"/>
              </a:lnSpc>
            </a:pPr>
            <a:endParaRPr lang="en-US" sz="1400" dirty="0"/>
          </a:p>
          <a:p>
            <a:pPr>
              <a:lnSpc>
                <a:spcPct val="120000"/>
              </a:lnSpc>
            </a:pPr>
            <a:r>
              <a:rPr lang="en-US" sz="1600" dirty="0"/>
              <a:t>Not formally studied for </a:t>
            </a:r>
            <a:r>
              <a:rPr lang="en-US" sz="1600" dirty="0" err="1"/>
              <a:t>deferasirox</a:t>
            </a:r>
            <a:r>
              <a:rPr lang="en-US" sz="1600" dirty="0"/>
              <a:t> (recommendations are extrapolated from experience with </a:t>
            </a:r>
            <a:r>
              <a:rPr lang="en-US" sz="1600" dirty="0" err="1"/>
              <a:t>deferoxamine</a:t>
            </a:r>
            <a:r>
              <a:rPr lang="en-US" sz="1600" dirty="0"/>
              <a:t>)</a:t>
            </a:r>
          </a:p>
        </p:txBody>
      </p:sp>
    </p:spTree>
    <p:extLst>
      <p:ext uri="{BB962C8B-B14F-4D97-AF65-F5344CB8AC3E}">
        <p14:creationId xmlns:p14="http://schemas.microsoft.com/office/powerpoint/2010/main" val="2626583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4000" dirty="0" err="1">
                <a:latin typeface="Arial" panose="020B0604020202020204" pitchFamily="34" charset="0"/>
                <a:cs typeface="Arial" panose="020B0604020202020204" pitchFamily="34" charset="0"/>
              </a:rPr>
              <a:t>δβ</a:t>
            </a:r>
            <a:r>
              <a:rPr lang="en-US" sz="4000" dirty="0">
                <a:latin typeface="Arial" panose="020B0604020202020204" pitchFamily="34" charset="0"/>
                <a:cs typeface="Arial" panose="020B0604020202020204" pitchFamily="34" charset="0"/>
              </a:rPr>
              <a:t>-</a:t>
            </a:r>
            <a:r>
              <a:rPr lang="en-US" sz="4000" dirty="0"/>
              <a:t>t</a:t>
            </a:r>
            <a:r>
              <a:rPr lang="en-US" sz="4000" b="1" dirty="0">
                <a:latin typeface="Arial"/>
                <a:cs typeface="Arial"/>
              </a:rPr>
              <a:t>halassemia</a:t>
            </a:r>
            <a:endParaRPr lang="en-US" sz="2800" dirty="0"/>
          </a:p>
        </p:txBody>
      </p:sp>
      <p:sp>
        <p:nvSpPr>
          <p:cNvPr id="4" name="Rectangle 3"/>
          <p:cNvSpPr/>
          <p:nvPr/>
        </p:nvSpPr>
        <p:spPr>
          <a:xfrm>
            <a:off x="8153400" y="2133600"/>
            <a:ext cx="4572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581400" y="2618537"/>
            <a:ext cx="3610187" cy="1"/>
          </a:xfrm>
          <a:prstGeom prst="line">
            <a:avLst/>
          </a:prstGeom>
          <a:effectLst/>
        </p:spPr>
        <p:style>
          <a:lnRef idx="1">
            <a:schemeClr val="dk1"/>
          </a:lnRef>
          <a:fillRef idx="2">
            <a:schemeClr val="dk1"/>
          </a:fillRef>
          <a:effectRef idx="1">
            <a:schemeClr val="dk1"/>
          </a:effectRef>
          <a:fontRef idx="minor">
            <a:schemeClr val="dk1"/>
          </a:fontRef>
        </p:style>
      </p:cxnSp>
      <p:grpSp>
        <p:nvGrpSpPr>
          <p:cNvPr id="13" name="Group 12"/>
          <p:cNvGrpSpPr/>
          <p:nvPr/>
        </p:nvGrpSpPr>
        <p:grpSpPr>
          <a:xfrm>
            <a:off x="3581400" y="2133600"/>
            <a:ext cx="3610187" cy="427777"/>
            <a:chOff x="3674357" y="754763"/>
            <a:chExt cx="3610187" cy="427777"/>
          </a:xfrm>
          <a:noFill/>
          <a:effectLst/>
        </p:grpSpPr>
        <p:sp>
          <p:nvSpPr>
            <p:cNvPr id="14" name="Rectangle 13"/>
            <p:cNvSpPr/>
            <p:nvPr/>
          </p:nvSpPr>
          <p:spPr>
            <a:xfrm>
              <a:off x="3674357" y="754763"/>
              <a:ext cx="3610187" cy="42777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p>
          </p:txBody>
        </p:sp>
        <p:grpSp>
          <p:nvGrpSpPr>
            <p:cNvPr id="15" name="Group 14"/>
            <p:cNvGrpSpPr/>
            <p:nvPr/>
          </p:nvGrpSpPr>
          <p:grpSpPr>
            <a:xfrm>
              <a:off x="3939408" y="798560"/>
              <a:ext cx="3065334" cy="315482"/>
              <a:chOff x="3949820" y="2109017"/>
              <a:chExt cx="3065334" cy="315482"/>
            </a:xfrm>
            <a:grpFill/>
          </p:grpSpPr>
          <p:sp>
            <p:nvSpPr>
              <p:cNvPr id="17" name="TextBox 16"/>
              <p:cNvSpPr txBox="1"/>
              <p:nvPr/>
            </p:nvSpPr>
            <p:spPr>
              <a:xfrm>
                <a:off x="3949820" y="2109017"/>
                <a:ext cx="377026" cy="307777"/>
              </a:xfrm>
              <a:prstGeom prst="rect">
                <a:avLst/>
              </a:prstGeom>
              <a:grpFill/>
            </p:spPr>
            <p:txBody>
              <a:bodyPr wrap="none" rtlCol="0">
                <a:spAutoFit/>
              </a:bodyPr>
              <a:lstStyle/>
              <a:p>
                <a:pPr algn="ctr"/>
                <a:r>
                  <a:rPr lang="en-US" sz="1400" b="1" baseline="30000" dirty="0" err="1">
                    <a:latin typeface="Arial"/>
                    <a:cs typeface="Arial"/>
                  </a:rPr>
                  <a:t>G</a:t>
                </a:r>
                <a:r>
                  <a:rPr lang="en-US" sz="1400" b="1" dirty="0" err="1">
                    <a:latin typeface="Arial"/>
                    <a:cs typeface="Arial"/>
                  </a:rPr>
                  <a:t>γ</a:t>
                </a:r>
                <a:endParaRPr lang="en-US" sz="1400" b="1" dirty="0">
                  <a:latin typeface="Arial"/>
                  <a:cs typeface="Arial"/>
                </a:endParaRPr>
              </a:p>
            </p:txBody>
          </p:sp>
          <p:sp>
            <p:nvSpPr>
              <p:cNvPr id="18" name="TextBox 17"/>
              <p:cNvSpPr txBox="1"/>
              <p:nvPr/>
            </p:nvSpPr>
            <p:spPr>
              <a:xfrm>
                <a:off x="4598192" y="2116722"/>
                <a:ext cx="370614" cy="307777"/>
              </a:xfrm>
              <a:prstGeom prst="rect">
                <a:avLst/>
              </a:prstGeom>
              <a:grpFill/>
            </p:spPr>
            <p:txBody>
              <a:bodyPr wrap="none" rtlCol="0">
                <a:spAutoFit/>
              </a:bodyPr>
              <a:lstStyle/>
              <a:p>
                <a:pPr algn="ctr"/>
                <a:r>
                  <a:rPr lang="en-US" sz="1400" b="1" baseline="30000" dirty="0" err="1">
                    <a:latin typeface="Arial"/>
                    <a:cs typeface="Arial"/>
                  </a:rPr>
                  <a:t>A</a:t>
                </a:r>
                <a:r>
                  <a:rPr lang="en-US" sz="1400" b="1" dirty="0" err="1">
                    <a:latin typeface="Arial"/>
                    <a:cs typeface="Arial"/>
                  </a:rPr>
                  <a:t>γ</a:t>
                </a:r>
                <a:endParaRPr lang="en-US" sz="1400" b="1" dirty="0">
                  <a:latin typeface="Arial"/>
                  <a:cs typeface="Arial"/>
                </a:endParaRPr>
              </a:p>
            </p:txBody>
          </p:sp>
          <p:sp>
            <p:nvSpPr>
              <p:cNvPr id="19" name="TextBox 18"/>
              <p:cNvSpPr txBox="1"/>
              <p:nvPr/>
            </p:nvSpPr>
            <p:spPr>
              <a:xfrm>
                <a:off x="6040440" y="2116722"/>
                <a:ext cx="293670" cy="307777"/>
              </a:xfrm>
              <a:prstGeom prst="rect">
                <a:avLst/>
              </a:prstGeom>
              <a:grpFill/>
            </p:spPr>
            <p:txBody>
              <a:bodyPr wrap="none" rtlCol="0">
                <a:spAutoFit/>
              </a:bodyPr>
              <a:lstStyle/>
              <a:p>
                <a:pPr algn="ctr"/>
                <a:r>
                  <a:rPr lang="en-US" sz="1400" b="1" dirty="0" err="1">
                    <a:latin typeface="Arial"/>
                    <a:cs typeface="Arial"/>
                  </a:rPr>
                  <a:t>δ</a:t>
                </a:r>
                <a:endParaRPr lang="en-US" sz="1400" b="1" dirty="0">
                  <a:latin typeface="Arial"/>
                  <a:cs typeface="Arial"/>
                </a:endParaRPr>
              </a:p>
            </p:txBody>
          </p:sp>
          <p:sp>
            <p:nvSpPr>
              <p:cNvPr id="20" name="TextBox 19"/>
              <p:cNvSpPr txBox="1"/>
              <p:nvPr/>
            </p:nvSpPr>
            <p:spPr>
              <a:xfrm>
                <a:off x="6721483" y="2116722"/>
                <a:ext cx="293671" cy="307777"/>
              </a:xfrm>
              <a:prstGeom prst="rect">
                <a:avLst/>
              </a:prstGeom>
              <a:grpFill/>
            </p:spPr>
            <p:txBody>
              <a:bodyPr wrap="none" rtlCol="0">
                <a:spAutoFit/>
              </a:bodyPr>
              <a:lstStyle/>
              <a:p>
                <a:pPr algn="ctr"/>
                <a:r>
                  <a:rPr lang="en-US" sz="1400" b="1" dirty="0">
                    <a:latin typeface="Arial"/>
                    <a:cs typeface="Arial"/>
                  </a:rPr>
                  <a:t>β</a:t>
                </a:r>
              </a:p>
            </p:txBody>
          </p:sp>
        </p:grpSp>
      </p:grpSp>
      <p:sp>
        <p:nvSpPr>
          <p:cNvPr id="27" name="Rectangle 26"/>
          <p:cNvSpPr/>
          <p:nvPr/>
        </p:nvSpPr>
        <p:spPr>
          <a:xfrm>
            <a:off x="3830313" y="2519759"/>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2" name="Rectangle 31"/>
          <p:cNvSpPr/>
          <p:nvPr/>
        </p:nvSpPr>
        <p:spPr>
          <a:xfrm>
            <a:off x="4463627" y="2529034"/>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7" name="Rectangle 36"/>
          <p:cNvSpPr/>
          <p:nvPr/>
        </p:nvSpPr>
        <p:spPr>
          <a:xfrm>
            <a:off x="5878491" y="2529034"/>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Rectangle 41"/>
          <p:cNvSpPr/>
          <p:nvPr/>
        </p:nvSpPr>
        <p:spPr>
          <a:xfrm>
            <a:off x="6572937" y="2529034"/>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9" name="TextBox 48"/>
          <p:cNvSpPr txBox="1"/>
          <p:nvPr/>
        </p:nvSpPr>
        <p:spPr>
          <a:xfrm>
            <a:off x="489705" y="2396979"/>
            <a:ext cx="2741456" cy="400110"/>
          </a:xfrm>
          <a:prstGeom prst="rect">
            <a:avLst/>
          </a:prstGeom>
          <a:noFill/>
        </p:spPr>
        <p:txBody>
          <a:bodyPr wrap="none" rtlCol="0">
            <a:spAutoFit/>
          </a:bodyPr>
          <a:lstStyle/>
          <a:p>
            <a:r>
              <a:rPr lang="en-US" sz="2000" dirty="0"/>
              <a:t>Normal </a:t>
            </a:r>
            <a:r>
              <a:rPr lang="el-GR" sz="2000" dirty="0">
                <a:cs typeface="Arial" panose="020B0604020202020204" pitchFamily="34" charset="0"/>
              </a:rPr>
              <a:t>β</a:t>
            </a:r>
            <a:r>
              <a:rPr lang="en-US" sz="2000" dirty="0">
                <a:cs typeface="Arial" panose="020B0604020202020204" pitchFamily="34" charset="0"/>
              </a:rPr>
              <a:t>-globin locus</a:t>
            </a:r>
            <a:r>
              <a:rPr lang="en-US" sz="2000" dirty="0"/>
              <a:t>:</a:t>
            </a:r>
          </a:p>
        </p:txBody>
      </p:sp>
      <p:sp>
        <p:nvSpPr>
          <p:cNvPr id="52" name="TextBox 51"/>
          <p:cNvSpPr txBox="1"/>
          <p:nvPr/>
        </p:nvSpPr>
        <p:spPr>
          <a:xfrm>
            <a:off x="474696" y="3961522"/>
            <a:ext cx="2263761" cy="400110"/>
          </a:xfrm>
          <a:prstGeom prst="rect">
            <a:avLst/>
          </a:prstGeom>
          <a:noFill/>
        </p:spPr>
        <p:txBody>
          <a:bodyPr wrap="none" rtlCol="0">
            <a:spAutoFit/>
          </a:bodyPr>
          <a:lstStyle/>
          <a:p>
            <a:r>
              <a:rPr lang="en-US" sz="2000" dirty="0">
                <a:cs typeface="Arial" panose="020B0604020202020204" pitchFamily="34" charset="0"/>
              </a:rPr>
              <a:t>(</a:t>
            </a:r>
            <a:r>
              <a:rPr lang="el-GR" sz="2000" dirty="0">
                <a:cs typeface="Arial" panose="020B0604020202020204" pitchFamily="34" charset="0"/>
              </a:rPr>
              <a:t>δβ</a:t>
            </a:r>
            <a:r>
              <a:rPr lang="en-US" sz="2000" dirty="0">
                <a:cs typeface="Arial" panose="020B0604020202020204" pitchFamily="34" charset="0"/>
              </a:rPr>
              <a:t>)</a:t>
            </a:r>
            <a:r>
              <a:rPr lang="en-US" sz="2000" baseline="30000" dirty="0">
                <a:cs typeface="Arial" panose="020B0604020202020204" pitchFamily="34" charset="0"/>
              </a:rPr>
              <a:t>0</a:t>
            </a:r>
            <a:r>
              <a:rPr lang="en-US" sz="2000" dirty="0">
                <a:cs typeface="Arial" panose="020B0604020202020204" pitchFamily="34" charset="0"/>
              </a:rPr>
              <a:t>-thalassemia:</a:t>
            </a:r>
            <a:endParaRPr lang="en-US" sz="2000" dirty="0"/>
          </a:p>
        </p:txBody>
      </p:sp>
      <p:sp>
        <p:nvSpPr>
          <p:cNvPr id="53" name="TextBox 52"/>
          <p:cNvSpPr txBox="1"/>
          <p:nvPr/>
        </p:nvSpPr>
        <p:spPr>
          <a:xfrm>
            <a:off x="477131" y="5595436"/>
            <a:ext cx="2268570" cy="400110"/>
          </a:xfrm>
          <a:prstGeom prst="rect">
            <a:avLst/>
          </a:prstGeom>
          <a:noFill/>
        </p:spPr>
        <p:txBody>
          <a:bodyPr wrap="none" rtlCol="0">
            <a:spAutoFit/>
          </a:bodyPr>
          <a:lstStyle/>
          <a:p>
            <a:r>
              <a:rPr lang="en-US" sz="2000" dirty="0">
                <a:cs typeface="Arial" panose="020B0604020202020204" pitchFamily="34" charset="0"/>
              </a:rPr>
              <a:t>(</a:t>
            </a:r>
            <a:r>
              <a:rPr lang="el-GR" sz="2000" dirty="0">
                <a:cs typeface="Arial" panose="020B0604020202020204" pitchFamily="34" charset="0"/>
              </a:rPr>
              <a:t>δβ</a:t>
            </a:r>
            <a:r>
              <a:rPr lang="en-US" sz="2000" dirty="0">
                <a:cs typeface="Arial" panose="020B0604020202020204" pitchFamily="34" charset="0"/>
              </a:rPr>
              <a:t>)</a:t>
            </a:r>
            <a:r>
              <a:rPr lang="en-US" sz="2000" baseline="30000" dirty="0">
                <a:cs typeface="Arial" panose="020B0604020202020204" pitchFamily="34" charset="0"/>
              </a:rPr>
              <a:t>+</a:t>
            </a:r>
            <a:r>
              <a:rPr lang="en-US" sz="2000" dirty="0">
                <a:cs typeface="Arial" panose="020B0604020202020204" pitchFamily="34" charset="0"/>
              </a:rPr>
              <a:t>-thalassemia:</a:t>
            </a:r>
            <a:endParaRPr lang="en-US" sz="2000" dirty="0"/>
          </a:p>
        </p:txBody>
      </p:sp>
      <p:cxnSp>
        <p:nvCxnSpPr>
          <p:cNvPr id="54" name="Straight Connector 53"/>
          <p:cNvCxnSpPr/>
          <p:nvPr/>
        </p:nvCxnSpPr>
        <p:spPr>
          <a:xfrm>
            <a:off x="3581400" y="4167285"/>
            <a:ext cx="3610187" cy="1"/>
          </a:xfrm>
          <a:prstGeom prst="line">
            <a:avLst/>
          </a:prstGeom>
          <a:effectLst/>
        </p:spPr>
        <p:style>
          <a:lnRef idx="1">
            <a:schemeClr val="dk1"/>
          </a:lnRef>
          <a:fillRef idx="2">
            <a:schemeClr val="dk1"/>
          </a:fillRef>
          <a:effectRef idx="1">
            <a:schemeClr val="dk1"/>
          </a:effectRef>
          <a:fontRef idx="minor">
            <a:schemeClr val="dk1"/>
          </a:fontRef>
        </p:style>
      </p:cxnSp>
      <p:grpSp>
        <p:nvGrpSpPr>
          <p:cNvPr id="55" name="Group 54"/>
          <p:cNvGrpSpPr/>
          <p:nvPr/>
        </p:nvGrpSpPr>
        <p:grpSpPr>
          <a:xfrm>
            <a:off x="3581400" y="3733800"/>
            <a:ext cx="1284037" cy="427777"/>
            <a:chOff x="3674357" y="754763"/>
            <a:chExt cx="1284037" cy="427777"/>
          </a:xfrm>
          <a:noFill/>
          <a:effectLst/>
        </p:grpSpPr>
        <p:sp>
          <p:nvSpPr>
            <p:cNvPr id="56" name="Rectangle 55"/>
            <p:cNvSpPr/>
            <p:nvPr/>
          </p:nvSpPr>
          <p:spPr>
            <a:xfrm>
              <a:off x="3674357" y="754763"/>
              <a:ext cx="1275863" cy="42777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p>
          </p:txBody>
        </p:sp>
        <p:grpSp>
          <p:nvGrpSpPr>
            <p:cNvPr id="57" name="Group 56"/>
            <p:cNvGrpSpPr/>
            <p:nvPr/>
          </p:nvGrpSpPr>
          <p:grpSpPr>
            <a:xfrm>
              <a:off x="3939408" y="798560"/>
              <a:ext cx="1018986" cy="315482"/>
              <a:chOff x="3949820" y="2109017"/>
              <a:chExt cx="1018986" cy="315482"/>
            </a:xfrm>
            <a:grpFill/>
          </p:grpSpPr>
          <p:sp>
            <p:nvSpPr>
              <p:cNvPr id="58" name="TextBox 57"/>
              <p:cNvSpPr txBox="1"/>
              <p:nvPr/>
            </p:nvSpPr>
            <p:spPr>
              <a:xfrm>
                <a:off x="3949820" y="2109017"/>
                <a:ext cx="377026" cy="307777"/>
              </a:xfrm>
              <a:prstGeom prst="rect">
                <a:avLst/>
              </a:prstGeom>
              <a:grpFill/>
            </p:spPr>
            <p:txBody>
              <a:bodyPr wrap="none" rtlCol="0">
                <a:spAutoFit/>
              </a:bodyPr>
              <a:lstStyle/>
              <a:p>
                <a:pPr algn="ctr"/>
                <a:r>
                  <a:rPr lang="en-US" sz="1400" b="1" baseline="30000" dirty="0" err="1">
                    <a:latin typeface="Arial"/>
                    <a:cs typeface="Arial"/>
                  </a:rPr>
                  <a:t>G</a:t>
                </a:r>
                <a:r>
                  <a:rPr lang="en-US" sz="1400" b="1" dirty="0" err="1">
                    <a:latin typeface="Arial"/>
                    <a:cs typeface="Arial"/>
                  </a:rPr>
                  <a:t>γ</a:t>
                </a:r>
                <a:endParaRPr lang="en-US" sz="1400" b="1" dirty="0">
                  <a:latin typeface="Arial"/>
                  <a:cs typeface="Arial"/>
                </a:endParaRPr>
              </a:p>
            </p:txBody>
          </p:sp>
          <p:sp>
            <p:nvSpPr>
              <p:cNvPr id="59" name="TextBox 58"/>
              <p:cNvSpPr txBox="1"/>
              <p:nvPr/>
            </p:nvSpPr>
            <p:spPr>
              <a:xfrm>
                <a:off x="4598192" y="2116722"/>
                <a:ext cx="370614" cy="307777"/>
              </a:xfrm>
              <a:prstGeom prst="rect">
                <a:avLst/>
              </a:prstGeom>
              <a:grpFill/>
            </p:spPr>
            <p:txBody>
              <a:bodyPr wrap="none" rtlCol="0">
                <a:spAutoFit/>
              </a:bodyPr>
              <a:lstStyle/>
              <a:p>
                <a:pPr algn="ctr"/>
                <a:r>
                  <a:rPr lang="en-US" sz="1400" b="1" baseline="30000" dirty="0" err="1">
                    <a:latin typeface="Arial"/>
                    <a:cs typeface="Arial"/>
                  </a:rPr>
                  <a:t>A</a:t>
                </a:r>
                <a:r>
                  <a:rPr lang="en-US" sz="1400" b="1" dirty="0" err="1">
                    <a:latin typeface="Arial"/>
                    <a:cs typeface="Arial"/>
                  </a:rPr>
                  <a:t>γ</a:t>
                </a:r>
                <a:endParaRPr lang="en-US" sz="1400" b="1" dirty="0">
                  <a:latin typeface="Arial"/>
                  <a:cs typeface="Arial"/>
                </a:endParaRPr>
              </a:p>
            </p:txBody>
          </p:sp>
        </p:grpSp>
      </p:grpSp>
      <p:sp>
        <p:nvSpPr>
          <p:cNvPr id="62" name="Rectangle 61"/>
          <p:cNvSpPr/>
          <p:nvPr/>
        </p:nvSpPr>
        <p:spPr>
          <a:xfrm>
            <a:off x="3830313" y="4038600"/>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3" name="Rectangle 62"/>
          <p:cNvSpPr/>
          <p:nvPr/>
        </p:nvSpPr>
        <p:spPr>
          <a:xfrm>
            <a:off x="4463627" y="4047875"/>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0" name="Rectangle 69"/>
          <p:cNvSpPr/>
          <p:nvPr/>
        </p:nvSpPr>
        <p:spPr>
          <a:xfrm>
            <a:off x="5525402" y="3991171"/>
            <a:ext cx="1484998" cy="3522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5525402" y="4167285"/>
            <a:ext cx="1484998" cy="0"/>
          </a:xfrm>
          <a:prstGeom prst="line">
            <a:avLst/>
          </a:prstGeom>
          <a:ln w="9525">
            <a:solidFill>
              <a:schemeClr val="bg1">
                <a:lumMod val="50000"/>
                <a:alpha val="25000"/>
              </a:schemeClr>
            </a:solidFill>
            <a:prstDash val="lgDash"/>
          </a:ln>
          <a:effectLst/>
        </p:spPr>
        <p:style>
          <a:lnRef idx="1">
            <a:schemeClr val="dk1"/>
          </a:lnRef>
          <a:fillRef idx="2">
            <a:schemeClr val="dk1"/>
          </a:fillRef>
          <a:effectRef idx="1">
            <a:schemeClr val="dk1"/>
          </a:effectRef>
          <a:fontRef idx="minor">
            <a:schemeClr val="dk1"/>
          </a:fontRef>
        </p:style>
      </p:cxnSp>
      <p:sp>
        <p:nvSpPr>
          <p:cNvPr id="77" name="TextBox 76"/>
          <p:cNvSpPr txBox="1"/>
          <p:nvPr/>
        </p:nvSpPr>
        <p:spPr>
          <a:xfrm>
            <a:off x="5716307" y="3887432"/>
            <a:ext cx="1103187" cy="276999"/>
          </a:xfrm>
          <a:prstGeom prst="rect">
            <a:avLst/>
          </a:prstGeom>
          <a:noFill/>
          <a:effectLst/>
        </p:spPr>
        <p:txBody>
          <a:bodyPr wrap="none" rtlCol="0">
            <a:spAutoFit/>
          </a:bodyPr>
          <a:lstStyle/>
          <a:p>
            <a:r>
              <a:rPr lang="en-US" sz="1200" i="1" dirty="0"/>
              <a:t>large deletion</a:t>
            </a:r>
          </a:p>
        </p:txBody>
      </p:sp>
      <p:sp>
        <p:nvSpPr>
          <p:cNvPr id="78" name="TextBox 77"/>
          <p:cNvSpPr txBox="1"/>
          <p:nvPr/>
        </p:nvSpPr>
        <p:spPr>
          <a:xfrm>
            <a:off x="7391400" y="3906545"/>
            <a:ext cx="929165" cy="461665"/>
          </a:xfrm>
          <a:prstGeom prst="rect">
            <a:avLst/>
          </a:prstGeom>
          <a:noFill/>
        </p:spPr>
        <p:txBody>
          <a:bodyPr wrap="none" rtlCol="0">
            <a:spAutoFit/>
          </a:bodyPr>
          <a:lstStyle/>
          <a:p>
            <a:r>
              <a:rPr lang="en-US" sz="1200" dirty="0"/>
              <a:t>High </a:t>
            </a:r>
            <a:r>
              <a:rPr lang="en-US" sz="1200" dirty="0" err="1"/>
              <a:t>Hb</a:t>
            </a:r>
            <a:r>
              <a:rPr lang="en-US" sz="1200" dirty="0"/>
              <a:t> F</a:t>
            </a:r>
          </a:p>
          <a:p>
            <a:r>
              <a:rPr lang="en-US" sz="1200" dirty="0"/>
              <a:t>Low </a:t>
            </a:r>
            <a:r>
              <a:rPr lang="en-US" sz="1200" dirty="0" err="1"/>
              <a:t>Hb</a:t>
            </a:r>
            <a:r>
              <a:rPr lang="en-US" sz="1200" dirty="0"/>
              <a:t> A</a:t>
            </a:r>
            <a:r>
              <a:rPr lang="en-US" sz="1200" baseline="-25000" dirty="0"/>
              <a:t>2</a:t>
            </a:r>
          </a:p>
        </p:txBody>
      </p:sp>
      <p:cxnSp>
        <p:nvCxnSpPr>
          <p:cNvPr id="79" name="Straight Connector 78"/>
          <p:cNvCxnSpPr/>
          <p:nvPr/>
        </p:nvCxnSpPr>
        <p:spPr>
          <a:xfrm>
            <a:off x="3581400" y="5786216"/>
            <a:ext cx="3610187" cy="1"/>
          </a:xfrm>
          <a:prstGeom prst="line">
            <a:avLst/>
          </a:prstGeom>
          <a:effectLst/>
        </p:spPr>
        <p:style>
          <a:lnRef idx="1">
            <a:schemeClr val="dk1"/>
          </a:lnRef>
          <a:fillRef idx="2">
            <a:schemeClr val="dk1"/>
          </a:fillRef>
          <a:effectRef idx="1">
            <a:schemeClr val="dk1"/>
          </a:effectRef>
          <a:fontRef idx="minor">
            <a:schemeClr val="dk1"/>
          </a:fontRef>
        </p:style>
      </p:cxnSp>
      <p:sp>
        <p:nvSpPr>
          <p:cNvPr id="81" name="Rectangle 80"/>
          <p:cNvSpPr/>
          <p:nvPr/>
        </p:nvSpPr>
        <p:spPr>
          <a:xfrm>
            <a:off x="3581400" y="5301279"/>
            <a:ext cx="3610187" cy="4277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83" name="TextBox 82"/>
          <p:cNvSpPr txBox="1"/>
          <p:nvPr/>
        </p:nvSpPr>
        <p:spPr>
          <a:xfrm>
            <a:off x="3846451" y="5345076"/>
            <a:ext cx="377026" cy="307777"/>
          </a:xfrm>
          <a:prstGeom prst="rect">
            <a:avLst/>
          </a:prstGeom>
          <a:noFill/>
        </p:spPr>
        <p:txBody>
          <a:bodyPr wrap="none" rtlCol="0">
            <a:spAutoFit/>
          </a:bodyPr>
          <a:lstStyle/>
          <a:p>
            <a:pPr algn="ctr"/>
            <a:r>
              <a:rPr lang="en-US" sz="1400" b="1" baseline="30000" dirty="0" err="1">
                <a:latin typeface="Arial"/>
                <a:cs typeface="Arial"/>
              </a:rPr>
              <a:t>G</a:t>
            </a:r>
            <a:r>
              <a:rPr lang="en-US" sz="1400" b="1" dirty="0" err="1">
                <a:latin typeface="Arial"/>
                <a:cs typeface="Arial"/>
              </a:rPr>
              <a:t>γ</a:t>
            </a:r>
            <a:endParaRPr lang="en-US" sz="1400" b="1" dirty="0">
              <a:latin typeface="Arial"/>
              <a:cs typeface="Arial"/>
            </a:endParaRPr>
          </a:p>
        </p:txBody>
      </p:sp>
      <p:sp>
        <p:nvSpPr>
          <p:cNvPr id="84" name="TextBox 83"/>
          <p:cNvSpPr txBox="1"/>
          <p:nvPr/>
        </p:nvSpPr>
        <p:spPr>
          <a:xfrm>
            <a:off x="4494823" y="5352781"/>
            <a:ext cx="370614" cy="307777"/>
          </a:xfrm>
          <a:prstGeom prst="rect">
            <a:avLst/>
          </a:prstGeom>
          <a:noFill/>
        </p:spPr>
        <p:txBody>
          <a:bodyPr wrap="none" rtlCol="0">
            <a:spAutoFit/>
          </a:bodyPr>
          <a:lstStyle/>
          <a:p>
            <a:pPr algn="ctr"/>
            <a:r>
              <a:rPr lang="en-US" sz="1400" b="1" baseline="30000" dirty="0" err="1">
                <a:latin typeface="Arial"/>
                <a:cs typeface="Arial"/>
              </a:rPr>
              <a:t>A</a:t>
            </a:r>
            <a:r>
              <a:rPr lang="en-US" sz="1400" b="1" dirty="0" err="1">
                <a:latin typeface="Arial"/>
                <a:cs typeface="Arial"/>
              </a:rPr>
              <a:t>γ</a:t>
            </a:r>
            <a:endParaRPr lang="en-US" sz="1400" b="1" dirty="0">
              <a:latin typeface="Arial"/>
              <a:cs typeface="Arial"/>
            </a:endParaRPr>
          </a:p>
        </p:txBody>
      </p:sp>
      <p:sp>
        <p:nvSpPr>
          <p:cNvPr id="85" name="TextBox 84"/>
          <p:cNvSpPr txBox="1"/>
          <p:nvPr/>
        </p:nvSpPr>
        <p:spPr>
          <a:xfrm>
            <a:off x="6036643" y="5356710"/>
            <a:ext cx="293670" cy="307777"/>
          </a:xfrm>
          <a:prstGeom prst="rect">
            <a:avLst/>
          </a:prstGeom>
          <a:noFill/>
        </p:spPr>
        <p:txBody>
          <a:bodyPr wrap="none" rtlCol="0">
            <a:spAutoFit/>
          </a:bodyPr>
          <a:lstStyle/>
          <a:p>
            <a:pPr algn="ctr"/>
            <a:r>
              <a:rPr lang="en-US" sz="1400" b="1" dirty="0" err="1">
                <a:latin typeface="Arial"/>
                <a:cs typeface="Arial"/>
              </a:rPr>
              <a:t>δ</a:t>
            </a:r>
            <a:endParaRPr lang="en-US" sz="1400" b="1" dirty="0">
              <a:latin typeface="Arial"/>
              <a:cs typeface="Arial"/>
            </a:endParaRPr>
          </a:p>
        </p:txBody>
      </p:sp>
      <p:sp>
        <p:nvSpPr>
          <p:cNvPr id="86" name="TextBox 85"/>
          <p:cNvSpPr txBox="1"/>
          <p:nvPr/>
        </p:nvSpPr>
        <p:spPr>
          <a:xfrm>
            <a:off x="6246666" y="5345076"/>
            <a:ext cx="293671" cy="307777"/>
          </a:xfrm>
          <a:prstGeom prst="rect">
            <a:avLst/>
          </a:prstGeom>
          <a:noFill/>
        </p:spPr>
        <p:txBody>
          <a:bodyPr wrap="none" rtlCol="0">
            <a:spAutoFit/>
          </a:bodyPr>
          <a:lstStyle/>
          <a:p>
            <a:pPr algn="ctr"/>
            <a:r>
              <a:rPr lang="en-US" sz="1400" b="1" dirty="0">
                <a:latin typeface="Arial"/>
                <a:cs typeface="Arial"/>
              </a:rPr>
              <a:t>β</a:t>
            </a:r>
          </a:p>
        </p:txBody>
      </p:sp>
      <p:sp>
        <p:nvSpPr>
          <p:cNvPr id="87" name="Rectangle 86"/>
          <p:cNvSpPr/>
          <p:nvPr/>
        </p:nvSpPr>
        <p:spPr>
          <a:xfrm>
            <a:off x="3830313" y="5687438"/>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8" name="Rectangle 87"/>
          <p:cNvSpPr/>
          <p:nvPr/>
        </p:nvSpPr>
        <p:spPr>
          <a:xfrm>
            <a:off x="4463627" y="5696713"/>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9" name="Rectangle 88"/>
          <p:cNvSpPr/>
          <p:nvPr/>
        </p:nvSpPr>
        <p:spPr>
          <a:xfrm>
            <a:off x="6079520" y="5696713"/>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0" name="Rectangle 89"/>
          <p:cNvSpPr/>
          <p:nvPr/>
        </p:nvSpPr>
        <p:spPr>
          <a:xfrm>
            <a:off x="6297029" y="5696713"/>
            <a:ext cx="228600"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1" name="TextBox 90"/>
          <p:cNvSpPr txBox="1"/>
          <p:nvPr/>
        </p:nvSpPr>
        <p:spPr>
          <a:xfrm>
            <a:off x="5788400" y="5119433"/>
            <a:ext cx="976549" cy="276999"/>
          </a:xfrm>
          <a:prstGeom prst="rect">
            <a:avLst/>
          </a:prstGeom>
          <a:noFill/>
          <a:effectLst/>
        </p:spPr>
        <p:txBody>
          <a:bodyPr wrap="none" rtlCol="0">
            <a:spAutoFit/>
          </a:bodyPr>
          <a:lstStyle/>
          <a:p>
            <a:r>
              <a:rPr lang="en-US" sz="1200" i="1" dirty="0"/>
              <a:t>gene fusion</a:t>
            </a:r>
          </a:p>
        </p:txBody>
      </p:sp>
      <p:sp>
        <p:nvSpPr>
          <p:cNvPr id="92" name="TextBox 91"/>
          <p:cNvSpPr txBox="1"/>
          <p:nvPr/>
        </p:nvSpPr>
        <p:spPr>
          <a:xfrm>
            <a:off x="7391400" y="5472325"/>
            <a:ext cx="1534394" cy="646331"/>
          </a:xfrm>
          <a:prstGeom prst="rect">
            <a:avLst/>
          </a:prstGeom>
          <a:noFill/>
        </p:spPr>
        <p:txBody>
          <a:bodyPr wrap="none" rtlCol="0">
            <a:spAutoFit/>
          </a:bodyPr>
          <a:lstStyle/>
          <a:p>
            <a:r>
              <a:rPr lang="en-US" sz="1200" dirty="0"/>
              <a:t>High </a:t>
            </a:r>
            <a:r>
              <a:rPr lang="en-US" sz="1200" dirty="0" err="1"/>
              <a:t>Hb</a:t>
            </a:r>
            <a:r>
              <a:rPr lang="en-US" sz="1200" dirty="0"/>
              <a:t> F</a:t>
            </a:r>
          </a:p>
          <a:p>
            <a:r>
              <a:rPr lang="en-US" sz="1200" dirty="0"/>
              <a:t>Low </a:t>
            </a:r>
            <a:r>
              <a:rPr lang="en-US" sz="1200" dirty="0" err="1"/>
              <a:t>Hb</a:t>
            </a:r>
            <a:r>
              <a:rPr lang="en-US" sz="1200" dirty="0"/>
              <a:t> A</a:t>
            </a:r>
            <a:r>
              <a:rPr lang="en-US" sz="1200" baseline="-25000" dirty="0"/>
              <a:t>2</a:t>
            </a:r>
          </a:p>
          <a:p>
            <a:r>
              <a:rPr lang="en-US" sz="1200" b="1" dirty="0" err="1"/>
              <a:t>Hb</a:t>
            </a:r>
            <a:r>
              <a:rPr lang="en-US" sz="1200" b="1" dirty="0"/>
              <a:t> </a:t>
            </a:r>
            <a:r>
              <a:rPr lang="en-US" sz="1200" b="1" dirty="0" err="1"/>
              <a:t>Lepore</a:t>
            </a:r>
            <a:r>
              <a:rPr lang="en-US" sz="1200" b="1" dirty="0"/>
              <a:t> (7-15%)</a:t>
            </a:r>
          </a:p>
        </p:txBody>
      </p:sp>
      <p:sp>
        <p:nvSpPr>
          <p:cNvPr id="93" name="TextBox 92"/>
          <p:cNvSpPr txBox="1"/>
          <p:nvPr/>
        </p:nvSpPr>
        <p:spPr>
          <a:xfrm>
            <a:off x="1101209" y="5884994"/>
            <a:ext cx="1048685" cy="276999"/>
          </a:xfrm>
          <a:prstGeom prst="rect">
            <a:avLst/>
          </a:prstGeom>
          <a:noFill/>
        </p:spPr>
        <p:txBody>
          <a:bodyPr wrap="none" rtlCol="0">
            <a:spAutoFit/>
          </a:bodyPr>
          <a:lstStyle/>
          <a:p>
            <a:r>
              <a:rPr lang="en-US" sz="1200" b="1" dirty="0"/>
              <a:t>(</a:t>
            </a:r>
            <a:r>
              <a:rPr lang="en-US" sz="1200" b="1" dirty="0" err="1"/>
              <a:t>Hb</a:t>
            </a:r>
            <a:r>
              <a:rPr lang="en-US" sz="1200" b="1" dirty="0"/>
              <a:t> </a:t>
            </a:r>
            <a:r>
              <a:rPr lang="en-US" sz="1200" b="1" dirty="0" err="1"/>
              <a:t>Lepore</a:t>
            </a:r>
            <a:r>
              <a:rPr lang="en-US" sz="1200" b="1" dirty="0"/>
              <a:t>)</a:t>
            </a:r>
          </a:p>
        </p:txBody>
      </p:sp>
    </p:spTree>
    <p:extLst>
      <p:ext uri="{BB962C8B-B14F-4D97-AF65-F5344CB8AC3E}">
        <p14:creationId xmlns:p14="http://schemas.microsoft.com/office/powerpoint/2010/main" val="1856407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03111616 copy (1).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3845" b="75189"/>
          <a:stretch/>
        </p:blipFill>
        <p:spPr>
          <a:xfrm>
            <a:off x="440101" y="754844"/>
            <a:ext cx="4399962" cy="1821222"/>
          </a:xfrm>
          <a:prstGeom prst="rect">
            <a:avLst/>
          </a:prstGeom>
        </p:spPr>
      </p:pic>
      <p:pic>
        <p:nvPicPr>
          <p:cNvPr id="4" name="Picture 3" descr="201403111616 copy (1).png"/>
          <p:cNvPicPr>
            <a:picLocks noChangeAspect="1"/>
          </p:cNvPicPr>
          <p:nvPr/>
        </p:nvPicPr>
        <p:blipFill rotWithShape="1">
          <a:blip r:embed="rId2">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24984" b="8103"/>
          <a:stretch/>
        </p:blipFill>
        <p:spPr>
          <a:xfrm>
            <a:off x="4273810" y="754844"/>
            <a:ext cx="4399962" cy="5812734"/>
          </a:xfrm>
          <a:prstGeom prst="rect">
            <a:avLst/>
          </a:prstGeom>
        </p:spPr>
      </p:pic>
      <p:sp>
        <p:nvSpPr>
          <p:cNvPr id="5" name="TextBox 4"/>
          <p:cNvSpPr txBox="1"/>
          <p:nvPr/>
        </p:nvSpPr>
        <p:spPr>
          <a:xfrm>
            <a:off x="311489" y="119813"/>
            <a:ext cx="8362283" cy="400110"/>
          </a:xfrm>
          <a:prstGeom prst="rect">
            <a:avLst/>
          </a:prstGeom>
          <a:noFill/>
        </p:spPr>
        <p:txBody>
          <a:bodyPr wrap="square" rtlCol="0">
            <a:spAutoFit/>
          </a:bodyPr>
          <a:lstStyle/>
          <a:p>
            <a:pPr algn="ctr"/>
            <a:r>
              <a:rPr lang="en-US" sz="2000" b="1" dirty="0">
                <a:solidFill>
                  <a:schemeClr val="accent4">
                    <a:lumMod val="75000"/>
                  </a:schemeClr>
                </a:solidFill>
                <a:latin typeface="Arial"/>
                <a:cs typeface="Arial"/>
              </a:rPr>
              <a:t>Hereditary Persistence of Fetal Hemoglobin (HPFH)</a:t>
            </a:r>
          </a:p>
        </p:txBody>
      </p:sp>
      <p:sp>
        <p:nvSpPr>
          <p:cNvPr id="6" name="TextBox 5"/>
          <p:cNvSpPr txBox="1"/>
          <p:nvPr/>
        </p:nvSpPr>
        <p:spPr>
          <a:xfrm>
            <a:off x="440101" y="538652"/>
            <a:ext cx="1311148" cy="400110"/>
          </a:xfrm>
          <a:prstGeom prst="rect">
            <a:avLst/>
          </a:prstGeom>
          <a:solidFill>
            <a:srgbClr val="FFFFFF"/>
          </a:solidFill>
        </p:spPr>
        <p:txBody>
          <a:bodyPr wrap="square" rtlCol="0">
            <a:spAutoFit/>
          </a:bodyPr>
          <a:lstStyle/>
          <a:p>
            <a:pPr algn="ctr"/>
            <a:r>
              <a:rPr lang="en-US" sz="2000" b="1" dirty="0">
                <a:solidFill>
                  <a:srgbClr val="C00000"/>
                </a:solidFill>
                <a:latin typeface="Arial"/>
                <a:cs typeface="Arial"/>
              </a:rPr>
              <a:t>Deletion</a:t>
            </a:r>
            <a:endParaRPr lang="en-US" b="1" dirty="0">
              <a:solidFill>
                <a:srgbClr val="C00000"/>
              </a:solidFill>
              <a:latin typeface="Arial"/>
              <a:cs typeface="Arial"/>
            </a:endParaRPr>
          </a:p>
        </p:txBody>
      </p:sp>
      <p:sp>
        <p:nvSpPr>
          <p:cNvPr id="7" name="TextBox 6"/>
          <p:cNvSpPr txBox="1"/>
          <p:nvPr/>
        </p:nvSpPr>
        <p:spPr>
          <a:xfrm>
            <a:off x="4225894" y="562616"/>
            <a:ext cx="1860126" cy="400110"/>
          </a:xfrm>
          <a:prstGeom prst="rect">
            <a:avLst/>
          </a:prstGeom>
          <a:solidFill>
            <a:srgbClr val="FFFFFF"/>
          </a:solidFill>
        </p:spPr>
        <p:txBody>
          <a:bodyPr wrap="square" rtlCol="0">
            <a:spAutoFit/>
          </a:bodyPr>
          <a:lstStyle/>
          <a:p>
            <a:pPr algn="ctr"/>
            <a:r>
              <a:rPr lang="en-US" sz="2000" b="1" dirty="0">
                <a:solidFill>
                  <a:srgbClr val="C00000"/>
                </a:solidFill>
                <a:latin typeface="Arial"/>
                <a:cs typeface="Arial"/>
              </a:rPr>
              <a:t>Non-deletion</a:t>
            </a:r>
            <a:endParaRPr lang="en-US" b="1" dirty="0">
              <a:solidFill>
                <a:srgbClr val="C00000"/>
              </a:solidFill>
              <a:latin typeface="Arial"/>
              <a:cs typeface="Arial"/>
            </a:endParaRPr>
          </a:p>
        </p:txBody>
      </p:sp>
      <p:grpSp>
        <p:nvGrpSpPr>
          <p:cNvPr id="2" name="Group 1"/>
          <p:cNvGrpSpPr/>
          <p:nvPr/>
        </p:nvGrpSpPr>
        <p:grpSpPr>
          <a:xfrm>
            <a:off x="4360846" y="4698681"/>
            <a:ext cx="4097279" cy="2047438"/>
            <a:chOff x="4360846" y="4698681"/>
            <a:chExt cx="4097279" cy="2047438"/>
          </a:xfrm>
        </p:grpSpPr>
        <p:sp>
          <p:nvSpPr>
            <p:cNvPr id="20" name="TextBox 19"/>
            <p:cNvSpPr txBox="1"/>
            <p:nvPr/>
          </p:nvSpPr>
          <p:spPr>
            <a:xfrm>
              <a:off x="4480638" y="4698681"/>
              <a:ext cx="3857684" cy="307777"/>
            </a:xfrm>
            <a:prstGeom prst="rect">
              <a:avLst/>
            </a:prstGeom>
            <a:solidFill>
              <a:srgbClr val="FFFFFF"/>
            </a:solidFill>
          </p:spPr>
          <p:txBody>
            <a:bodyPr wrap="square" rtlCol="0">
              <a:spAutoFit/>
            </a:bodyPr>
            <a:lstStyle/>
            <a:p>
              <a:r>
                <a:rPr lang="en-US" sz="1400" b="1" dirty="0">
                  <a:solidFill>
                    <a:srgbClr val="C00000"/>
                  </a:solidFill>
                  <a:latin typeface="Arial"/>
                  <a:cs typeface="Arial"/>
                </a:rPr>
                <a:t>Linked to β-globin gene cluster</a:t>
              </a:r>
            </a:p>
          </p:txBody>
        </p:sp>
        <p:sp>
          <p:nvSpPr>
            <p:cNvPr id="22" name="TextBox 21"/>
            <p:cNvSpPr txBox="1"/>
            <p:nvPr/>
          </p:nvSpPr>
          <p:spPr>
            <a:xfrm>
              <a:off x="4456678" y="5809617"/>
              <a:ext cx="3857684" cy="307777"/>
            </a:xfrm>
            <a:prstGeom prst="rect">
              <a:avLst/>
            </a:prstGeom>
            <a:solidFill>
              <a:srgbClr val="FFFFFF"/>
            </a:solidFill>
          </p:spPr>
          <p:txBody>
            <a:bodyPr wrap="square" rtlCol="0">
              <a:spAutoFit/>
            </a:bodyPr>
            <a:lstStyle/>
            <a:p>
              <a:r>
                <a:rPr lang="en-US" sz="1400" b="1" dirty="0">
                  <a:solidFill>
                    <a:srgbClr val="C00000"/>
                  </a:solidFill>
                  <a:latin typeface="Arial"/>
                  <a:cs typeface="Arial"/>
                </a:rPr>
                <a:t>Not linked to β-globin gene cluster</a:t>
              </a:r>
            </a:p>
          </p:txBody>
        </p:sp>
        <p:grpSp>
          <p:nvGrpSpPr>
            <p:cNvPr id="14" name="Group 13"/>
            <p:cNvGrpSpPr/>
            <p:nvPr/>
          </p:nvGrpSpPr>
          <p:grpSpPr>
            <a:xfrm>
              <a:off x="4360846" y="4768696"/>
              <a:ext cx="4097279" cy="1977423"/>
              <a:chOff x="4360846" y="4876534"/>
              <a:chExt cx="4097279" cy="1977423"/>
            </a:xfrm>
          </p:grpSpPr>
          <p:sp>
            <p:nvSpPr>
              <p:cNvPr id="11" name="Rectangle 10"/>
              <p:cNvSpPr/>
              <p:nvPr/>
            </p:nvSpPr>
            <p:spPr>
              <a:xfrm>
                <a:off x="4360846" y="4876534"/>
                <a:ext cx="4097279" cy="179888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6373545" y="6453847"/>
                <a:ext cx="1964777" cy="400110"/>
              </a:xfrm>
              <a:prstGeom prst="rect">
                <a:avLst/>
              </a:prstGeom>
              <a:solidFill>
                <a:schemeClr val="bg1"/>
              </a:solidFill>
              <a:ln>
                <a:noFill/>
              </a:ln>
            </p:spPr>
            <p:txBody>
              <a:bodyPr wrap="square" rtlCol="0">
                <a:spAutoFit/>
              </a:bodyPr>
              <a:lstStyle/>
              <a:p>
                <a:pPr algn="ctr"/>
                <a:r>
                  <a:rPr lang="en-US" sz="2000" b="1" dirty="0" err="1">
                    <a:solidFill>
                      <a:srgbClr val="C00000"/>
                    </a:solidFill>
                    <a:latin typeface="Arial"/>
                    <a:cs typeface="Arial"/>
                  </a:rPr>
                  <a:t>heterocellular</a:t>
                </a:r>
                <a:endParaRPr lang="en-US" b="1" dirty="0">
                  <a:solidFill>
                    <a:srgbClr val="C00000"/>
                  </a:solidFill>
                  <a:latin typeface="Arial"/>
                  <a:cs typeface="Arial"/>
                </a:endParaRPr>
              </a:p>
            </p:txBody>
          </p:sp>
        </p:grpSp>
      </p:grpSp>
      <p:grpSp>
        <p:nvGrpSpPr>
          <p:cNvPr id="17" name="Group 16"/>
          <p:cNvGrpSpPr/>
          <p:nvPr/>
        </p:nvGrpSpPr>
        <p:grpSpPr>
          <a:xfrm>
            <a:off x="3075190" y="6096001"/>
            <a:ext cx="1546044" cy="523220"/>
            <a:chOff x="3075190" y="6206497"/>
            <a:chExt cx="1546044" cy="583809"/>
          </a:xfrm>
        </p:grpSpPr>
        <p:sp>
          <p:nvSpPr>
            <p:cNvPr id="15" name="Left Brace 14"/>
            <p:cNvSpPr/>
            <p:nvPr/>
          </p:nvSpPr>
          <p:spPr>
            <a:xfrm>
              <a:off x="4456678" y="6206497"/>
              <a:ext cx="164556" cy="468919"/>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6" name="TextBox 15"/>
            <p:cNvSpPr txBox="1"/>
            <p:nvPr/>
          </p:nvSpPr>
          <p:spPr>
            <a:xfrm>
              <a:off x="3075190" y="6206497"/>
              <a:ext cx="1252266" cy="583809"/>
            </a:xfrm>
            <a:prstGeom prst="rect">
              <a:avLst/>
            </a:prstGeom>
            <a:noFill/>
          </p:spPr>
          <p:txBody>
            <a:bodyPr wrap="none" rtlCol="0">
              <a:spAutoFit/>
            </a:bodyPr>
            <a:lstStyle/>
            <a:p>
              <a:pPr algn="r"/>
              <a:r>
                <a:rPr lang="en-US" sz="1400" i="1" dirty="0">
                  <a:latin typeface="Arial"/>
                  <a:cs typeface="Arial"/>
                </a:rPr>
                <a:t>BCL11A</a:t>
              </a:r>
            </a:p>
            <a:p>
              <a:pPr algn="r"/>
              <a:r>
                <a:rPr lang="en-US" sz="1400" i="1" dirty="0">
                  <a:latin typeface="Arial"/>
                  <a:cs typeface="Arial"/>
                </a:rPr>
                <a:t>HBS1L- MYB</a:t>
              </a:r>
              <a:endParaRPr lang="en-US" sz="1400" dirty="0">
                <a:latin typeface="Arial"/>
                <a:cs typeface="Arial"/>
              </a:endParaRPr>
            </a:p>
          </p:txBody>
        </p:sp>
      </p:grpSp>
      <p:grpSp>
        <p:nvGrpSpPr>
          <p:cNvPr id="13" name="Group 12"/>
          <p:cNvGrpSpPr/>
          <p:nvPr/>
        </p:nvGrpSpPr>
        <p:grpSpPr>
          <a:xfrm>
            <a:off x="440101" y="907984"/>
            <a:ext cx="8018024" cy="3995119"/>
            <a:chOff x="440101" y="907984"/>
            <a:chExt cx="8018024" cy="3995119"/>
          </a:xfrm>
        </p:grpSpPr>
        <p:sp>
          <p:nvSpPr>
            <p:cNvPr id="19" name="TextBox 18"/>
            <p:cNvSpPr txBox="1"/>
            <p:nvPr/>
          </p:nvSpPr>
          <p:spPr>
            <a:xfrm>
              <a:off x="4381616" y="931948"/>
              <a:ext cx="4076509" cy="307777"/>
            </a:xfrm>
            <a:prstGeom prst="rect">
              <a:avLst/>
            </a:prstGeom>
            <a:solidFill>
              <a:srgbClr val="FFFFFF"/>
            </a:solidFill>
          </p:spPr>
          <p:txBody>
            <a:bodyPr wrap="square" rtlCol="0">
              <a:spAutoFit/>
            </a:bodyPr>
            <a:lstStyle/>
            <a:p>
              <a:r>
                <a:rPr lang="en-US" sz="1400" b="1" dirty="0">
                  <a:solidFill>
                    <a:srgbClr val="C00000"/>
                  </a:solidFill>
                  <a:latin typeface="Arial"/>
                  <a:cs typeface="Arial"/>
                </a:rPr>
                <a:t>Linked to β-globin gene cluster</a:t>
              </a:r>
            </a:p>
          </p:txBody>
        </p:sp>
        <p:grpSp>
          <p:nvGrpSpPr>
            <p:cNvPr id="10" name="Group 9"/>
            <p:cNvGrpSpPr/>
            <p:nvPr/>
          </p:nvGrpSpPr>
          <p:grpSpPr>
            <a:xfrm>
              <a:off x="440101" y="907984"/>
              <a:ext cx="8018024" cy="3995119"/>
              <a:chOff x="440101" y="1015822"/>
              <a:chExt cx="8018024" cy="3995119"/>
            </a:xfrm>
          </p:grpSpPr>
          <p:sp>
            <p:nvSpPr>
              <p:cNvPr id="8" name="Rectangle 7"/>
              <p:cNvSpPr/>
              <p:nvPr/>
            </p:nvSpPr>
            <p:spPr>
              <a:xfrm>
                <a:off x="440101" y="1015822"/>
                <a:ext cx="8018024" cy="382686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533400" y="4610831"/>
                <a:ext cx="1572597" cy="400110"/>
              </a:xfrm>
              <a:prstGeom prst="rect">
                <a:avLst/>
              </a:prstGeom>
              <a:solidFill>
                <a:schemeClr val="bg1"/>
              </a:solidFill>
              <a:ln>
                <a:noFill/>
              </a:ln>
            </p:spPr>
            <p:txBody>
              <a:bodyPr wrap="square" rtlCol="0">
                <a:spAutoFit/>
              </a:bodyPr>
              <a:lstStyle/>
              <a:p>
                <a:pPr algn="ctr"/>
                <a:r>
                  <a:rPr lang="en-US" sz="2000" b="1" dirty="0" err="1">
                    <a:solidFill>
                      <a:srgbClr val="C00000"/>
                    </a:solidFill>
                    <a:latin typeface="Arial"/>
                    <a:cs typeface="Arial"/>
                  </a:rPr>
                  <a:t>pancellular</a:t>
                </a:r>
                <a:endParaRPr lang="en-US" sz="2000" b="1" dirty="0">
                  <a:solidFill>
                    <a:srgbClr val="C00000"/>
                  </a:solidFill>
                  <a:latin typeface="Arial"/>
                  <a:cs typeface="Arial"/>
                </a:endParaRPr>
              </a:p>
            </p:txBody>
          </p:sp>
        </p:grpSp>
      </p:grpSp>
      <p:grpSp>
        <p:nvGrpSpPr>
          <p:cNvPr id="21" name="Group 20"/>
          <p:cNvGrpSpPr/>
          <p:nvPr/>
        </p:nvGrpSpPr>
        <p:grpSpPr>
          <a:xfrm>
            <a:off x="263494" y="2679212"/>
            <a:ext cx="3962400" cy="1752600"/>
            <a:chOff x="762000" y="3581400"/>
            <a:chExt cx="3962400" cy="1752600"/>
          </a:xfrm>
        </p:grpSpPr>
        <p:sp>
          <p:nvSpPr>
            <p:cNvPr id="35" name="Rectangle 34"/>
            <p:cNvSpPr/>
            <p:nvPr/>
          </p:nvSpPr>
          <p:spPr>
            <a:xfrm>
              <a:off x="762000" y="3581400"/>
              <a:ext cx="3962400" cy="1752600"/>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914400" y="4114800"/>
              <a:ext cx="3610187" cy="1"/>
            </a:xfrm>
            <a:prstGeom prst="line">
              <a:avLst/>
            </a:prstGeom>
            <a:effectLst/>
          </p:spPr>
          <p:style>
            <a:lnRef idx="1">
              <a:schemeClr val="dk1"/>
            </a:lnRef>
            <a:fillRef idx="2">
              <a:schemeClr val="dk1"/>
            </a:fillRef>
            <a:effectRef idx="1">
              <a:schemeClr val="dk1"/>
            </a:effectRef>
            <a:fontRef idx="minor">
              <a:schemeClr val="dk1"/>
            </a:fontRef>
          </p:style>
        </p:cxnSp>
        <p:grpSp>
          <p:nvGrpSpPr>
            <p:cNvPr id="37" name="Group 36"/>
            <p:cNvGrpSpPr/>
            <p:nvPr/>
          </p:nvGrpSpPr>
          <p:grpSpPr>
            <a:xfrm>
              <a:off x="914400" y="3681315"/>
              <a:ext cx="1275863" cy="427777"/>
              <a:chOff x="3674357" y="754763"/>
              <a:chExt cx="1275863" cy="427777"/>
            </a:xfrm>
            <a:noFill/>
            <a:effectLst/>
          </p:grpSpPr>
          <p:sp>
            <p:nvSpPr>
              <p:cNvPr id="38" name="Rectangle 37"/>
              <p:cNvSpPr/>
              <p:nvPr/>
            </p:nvSpPr>
            <p:spPr>
              <a:xfrm>
                <a:off x="3674357" y="754763"/>
                <a:ext cx="1275863" cy="42777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grpSp>
            <p:nvGrpSpPr>
              <p:cNvPr id="39" name="Group 38"/>
              <p:cNvGrpSpPr/>
              <p:nvPr/>
            </p:nvGrpSpPr>
            <p:grpSpPr>
              <a:xfrm>
                <a:off x="3944154" y="798560"/>
                <a:ext cx="1006066" cy="315482"/>
                <a:chOff x="3954566" y="2109017"/>
                <a:chExt cx="1006066" cy="315482"/>
              </a:xfrm>
              <a:grpFill/>
            </p:grpSpPr>
            <p:sp>
              <p:nvSpPr>
                <p:cNvPr id="40" name="TextBox 39"/>
                <p:cNvSpPr txBox="1"/>
                <p:nvPr/>
              </p:nvSpPr>
              <p:spPr>
                <a:xfrm>
                  <a:off x="3954566" y="2109017"/>
                  <a:ext cx="367533" cy="307777"/>
                </a:xfrm>
                <a:prstGeom prst="rect">
                  <a:avLst/>
                </a:prstGeom>
                <a:grpFill/>
              </p:spPr>
              <p:txBody>
                <a:bodyPr wrap="none" rtlCol="0">
                  <a:spAutoFit/>
                </a:bodyPr>
                <a:lstStyle/>
                <a:p>
                  <a:pPr algn="ctr"/>
                  <a:r>
                    <a:rPr lang="en-US" sz="1400" baseline="30000" dirty="0" err="1">
                      <a:latin typeface="Arial"/>
                      <a:cs typeface="Arial"/>
                    </a:rPr>
                    <a:t>G</a:t>
                  </a:r>
                  <a:r>
                    <a:rPr lang="en-US" sz="1400" dirty="0" err="1">
                      <a:latin typeface="Arial"/>
                      <a:cs typeface="Arial"/>
                    </a:rPr>
                    <a:t>γ</a:t>
                  </a:r>
                  <a:endParaRPr lang="en-US" sz="1400" dirty="0">
                    <a:latin typeface="Arial"/>
                    <a:cs typeface="Arial"/>
                  </a:endParaRPr>
                </a:p>
              </p:txBody>
            </p:sp>
            <p:sp>
              <p:nvSpPr>
                <p:cNvPr id="41" name="TextBox 40"/>
                <p:cNvSpPr txBox="1"/>
                <p:nvPr/>
              </p:nvSpPr>
              <p:spPr>
                <a:xfrm>
                  <a:off x="4606365" y="2116722"/>
                  <a:ext cx="354267" cy="307777"/>
                </a:xfrm>
                <a:prstGeom prst="rect">
                  <a:avLst/>
                </a:prstGeom>
                <a:grpFill/>
              </p:spPr>
              <p:txBody>
                <a:bodyPr wrap="none" rtlCol="0">
                  <a:spAutoFit/>
                </a:bodyPr>
                <a:lstStyle/>
                <a:p>
                  <a:pPr algn="ctr"/>
                  <a:r>
                    <a:rPr lang="en-US" sz="1400" baseline="30000" dirty="0" err="1">
                      <a:latin typeface="Arial"/>
                      <a:cs typeface="Arial"/>
                    </a:rPr>
                    <a:t>A</a:t>
                  </a:r>
                  <a:r>
                    <a:rPr lang="en-US" sz="1400" dirty="0" err="1">
                      <a:latin typeface="Arial"/>
                      <a:cs typeface="Arial"/>
                    </a:rPr>
                    <a:t>γ</a:t>
                  </a:r>
                  <a:endParaRPr lang="en-US" sz="1400" dirty="0">
                    <a:latin typeface="Arial"/>
                    <a:cs typeface="Arial"/>
                  </a:endParaRPr>
                </a:p>
              </p:txBody>
            </p:sp>
          </p:grpSp>
        </p:grpSp>
        <p:sp>
          <p:nvSpPr>
            <p:cNvPr id="42" name="Rectangle 41"/>
            <p:cNvSpPr/>
            <p:nvPr/>
          </p:nvSpPr>
          <p:spPr>
            <a:xfrm>
              <a:off x="1163313" y="3986115"/>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3" name="Rectangle 42"/>
            <p:cNvSpPr/>
            <p:nvPr/>
          </p:nvSpPr>
          <p:spPr>
            <a:xfrm>
              <a:off x="1796627" y="3995390"/>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4" name="Rectangle 43"/>
            <p:cNvSpPr/>
            <p:nvPr/>
          </p:nvSpPr>
          <p:spPr>
            <a:xfrm>
              <a:off x="2858402" y="3938686"/>
              <a:ext cx="1484998" cy="3522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2858402" y="4114800"/>
              <a:ext cx="1484998" cy="0"/>
            </a:xfrm>
            <a:prstGeom prst="line">
              <a:avLst/>
            </a:prstGeom>
            <a:ln w="9525">
              <a:solidFill>
                <a:schemeClr val="bg1">
                  <a:lumMod val="50000"/>
                  <a:alpha val="25000"/>
                </a:schemeClr>
              </a:solidFill>
              <a:prstDash val="lgDash"/>
            </a:ln>
            <a:effectLst/>
          </p:spPr>
          <p:style>
            <a:lnRef idx="1">
              <a:schemeClr val="dk1"/>
            </a:lnRef>
            <a:fillRef idx="2">
              <a:schemeClr val="dk1"/>
            </a:fillRef>
            <a:effectRef idx="1">
              <a:schemeClr val="dk1"/>
            </a:effectRef>
            <a:fontRef idx="minor">
              <a:schemeClr val="dk1"/>
            </a:fontRef>
          </p:style>
        </p:cxnSp>
        <p:sp>
          <p:nvSpPr>
            <p:cNvPr id="46" name="TextBox 45"/>
            <p:cNvSpPr txBox="1"/>
            <p:nvPr/>
          </p:nvSpPr>
          <p:spPr>
            <a:xfrm>
              <a:off x="3049307" y="3834947"/>
              <a:ext cx="1181734" cy="276999"/>
            </a:xfrm>
            <a:prstGeom prst="rect">
              <a:avLst/>
            </a:prstGeom>
            <a:noFill/>
            <a:effectLst/>
          </p:spPr>
          <p:txBody>
            <a:bodyPr wrap="none" rtlCol="0">
              <a:spAutoFit/>
            </a:bodyPr>
            <a:lstStyle/>
            <a:p>
              <a:r>
                <a:rPr lang="en-US" sz="1200" i="1" dirty="0"/>
                <a:t>HPFH deletion</a:t>
              </a:r>
            </a:p>
          </p:txBody>
        </p:sp>
        <p:cxnSp>
          <p:nvCxnSpPr>
            <p:cNvPr id="47" name="Straight Connector 46"/>
            <p:cNvCxnSpPr/>
            <p:nvPr/>
          </p:nvCxnSpPr>
          <p:spPr>
            <a:xfrm>
              <a:off x="922256" y="4834524"/>
              <a:ext cx="3610187" cy="1"/>
            </a:xfrm>
            <a:prstGeom prst="line">
              <a:avLst/>
            </a:prstGeom>
            <a:effectLst/>
          </p:spPr>
          <p:style>
            <a:lnRef idx="1">
              <a:schemeClr val="dk1"/>
            </a:lnRef>
            <a:fillRef idx="2">
              <a:schemeClr val="dk1"/>
            </a:fillRef>
            <a:effectRef idx="1">
              <a:schemeClr val="dk1"/>
            </a:effectRef>
            <a:fontRef idx="minor">
              <a:schemeClr val="dk1"/>
            </a:fontRef>
          </p:style>
        </p:cxnSp>
        <p:grpSp>
          <p:nvGrpSpPr>
            <p:cNvPr id="48" name="Group 47"/>
            <p:cNvGrpSpPr/>
            <p:nvPr/>
          </p:nvGrpSpPr>
          <p:grpSpPr>
            <a:xfrm>
              <a:off x="922256" y="4401039"/>
              <a:ext cx="1275863" cy="427777"/>
              <a:chOff x="3674357" y="754763"/>
              <a:chExt cx="1275863" cy="427777"/>
            </a:xfrm>
            <a:noFill/>
            <a:effectLst/>
          </p:grpSpPr>
          <p:sp>
            <p:nvSpPr>
              <p:cNvPr id="49" name="Rectangle 48"/>
              <p:cNvSpPr/>
              <p:nvPr/>
            </p:nvSpPr>
            <p:spPr>
              <a:xfrm>
                <a:off x="3674357" y="754763"/>
                <a:ext cx="1275863" cy="42777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50" name="TextBox 49"/>
              <p:cNvSpPr txBox="1"/>
              <p:nvPr/>
            </p:nvSpPr>
            <p:spPr>
              <a:xfrm>
                <a:off x="3944154" y="798560"/>
                <a:ext cx="367533" cy="307777"/>
              </a:xfrm>
              <a:prstGeom prst="rect">
                <a:avLst/>
              </a:prstGeom>
              <a:grpFill/>
            </p:spPr>
            <p:txBody>
              <a:bodyPr wrap="none" rtlCol="0">
                <a:spAutoFit/>
              </a:bodyPr>
              <a:lstStyle/>
              <a:p>
                <a:pPr algn="ctr"/>
                <a:r>
                  <a:rPr lang="en-US" sz="1400" baseline="30000" dirty="0" err="1">
                    <a:latin typeface="Arial"/>
                    <a:cs typeface="Arial"/>
                  </a:rPr>
                  <a:t>G</a:t>
                </a:r>
                <a:r>
                  <a:rPr lang="en-US" sz="1400" dirty="0" err="1">
                    <a:latin typeface="Arial"/>
                    <a:cs typeface="Arial"/>
                  </a:rPr>
                  <a:t>γ</a:t>
                </a:r>
                <a:endParaRPr lang="en-US" sz="1400" dirty="0">
                  <a:latin typeface="Arial"/>
                  <a:cs typeface="Arial"/>
                </a:endParaRPr>
              </a:p>
            </p:txBody>
          </p:sp>
        </p:grpSp>
        <p:sp>
          <p:nvSpPr>
            <p:cNvPr id="51" name="Rectangle 50"/>
            <p:cNvSpPr/>
            <p:nvPr/>
          </p:nvSpPr>
          <p:spPr>
            <a:xfrm>
              <a:off x="1171169" y="4705839"/>
              <a:ext cx="352778" cy="197556"/>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2" name="Rectangle 51"/>
            <p:cNvSpPr/>
            <p:nvPr/>
          </p:nvSpPr>
          <p:spPr>
            <a:xfrm>
              <a:off x="1772860" y="4658410"/>
              <a:ext cx="2578396" cy="3522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a:stCxn id="52" idx="1"/>
              <a:endCxn id="52" idx="3"/>
            </p:cNvCxnSpPr>
            <p:nvPr/>
          </p:nvCxnSpPr>
          <p:spPr>
            <a:xfrm>
              <a:off x="1772860" y="4834525"/>
              <a:ext cx="2578396" cy="0"/>
            </a:xfrm>
            <a:prstGeom prst="line">
              <a:avLst/>
            </a:prstGeom>
            <a:ln w="9525">
              <a:solidFill>
                <a:schemeClr val="bg1">
                  <a:lumMod val="50000"/>
                  <a:alpha val="25000"/>
                </a:schemeClr>
              </a:solidFill>
              <a:prstDash val="lgDash"/>
            </a:ln>
            <a:effectLst/>
          </p:spPr>
          <p:style>
            <a:lnRef idx="1">
              <a:schemeClr val="dk1"/>
            </a:lnRef>
            <a:fillRef idx="2">
              <a:schemeClr val="dk1"/>
            </a:fillRef>
            <a:effectRef idx="1">
              <a:schemeClr val="dk1"/>
            </a:effectRef>
            <a:fontRef idx="minor">
              <a:schemeClr val="dk1"/>
            </a:fontRef>
          </p:style>
        </p:cxnSp>
        <p:sp>
          <p:nvSpPr>
            <p:cNvPr id="54" name="TextBox 53"/>
            <p:cNvSpPr txBox="1"/>
            <p:nvPr/>
          </p:nvSpPr>
          <p:spPr>
            <a:xfrm>
              <a:off x="2579016" y="4566952"/>
              <a:ext cx="1181734" cy="276999"/>
            </a:xfrm>
            <a:prstGeom prst="rect">
              <a:avLst/>
            </a:prstGeom>
            <a:noFill/>
            <a:effectLst/>
          </p:spPr>
          <p:txBody>
            <a:bodyPr wrap="none" rtlCol="0">
              <a:spAutoFit/>
            </a:bodyPr>
            <a:lstStyle/>
            <a:p>
              <a:r>
                <a:rPr lang="en-US" sz="1200" i="1" dirty="0"/>
                <a:t>HPFH deletion</a:t>
              </a:r>
            </a:p>
          </p:txBody>
        </p:sp>
      </p:grpSp>
    </p:spTree>
    <p:extLst>
      <p:ext uri="{BB962C8B-B14F-4D97-AF65-F5344CB8AC3E}">
        <p14:creationId xmlns:p14="http://schemas.microsoft.com/office/powerpoint/2010/main" val="43290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3-11 at 8.15.05 PM.png"/>
          <p:cNvPicPr>
            <a:picLocks noChangeAspect="1"/>
          </p:cNvPicPr>
          <p:nvPr/>
        </p:nvPicPr>
        <p:blipFill rotWithShape="1">
          <a:blip r:embed="rId2">
            <a:extLst>
              <a:ext uri="{28A0092B-C50C-407E-A947-70E740481C1C}">
                <a14:useLocalDpi xmlns:a14="http://schemas.microsoft.com/office/drawing/2010/main" val="0"/>
              </a:ext>
            </a:extLst>
          </a:blip>
          <a:srcRect r="52491"/>
          <a:stretch/>
        </p:blipFill>
        <p:spPr>
          <a:xfrm>
            <a:off x="455257" y="1912429"/>
            <a:ext cx="3797770" cy="303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Screen Shot 2014-03-11 at 8.15.05 PM.png"/>
          <p:cNvPicPr>
            <a:picLocks noChangeAspect="1"/>
          </p:cNvPicPr>
          <p:nvPr/>
        </p:nvPicPr>
        <p:blipFill rotWithShape="1">
          <a:blip r:embed="rId2">
            <a:extLst>
              <a:ext uri="{28A0092B-C50C-407E-A947-70E740481C1C}">
                <a14:useLocalDpi xmlns:a14="http://schemas.microsoft.com/office/drawing/2010/main" val="0"/>
              </a:ext>
            </a:extLst>
          </a:blip>
          <a:srcRect l="50056"/>
          <a:stretch/>
        </p:blipFill>
        <p:spPr>
          <a:xfrm>
            <a:off x="4696293" y="1912429"/>
            <a:ext cx="3992450" cy="303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923718" y="5171534"/>
            <a:ext cx="1537600" cy="1015663"/>
          </a:xfrm>
          <a:prstGeom prst="rect">
            <a:avLst/>
          </a:prstGeom>
          <a:noFill/>
        </p:spPr>
        <p:txBody>
          <a:bodyPr wrap="none" rtlCol="0">
            <a:spAutoFit/>
          </a:bodyPr>
          <a:lstStyle/>
          <a:p>
            <a:pPr algn="ctr"/>
            <a:r>
              <a:rPr lang="en-US" sz="2000" b="1" dirty="0" err="1">
                <a:latin typeface="Arial"/>
                <a:cs typeface="Arial"/>
              </a:rPr>
              <a:t>pancellular</a:t>
            </a:r>
            <a:endParaRPr lang="en-US" sz="2000" b="1" dirty="0">
              <a:latin typeface="Arial"/>
              <a:cs typeface="Arial"/>
            </a:endParaRPr>
          </a:p>
          <a:p>
            <a:pPr algn="ctr"/>
            <a:endParaRPr lang="en-US" sz="2000" dirty="0">
              <a:latin typeface="Arial"/>
              <a:cs typeface="Arial"/>
            </a:endParaRPr>
          </a:p>
          <a:p>
            <a:pPr algn="ctr"/>
            <a:r>
              <a:rPr lang="en-US" sz="2000" dirty="0">
                <a:latin typeface="Arial"/>
                <a:cs typeface="Arial"/>
              </a:rPr>
              <a:t>25% </a:t>
            </a:r>
            <a:r>
              <a:rPr lang="en-US" sz="2000" dirty="0" err="1">
                <a:latin typeface="Arial"/>
                <a:cs typeface="Arial"/>
              </a:rPr>
              <a:t>Hb</a:t>
            </a:r>
            <a:r>
              <a:rPr lang="en-US" sz="2000" dirty="0">
                <a:latin typeface="Arial"/>
                <a:cs typeface="Arial"/>
              </a:rPr>
              <a:t> F</a:t>
            </a:r>
          </a:p>
        </p:txBody>
      </p:sp>
      <p:sp>
        <p:nvSpPr>
          <p:cNvPr id="5" name="TextBox 4"/>
          <p:cNvSpPr txBox="1"/>
          <p:nvPr/>
        </p:nvSpPr>
        <p:spPr>
          <a:xfrm>
            <a:off x="1421835" y="5171534"/>
            <a:ext cx="1864613" cy="1015663"/>
          </a:xfrm>
          <a:prstGeom prst="rect">
            <a:avLst/>
          </a:prstGeom>
          <a:noFill/>
        </p:spPr>
        <p:txBody>
          <a:bodyPr wrap="none" rtlCol="0">
            <a:spAutoFit/>
          </a:bodyPr>
          <a:lstStyle/>
          <a:p>
            <a:pPr algn="ctr"/>
            <a:r>
              <a:rPr lang="en-US" sz="2000" b="1" dirty="0" err="1">
                <a:latin typeface="Arial"/>
                <a:cs typeface="Arial"/>
              </a:rPr>
              <a:t>heterocellular</a:t>
            </a:r>
            <a:endParaRPr lang="en-US" sz="2000" b="1" dirty="0">
              <a:latin typeface="Arial"/>
              <a:cs typeface="Arial"/>
            </a:endParaRPr>
          </a:p>
          <a:p>
            <a:pPr algn="ctr"/>
            <a:endParaRPr lang="en-US" sz="2000" dirty="0">
              <a:latin typeface="Arial"/>
              <a:cs typeface="Arial"/>
            </a:endParaRPr>
          </a:p>
          <a:p>
            <a:pPr algn="ctr"/>
            <a:r>
              <a:rPr lang="en-US" sz="2000" dirty="0">
                <a:latin typeface="Arial"/>
                <a:cs typeface="Arial"/>
              </a:rPr>
              <a:t>25% </a:t>
            </a:r>
            <a:r>
              <a:rPr lang="en-US" sz="2000" dirty="0" err="1">
                <a:latin typeface="Arial"/>
                <a:cs typeface="Arial"/>
              </a:rPr>
              <a:t>Hb</a:t>
            </a:r>
            <a:r>
              <a:rPr lang="en-US" sz="2000" dirty="0">
                <a:latin typeface="Arial"/>
                <a:cs typeface="Arial"/>
              </a:rPr>
              <a:t> F</a:t>
            </a:r>
          </a:p>
        </p:txBody>
      </p:sp>
      <p:sp>
        <p:nvSpPr>
          <p:cNvPr id="6" name="TextBox 5"/>
          <p:cNvSpPr txBox="1"/>
          <p:nvPr/>
        </p:nvSpPr>
        <p:spPr>
          <a:xfrm>
            <a:off x="311489" y="251615"/>
            <a:ext cx="8362283" cy="830997"/>
          </a:xfrm>
          <a:prstGeom prst="rect">
            <a:avLst/>
          </a:prstGeom>
          <a:noFill/>
        </p:spPr>
        <p:txBody>
          <a:bodyPr wrap="square" rtlCol="0">
            <a:spAutoFit/>
          </a:bodyPr>
          <a:lstStyle/>
          <a:p>
            <a:pPr algn="ctr"/>
            <a:r>
              <a:rPr lang="en-US" sz="2800" b="1" dirty="0">
                <a:solidFill>
                  <a:schemeClr val="bg2">
                    <a:lumMod val="25000"/>
                  </a:schemeClr>
                </a:solidFill>
                <a:latin typeface="Arial"/>
                <a:cs typeface="Arial"/>
              </a:rPr>
              <a:t>Distribution of </a:t>
            </a:r>
            <a:r>
              <a:rPr lang="en-US" sz="2800" b="1" dirty="0" err="1">
                <a:solidFill>
                  <a:schemeClr val="bg2">
                    <a:lumMod val="25000"/>
                  </a:schemeClr>
                </a:solidFill>
                <a:latin typeface="Arial"/>
                <a:cs typeface="Arial"/>
              </a:rPr>
              <a:t>HbF</a:t>
            </a:r>
            <a:r>
              <a:rPr lang="en-US" sz="2800" b="1" dirty="0">
                <a:solidFill>
                  <a:schemeClr val="bg2">
                    <a:lumMod val="25000"/>
                  </a:schemeClr>
                </a:solidFill>
                <a:latin typeface="Arial"/>
                <a:cs typeface="Arial"/>
              </a:rPr>
              <a:t> in Erythrocytes</a:t>
            </a:r>
          </a:p>
          <a:p>
            <a:pPr algn="ctr"/>
            <a:r>
              <a:rPr lang="en-US" sz="2000" dirty="0" err="1">
                <a:latin typeface="Arial"/>
                <a:cs typeface="Arial"/>
              </a:rPr>
              <a:t>Kleihauer-Betke</a:t>
            </a:r>
            <a:endParaRPr lang="en-US" sz="2000" dirty="0">
              <a:latin typeface="Arial"/>
              <a:cs typeface="Arial"/>
            </a:endParaRPr>
          </a:p>
        </p:txBody>
      </p:sp>
    </p:spTree>
    <p:extLst>
      <p:ext uri="{BB962C8B-B14F-4D97-AF65-F5344CB8AC3E}">
        <p14:creationId xmlns:p14="http://schemas.microsoft.com/office/powerpoint/2010/main" val="1373350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pPr eaLnBrk="1" hangingPunct="1"/>
            <a:r>
              <a:rPr lang="en-US" sz="3200" dirty="0">
                <a:latin typeface="Arial" panose="020B0604020202020204" pitchFamily="34" charset="0"/>
                <a:ea typeface="ＭＳ Ｐゴシック" pitchFamily="34" charset="-128"/>
                <a:cs typeface="Arial" panose="020B0604020202020204" pitchFamily="34" charset="0"/>
                <a:sym typeface="Symbol" pitchFamily="18" charset="2"/>
              </a:rPr>
              <a:t>(</a:t>
            </a:r>
            <a:r>
              <a:rPr lang="el-GR" sz="3200" dirty="0">
                <a:latin typeface="Arial" panose="020B0604020202020204" pitchFamily="34" charset="0"/>
                <a:ea typeface="ＭＳ Ｐゴシック" pitchFamily="34" charset="-128"/>
                <a:cs typeface="Arial" panose="020B0604020202020204" pitchFamily="34" charset="0"/>
                <a:sym typeface="Symbol" pitchFamily="18" charset="2"/>
              </a:rPr>
              <a:t>δβ</a:t>
            </a:r>
            <a:r>
              <a:rPr lang="en-US" sz="3200" dirty="0">
                <a:latin typeface="Arial" panose="020B0604020202020204" pitchFamily="34" charset="0"/>
                <a:ea typeface="ＭＳ Ｐゴシック" pitchFamily="34" charset="-128"/>
                <a:cs typeface="Arial" panose="020B0604020202020204" pitchFamily="34" charset="0"/>
                <a:sym typeface="Symbol" pitchFamily="18" charset="2"/>
              </a:rPr>
              <a:t>)</a:t>
            </a:r>
            <a:r>
              <a:rPr lang="en-US" sz="3200" baseline="30000" dirty="0">
                <a:latin typeface="Arial" panose="020B0604020202020204" pitchFamily="34" charset="0"/>
                <a:ea typeface="ＭＳ Ｐゴシック" pitchFamily="34" charset="-128"/>
                <a:cs typeface="Arial" panose="020B0604020202020204" pitchFamily="34" charset="0"/>
                <a:sym typeface="Symbol" pitchFamily="18" charset="2"/>
              </a:rPr>
              <a:t>0</a:t>
            </a:r>
            <a:r>
              <a:rPr lang="en-US" sz="3200" dirty="0">
                <a:latin typeface="Arial" pitchFamily="34" charset="0"/>
                <a:ea typeface="ＭＳ Ｐゴシック" pitchFamily="34" charset="-128"/>
              </a:rPr>
              <a:t>-HPFH and (</a:t>
            </a:r>
            <a:r>
              <a:rPr lang="el-GR" sz="3200" dirty="0">
                <a:latin typeface="Arial" panose="020B0604020202020204" pitchFamily="34" charset="0"/>
                <a:ea typeface="ＭＳ Ｐゴシック" pitchFamily="34" charset="-128"/>
                <a:cs typeface="Arial" panose="020B0604020202020204" pitchFamily="34" charset="0"/>
                <a:sym typeface="Symbol" pitchFamily="18" charset="2"/>
              </a:rPr>
              <a:t>δβ</a:t>
            </a:r>
            <a:r>
              <a:rPr lang="en-US" sz="3200" dirty="0">
                <a:latin typeface="Arial" panose="020B0604020202020204" pitchFamily="34" charset="0"/>
                <a:ea typeface="ＭＳ Ｐゴシック" pitchFamily="34" charset="-128"/>
                <a:cs typeface="Arial" panose="020B0604020202020204" pitchFamily="34" charset="0"/>
                <a:sym typeface="Symbol" pitchFamily="18" charset="2"/>
              </a:rPr>
              <a:t>)</a:t>
            </a:r>
            <a:r>
              <a:rPr lang="en-US" sz="3200" baseline="30000" dirty="0">
                <a:latin typeface="Arial" panose="020B0604020202020204" pitchFamily="34" charset="0"/>
                <a:ea typeface="ＭＳ Ｐゴシック" pitchFamily="34" charset="-128"/>
                <a:cs typeface="Arial" panose="020B0604020202020204" pitchFamily="34" charset="0"/>
                <a:sym typeface="Symbol" pitchFamily="18" charset="2"/>
              </a:rPr>
              <a:t>0</a:t>
            </a:r>
            <a:r>
              <a:rPr lang="en-US" sz="3200" dirty="0">
                <a:latin typeface="Arial" pitchFamily="34" charset="0"/>
                <a:ea typeface="ＭＳ Ｐゴシック" pitchFamily="34" charset="-128"/>
              </a:rPr>
              <a:t>-thalassemia</a:t>
            </a:r>
            <a:br>
              <a:rPr lang="en-US" sz="3200" dirty="0">
                <a:latin typeface="Arial" pitchFamily="34" charset="0"/>
                <a:ea typeface="ＭＳ Ｐゴシック" pitchFamily="34" charset="-128"/>
              </a:rPr>
            </a:br>
            <a:r>
              <a:rPr lang="en-US" sz="2800" b="0" dirty="0">
                <a:latin typeface="+mj-lt"/>
                <a:ea typeface="ＭＳ Ｐゴシック" pitchFamily="34" charset="-128"/>
              </a:rPr>
              <a:t>What’s the difference? </a:t>
            </a:r>
            <a:endParaRPr lang="en-US" sz="3200" b="0" dirty="0">
              <a:latin typeface="+mj-lt"/>
              <a:ea typeface="ＭＳ Ｐゴシック" pitchFamily="34" charset="-128"/>
            </a:endParaRPr>
          </a:p>
        </p:txBody>
      </p:sp>
      <p:sp>
        <p:nvSpPr>
          <p:cNvPr id="71682" name="Rectangle 3"/>
          <p:cNvSpPr>
            <a:spLocks noGrp="1" noChangeArrowheads="1"/>
          </p:cNvSpPr>
          <p:nvPr>
            <p:ph sz="half" idx="1"/>
          </p:nvPr>
        </p:nvSpPr>
        <p:spPr>
          <a:xfrm>
            <a:off x="342900" y="1676400"/>
            <a:ext cx="8458200" cy="4724400"/>
          </a:xfrm>
        </p:spPr>
        <p:txBody>
          <a:bodyPr rtlCol="0">
            <a:normAutofit fontScale="92500"/>
          </a:bodyPr>
          <a:lstStyle/>
          <a:p>
            <a:pPr marL="0" indent="0" eaLnBrk="1" fontAlgn="auto" hangingPunct="1">
              <a:lnSpc>
                <a:spcPct val="110000"/>
              </a:lnSpc>
              <a:spcAft>
                <a:spcPts val="0"/>
              </a:spcAft>
              <a:buFont typeface="Arial"/>
              <a:buNone/>
              <a:defRPr/>
            </a:pPr>
            <a:r>
              <a:rPr lang="en-US" sz="2000" b="1" dirty="0"/>
              <a:t>Related conditions</a:t>
            </a:r>
          </a:p>
          <a:p>
            <a:pPr lvl="1" eaLnBrk="1" fontAlgn="auto" hangingPunct="1">
              <a:lnSpc>
                <a:spcPct val="110000"/>
              </a:lnSpc>
              <a:spcAft>
                <a:spcPts val="0"/>
              </a:spcAft>
              <a:buFont typeface="Arial"/>
              <a:buChar char="–"/>
              <a:defRPr/>
            </a:pPr>
            <a:r>
              <a:rPr lang="en-US" sz="1800" dirty="0"/>
              <a:t>Defective </a:t>
            </a:r>
            <a:r>
              <a:rPr lang="el-GR" sz="1800" dirty="0">
                <a:latin typeface="Arial" panose="020B0604020202020204" pitchFamily="34" charset="0"/>
                <a:cs typeface="Arial" panose="020B0604020202020204" pitchFamily="34" charset="0"/>
                <a:sym typeface="Symbol" charset="0"/>
              </a:rPr>
              <a:t>δ</a:t>
            </a:r>
            <a:r>
              <a:rPr lang="en-US" sz="1800" dirty="0">
                <a:latin typeface="Arial" panose="020B0604020202020204" pitchFamily="34" charset="0"/>
                <a:cs typeface="Arial" panose="020B0604020202020204" pitchFamily="34" charset="0"/>
                <a:sym typeface="Symbol" charset="0"/>
              </a:rPr>
              <a:t>-</a:t>
            </a:r>
            <a:r>
              <a:rPr lang="en-US" sz="1800" dirty="0">
                <a:sym typeface="Symbol" charset="0"/>
              </a:rPr>
              <a:t></a:t>
            </a:r>
            <a:r>
              <a:rPr lang="en-US" sz="1800" dirty="0"/>
              <a:t>and</a:t>
            </a:r>
            <a:r>
              <a:rPr lang="en-US" sz="1800" dirty="0">
                <a:sym typeface="Symbol" charset="0"/>
              </a:rPr>
              <a:t></a:t>
            </a:r>
            <a:r>
              <a:rPr lang="el-GR" sz="1800" dirty="0">
                <a:latin typeface="Arial" panose="020B0604020202020204" pitchFamily="34" charset="0"/>
                <a:cs typeface="Arial" panose="020B0604020202020204" pitchFamily="34" charset="0"/>
                <a:sym typeface="Symbol" charset="0"/>
              </a:rPr>
              <a:t>β</a:t>
            </a:r>
            <a:r>
              <a:rPr lang="en-US" sz="1800" dirty="0">
                <a:latin typeface="Arial" panose="020B0604020202020204" pitchFamily="34" charset="0"/>
                <a:cs typeface="Arial" panose="020B0604020202020204" pitchFamily="34" charset="0"/>
                <a:sym typeface="Symbol" charset="0"/>
              </a:rPr>
              <a:t>-globin</a:t>
            </a:r>
            <a:r>
              <a:rPr lang="en-US" sz="1800" dirty="0"/>
              <a:t> synthesis (large gene deletions)</a:t>
            </a:r>
          </a:p>
          <a:p>
            <a:pPr lvl="1" eaLnBrk="1" fontAlgn="auto" hangingPunct="1">
              <a:lnSpc>
                <a:spcPct val="110000"/>
              </a:lnSpc>
              <a:spcAft>
                <a:spcPts val="0"/>
              </a:spcAft>
              <a:buFont typeface="Arial"/>
              <a:buChar char="–"/>
              <a:defRPr/>
            </a:pPr>
            <a:r>
              <a:rPr lang="en-US" sz="1800" dirty="0"/>
              <a:t>Increased </a:t>
            </a:r>
            <a:r>
              <a:rPr lang="en-US" sz="1800" dirty="0" err="1"/>
              <a:t>Hb</a:t>
            </a:r>
            <a:r>
              <a:rPr lang="en-US" sz="1800" dirty="0"/>
              <a:t> F (20-40%; </a:t>
            </a:r>
            <a:r>
              <a:rPr lang="en-US" sz="1800" b="1" dirty="0"/>
              <a:t>higher than </a:t>
            </a:r>
            <a:r>
              <a:rPr lang="el-GR" sz="1800" b="1" dirty="0">
                <a:latin typeface="Arial" panose="020B0604020202020204" pitchFamily="34" charset="0"/>
                <a:cs typeface="Arial" panose="020B0604020202020204" pitchFamily="34" charset="0"/>
              </a:rPr>
              <a:t>β</a:t>
            </a:r>
            <a:r>
              <a:rPr lang="en-US" sz="1800" b="1" dirty="0">
                <a:latin typeface="Arial" panose="020B0604020202020204" pitchFamily="34" charset="0"/>
                <a:cs typeface="Arial" panose="020B0604020202020204" pitchFamily="34" charset="0"/>
              </a:rPr>
              <a:t>-thalassemia trait</a:t>
            </a:r>
            <a:r>
              <a:rPr lang="en-US" sz="1800" dirty="0">
                <a:latin typeface="Arial" panose="020B0604020202020204" pitchFamily="34" charset="0"/>
                <a:cs typeface="Arial" panose="020B0604020202020204" pitchFamily="34" charset="0"/>
              </a:rPr>
              <a:t>)</a:t>
            </a:r>
            <a:endParaRPr lang="en-US" sz="1800" dirty="0"/>
          </a:p>
          <a:p>
            <a:pPr lvl="1" eaLnBrk="1" fontAlgn="auto" hangingPunct="1">
              <a:lnSpc>
                <a:spcPct val="110000"/>
              </a:lnSpc>
              <a:spcAft>
                <a:spcPts val="0"/>
              </a:spcAft>
              <a:buFont typeface="Arial"/>
              <a:buChar char="–"/>
              <a:defRPr/>
            </a:pPr>
            <a:r>
              <a:rPr lang="en-US" sz="1800" dirty="0"/>
              <a:t>Decreased </a:t>
            </a:r>
            <a:r>
              <a:rPr lang="en-US" sz="1800" dirty="0" err="1"/>
              <a:t>Hb</a:t>
            </a:r>
            <a:r>
              <a:rPr lang="en-US" sz="1800" dirty="0"/>
              <a:t> A</a:t>
            </a:r>
            <a:r>
              <a:rPr lang="en-US" sz="1800" baseline="-25000" dirty="0"/>
              <a:t>2 </a:t>
            </a:r>
            <a:r>
              <a:rPr lang="en-US" sz="1800" dirty="0"/>
              <a:t>(</a:t>
            </a:r>
            <a:r>
              <a:rPr lang="en-US" sz="1800" b="1" dirty="0"/>
              <a:t>unlike </a:t>
            </a:r>
            <a:r>
              <a:rPr lang="el-GR" sz="1800" b="1" dirty="0">
                <a:latin typeface="Arial" panose="020B0604020202020204" pitchFamily="34" charset="0"/>
                <a:cs typeface="Arial" panose="020B0604020202020204" pitchFamily="34" charset="0"/>
              </a:rPr>
              <a:t>β</a:t>
            </a:r>
            <a:r>
              <a:rPr lang="en-US" sz="1800" b="1" dirty="0">
                <a:latin typeface="Arial" panose="020B0604020202020204" pitchFamily="34" charset="0"/>
                <a:cs typeface="Arial" panose="020B0604020202020204" pitchFamily="34" charset="0"/>
              </a:rPr>
              <a:t>-thalassemia trait</a:t>
            </a:r>
            <a:r>
              <a:rPr lang="en-US" sz="1800" dirty="0">
                <a:latin typeface="Arial" panose="020B0604020202020204" pitchFamily="34" charset="0"/>
                <a:cs typeface="Arial" panose="020B0604020202020204" pitchFamily="34" charset="0"/>
              </a:rPr>
              <a:t>)</a:t>
            </a:r>
            <a:endParaRPr lang="en-US" sz="1800" dirty="0"/>
          </a:p>
          <a:p>
            <a:pPr lvl="1" eaLnBrk="1" fontAlgn="auto" hangingPunct="1">
              <a:lnSpc>
                <a:spcPct val="110000"/>
              </a:lnSpc>
              <a:spcAft>
                <a:spcPts val="0"/>
              </a:spcAft>
              <a:buFont typeface="Arial"/>
              <a:buChar char="–"/>
              <a:defRPr/>
            </a:pPr>
            <a:r>
              <a:rPr lang="en-US" sz="1800" dirty="0"/>
              <a:t>Homozygotes: </a:t>
            </a:r>
            <a:r>
              <a:rPr lang="en-US" sz="1800" dirty="0" err="1"/>
              <a:t>Hb</a:t>
            </a:r>
            <a:r>
              <a:rPr lang="en-US" sz="1800" dirty="0"/>
              <a:t> F only (</a:t>
            </a:r>
            <a:r>
              <a:rPr lang="en-US" sz="1800" b="1" dirty="0"/>
              <a:t>no A or A</a:t>
            </a:r>
            <a:r>
              <a:rPr lang="en-US" sz="1800" b="1" baseline="-25000" dirty="0"/>
              <a:t>2</a:t>
            </a:r>
            <a:r>
              <a:rPr lang="en-US" sz="1800" dirty="0"/>
              <a:t>)</a:t>
            </a:r>
          </a:p>
          <a:p>
            <a:pPr eaLnBrk="1" fontAlgn="auto" hangingPunct="1">
              <a:lnSpc>
                <a:spcPct val="110000"/>
              </a:lnSpc>
              <a:spcAft>
                <a:spcPts val="0"/>
              </a:spcAft>
              <a:buFont typeface="Arial"/>
              <a:buChar char="•"/>
              <a:defRPr/>
            </a:pPr>
            <a:endParaRPr lang="en-US" sz="2000" dirty="0"/>
          </a:p>
          <a:p>
            <a:pPr marL="0" indent="0" eaLnBrk="1" fontAlgn="auto" hangingPunct="1">
              <a:lnSpc>
                <a:spcPct val="110000"/>
              </a:lnSpc>
              <a:spcAft>
                <a:spcPts val="0"/>
              </a:spcAft>
              <a:buFont typeface="Arial"/>
              <a:buNone/>
              <a:defRPr/>
            </a:pPr>
            <a:r>
              <a:rPr lang="en-US" sz="2200" b="1" dirty="0"/>
              <a:t>Gene-deletion HPFH </a:t>
            </a:r>
            <a:r>
              <a:rPr lang="en-US" sz="2200" b="1" i="1" dirty="0"/>
              <a:t>also known as </a:t>
            </a:r>
            <a:r>
              <a:rPr lang="en-US" sz="2200" b="1" dirty="0"/>
              <a:t>(</a:t>
            </a:r>
            <a:r>
              <a:rPr lang="el-GR" sz="2200" b="1" dirty="0">
                <a:latin typeface="Arial" panose="020B0604020202020204" pitchFamily="34" charset="0"/>
                <a:cs typeface="Arial" panose="020B0604020202020204" pitchFamily="34" charset="0"/>
              </a:rPr>
              <a:t>δβ</a:t>
            </a:r>
            <a:r>
              <a:rPr lang="en-US" sz="2200" b="1" dirty="0">
                <a:latin typeface="Arial" panose="020B0604020202020204" pitchFamily="34" charset="0"/>
                <a:cs typeface="Arial" panose="020B0604020202020204" pitchFamily="34" charset="0"/>
              </a:rPr>
              <a:t>)</a:t>
            </a:r>
            <a:r>
              <a:rPr lang="en-US" sz="2200" b="1" baseline="30000" dirty="0">
                <a:latin typeface="Arial" panose="020B0604020202020204" pitchFamily="34" charset="0"/>
                <a:cs typeface="Arial" panose="020B0604020202020204" pitchFamily="34" charset="0"/>
              </a:rPr>
              <a:t>0</a:t>
            </a:r>
            <a:r>
              <a:rPr lang="en-US" sz="2200" b="1" dirty="0">
                <a:latin typeface="Arial" panose="020B0604020202020204" pitchFamily="34" charset="0"/>
                <a:cs typeface="Arial" panose="020B0604020202020204" pitchFamily="34" charset="0"/>
              </a:rPr>
              <a:t>-</a:t>
            </a:r>
            <a:r>
              <a:rPr lang="en-US" sz="2200" b="1" dirty="0"/>
              <a:t>HPFH</a:t>
            </a:r>
            <a:endParaRPr lang="en-US" sz="2200" b="1" dirty="0">
              <a:sym typeface="Symbol" charset="0"/>
            </a:endParaRPr>
          </a:p>
          <a:p>
            <a:pPr lvl="1" eaLnBrk="1" fontAlgn="auto" hangingPunct="1">
              <a:lnSpc>
                <a:spcPct val="110000"/>
              </a:lnSpc>
              <a:spcAft>
                <a:spcPts val="0"/>
              </a:spcAft>
              <a:buFont typeface="Arial"/>
              <a:buChar char="–"/>
              <a:defRPr/>
            </a:pPr>
            <a:r>
              <a:rPr lang="en-US" sz="1800" b="1" dirty="0"/>
              <a:t>No</a:t>
            </a:r>
            <a:r>
              <a:rPr lang="en-US" sz="1800" dirty="0"/>
              <a:t> </a:t>
            </a:r>
            <a:r>
              <a:rPr lang="en-US" sz="1800" dirty="0" err="1"/>
              <a:t>thalassemic</a:t>
            </a:r>
            <a:r>
              <a:rPr lang="en-US" sz="1800" dirty="0"/>
              <a:t> peripheral blood phenotype </a:t>
            </a:r>
            <a:endParaRPr lang="en-US" sz="1800" dirty="0">
              <a:sym typeface="Symbol" charset="0"/>
            </a:endParaRPr>
          </a:p>
          <a:p>
            <a:pPr lvl="1" eaLnBrk="1" fontAlgn="auto" hangingPunct="1">
              <a:lnSpc>
                <a:spcPct val="110000"/>
              </a:lnSpc>
              <a:spcAft>
                <a:spcPts val="0"/>
              </a:spcAft>
              <a:buFont typeface="Arial"/>
              <a:buChar char="–"/>
              <a:defRPr/>
            </a:pPr>
            <a:r>
              <a:rPr lang="en-US" sz="1800" dirty="0" err="1">
                <a:sym typeface="Symbol" panose="05050102010706020507" pitchFamily="18" charset="2"/>
              </a:rPr>
              <a:t>Hb</a:t>
            </a:r>
            <a:r>
              <a:rPr lang="en-US" sz="1800" dirty="0">
                <a:sym typeface="Symbol" panose="05050102010706020507" pitchFamily="18" charset="2"/>
              </a:rPr>
              <a:t> F ()</a:t>
            </a:r>
            <a:r>
              <a:rPr lang="en-US" sz="1800" dirty="0">
                <a:sym typeface="Symbol" charset="0"/>
              </a:rPr>
              <a:t></a:t>
            </a:r>
            <a:r>
              <a:rPr lang="en-US" sz="1800" dirty="0"/>
              <a:t>synthesis </a:t>
            </a:r>
            <a:r>
              <a:rPr lang="en-US" sz="1800" b="1" dirty="0"/>
              <a:t>fully</a:t>
            </a:r>
            <a:r>
              <a:rPr lang="en-US" sz="1800" dirty="0"/>
              <a:t> compensates for defective </a:t>
            </a:r>
            <a:r>
              <a:rPr lang="el-GR" sz="1800" dirty="0">
                <a:latin typeface="Arial" panose="020B0604020202020204" pitchFamily="34" charset="0"/>
                <a:cs typeface="Arial" panose="020B0604020202020204" pitchFamily="34" charset="0"/>
                <a:sym typeface="Symbol" charset="0"/>
              </a:rPr>
              <a:t>δ</a:t>
            </a:r>
            <a:r>
              <a:rPr lang="en-US" sz="1800" dirty="0">
                <a:sym typeface="Symbol" charset="0"/>
              </a:rPr>
              <a:t></a:t>
            </a:r>
            <a:r>
              <a:rPr lang="en-US" sz="1800" dirty="0"/>
              <a:t>and</a:t>
            </a:r>
            <a:r>
              <a:rPr lang="el-GR" sz="1800" dirty="0">
                <a:latin typeface="Arial" panose="020B0604020202020204" pitchFamily="34" charset="0"/>
                <a:cs typeface="Arial" panose="020B0604020202020204" pitchFamily="34" charset="0"/>
                <a:sym typeface="Symbol" charset="0"/>
              </a:rPr>
              <a:t> β</a:t>
            </a:r>
            <a:r>
              <a:rPr lang="en-US" sz="1800" dirty="0"/>
              <a:t> synthesis</a:t>
            </a:r>
          </a:p>
          <a:p>
            <a:pPr lvl="1" eaLnBrk="1" fontAlgn="auto" hangingPunct="1">
              <a:lnSpc>
                <a:spcPct val="110000"/>
              </a:lnSpc>
              <a:spcAft>
                <a:spcPts val="0"/>
              </a:spcAft>
              <a:buFont typeface="Arial"/>
              <a:buChar char="–"/>
              <a:defRPr/>
            </a:pPr>
            <a:endParaRPr lang="en-US" sz="1800" dirty="0"/>
          </a:p>
          <a:p>
            <a:pPr marL="0" indent="0" eaLnBrk="1" fontAlgn="auto" hangingPunct="1">
              <a:lnSpc>
                <a:spcPct val="110000"/>
              </a:lnSpc>
              <a:spcAft>
                <a:spcPts val="0"/>
              </a:spcAft>
              <a:buFont typeface="Arial"/>
              <a:buNone/>
              <a:defRPr/>
            </a:pPr>
            <a:r>
              <a:rPr lang="en-US" sz="2200" b="1" dirty="0">
                <a:latin typeface="Arial" panose="020B0604020202020204" pitchFamily="34" charset="0"/>
                <a:cs typeface="Arial" panose="020B0604020202020204" pitchFamily="34" charset="0"/>
                <a:sym typeface="Symbol" charset="0"/>
              </a:rPr>
              <a:t>(</a:t>
            </a:r>
            <a:r>
              <a:rPr lang="el-GR" sz="2200" b="1" dirty="0">
                <a:latin typeface="Arial" panose="020B0604020202020204" pitchFamily="34" charset="0"/>
                <a:cs typeface="Arial" panose="020B0604020202020204" pitchFamily="34" charset="0"/>
              </a:rPr>
              <a:t>δβ</a:t>
            </a:r>
            <a:r>
              <a:rPr lang="en-US" sz="2200" b="1" dirty="0">
                <a:latin typeface="Arial" panose="020B0604020202020204" pitchFamily="34" charset="0"/>
                <a:cs typeface="Arial" panose="020B0604020202020204" pitchFamily="34" charset="0"/>
              </a:rPr>
              <a:t>)</a:t>
            </a:r>
            <a:r>
              <a:rPr lang="en-US" sz="2200" b="1" baseline="30000" dirty="0">
                <a:latin typeface="Arial" panose="020B0604020202020204" pitchFamily="34" charset="0"/>
                <a:cs typeface="Arial" panose="020B0604020202020204" pitchFamily="34" charset="0"/>
              </a:rPr>
              <a:t>0</a:t>
            </a:r>
            <a:r>
              <a:rPr lang="en-US" sz="2200" b="1" dirty="0"/>
              <a:t>-thalassemia</a:t>
            </a:r>
          </a:p>
          <a:p>
            <a:pPr lvl="1" eaLnBrk="1" fontAlgn="auto" hangingPunct="1">
              <a:lnSpc>
                <a:spcPct val="110000"/>
              </a:lnSpc>
              <a:spcAft>
                <a:spcPts val="0"/>
              </a:spcAft>
              <a:buFont typeface="Arial"/>
              <a:buChar char="–"/>
              <a:defRPr/>
            </a:pPr>
            <a:r>
              <a:rPr lang="en-US" sz="1800" dirty="0" err="1"/>
              <a:t>Thalassemic</a:t>
            </a:r>
            <a:r>
              <a:rPr lang="en-US" sz="1800" dirty="0"/>
              <a:t> peripheral blood phenotype (hypochromic, microcytic anemia)</a:t>
            </a:r>
            <a:endParaRPr lang="en-US" sz="1800" dirty="0">
              <a:sym typeface="Symbol" charset="0"/>
            </a:endParaRPr>
          </a:p>
          <a:p>
            <a:pPr lvl="1" eaLnBrk="1" fontAlgn="auto" hangingPunct="1">
              <a:lnSpc>
                <a:spcPct val="110000"/>
              </a:lnSpc>
              <a:spcAft>
                <a:spcPts val="0"/>
              </a:spcAft>
              <a:buFont typeface="Arial"/>
              <a:buChar char="–"/>
              <a:defRPr/>
            </a:pPr>
            <a:r>
              <a:rPr lang="en-US" sz="1800" dirty="0" err="1">
                <a:sym typeface="Symbol" panose="05050102010706020507" pitchFamily="18" charset="2"/>
              </a:rPr>
              <a:t>Hb</a:t>
            </a:r>
            <a:r>
              <a:rPr lang="en-US" sz="1800" dirty="0">
                <a:sym typeface="Symbol" panose="05050102010706020507" pitchFamily="18" charset="2"/>
              </a:rPr>
              <a:t> F ()</a:t>
            </a:r>
            <a:r>
              <a:rPr lang="en-US" sz="1800" dirty="0">
                <a:sym typeface="Symbol" charset="0"/>
              </a:rPr>
              <a:t></a:t>
            </a:r>
            <a:r>
              <a:rPr lang="en-US" sz="1800" dirty="0"/>
              <a:t>synthesis </a:t>
            </a:r>
            <a:r>
              <a:rPr lang="en-US" sz="1800" b="1" dirty="0"/>
              <a:t>does not </a:t>
            </a:r>
            <a:r>
              <a:rPr lang="en-US" sz="1800" dirty="0"/>
              <a:t>fully compensate for defective </a:t>
            </a:r>
            <a:r>
              <a:rPr lang="el-GR" sz="1800" dirty="0">
                <a:latin typeface="Arial" panose="020B0604020202020204" pitchFamily="34" charset="0"/>
                <a:cs typeface="Arial" panose="020B0604020202020204" pitchFamily="34" charset="0"/>
                <a:sym typeface="Symbol" charset="0"/>
              </a:rPr>
              <a:t>δ</a:t>
            </a:r>
            <a:r>
              <a:rPr lang="en-US" sz="1800" dirty="0">
                <a:sym typeface="Symbol" charset="0"/>
              </a:rPr>
              <a:t></a:t>
            </a:r>
            <a:r>
              <a:rPr lang="en-US" sz="1800" dirty="0"/>
              <a:t>and</a:t>
            </a:r>
            <a:r>
              <a:rPr lang="el-GR" sz="1800" dirty="0">
                <a:latin typeface="Arial" panose="020B0604020202020204" pitchFamily="34" charset="0"/>
                <a:cs typeface="Arial" panose="020B0604020202020204" pitchFamily="34" charset="0"/>
                <a:sym typeface="Symbol" charset="0"/>
              </a:rPr>
              <a:t> β</a:t>
            </a:r>
            <a:r>
              <a:rPr lang="en-US" sz="1800" dirty="0"/>
              <a:t> synthesis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p:cNvSpPr>
          <p:nvPr/>
        </p:nvSpPr>
        <p:spPr bwMode="auto">
          <a:xfrm rot="-5400000">
            <a:off x="573105" y="3704709"/>
            <a:ext cx="2617754" cy="369332"/>
          </a:xfrm>
          <a:prstGeom prst="rect">
            <a:avLst/>
          </a:prstGeom>
          <a:noFill/>
          <a:ln w="9525">
            <a:noFill/>
            <a:miter lim="800000"/>
            <a:headEnd/>
            <a:tailEnd/>
          </a:ln>
        </p:spPr>
        <p:txBody>
          <a:bodyPr wrap="none" lIns="0" tIns="0" rIns="0" bIns="0" anchor="ctr">
            <a:spAutoFit/>
          </a:bodyPr>
          <a:lstStyle/>
          <a:p>
            <a:pPr algn="ctr" defTabSz="822325" eaLnBrk="1" hangingPunct="1"/>
            <a:r>
              <a:rPr lang="en-US" sz="2400">
                <a:latin typeface="Arial"/>
                <a:cs typeface="Arial"/>
                <a:sym typeface="Gill Sans" charset="0"/>
              </a:rPr>
              <a:t>% total hemoglobin</a:t>
            </a:r>
          </a:p>
        </p:txBody>
      </p:sp>
      <p:sp>
        <p:nvSpPr>
          <p:cNvPr id="35842" name="Rectangle 4"/>
          <p:cNvSpPr>
            <a:spLocks/>
          </p:cNvSpPr>
          <p:nvPr/>
        </p:nvSpPr>
        <p:spPr bwMode="auto">
          <a:xfrm>
            <a:off x="2810091" y="5727541"/>
            <a:ext cx="1391807" cy="492443"/>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dirty="0">
                <a:latin typeface="Arial"/>
                <a:cs typeface="Arial"/>
                <a:sym typeface="Gill Sans" charset="0"/>
              </a:rPr>
              <a:t>gestational age</a:t>
            </a:r>
          </a:p>
          <a:p>
            <a:pPr algn="ctr" defTabSz="822325" eaLnBrk="1" hangingPunct="1"/>
            <a:r>
              <a:rPr lang="en-US" sz="1600" dirty="0">
                <a:latin typeface="Arial"/>
                <a:cs typeface="Arial"/>
                <a:sym typeface="Gill Sans" charset="0"/>
              </a:rPr>
              <a:t>(weeks)</a:t>
            </a:r>
          </a:p>
        </p:txBody>
      </p:sp>
      <p:sp>
        <p:nvSpPr>
          <p:cNvPr id="35843" name="Rectangle 5"/>
          <p:cNvSpPr>
            <a:spLocks/>
          </p:cNvSpPr>
          <p:nvPr/>
        </p:nvSpPr>
        <p:spPr bwMode="auto">
          <a:xfrm>
            <a:off x="5323578" y="5727541"/>
            <a:ext cx="1232108" cy="492443"/>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Arial"/>
                <a:cs typeface="Arial"/>
                <a:sym typeface="Gill Sans" charset="0"/>
              </a:rPr>
              <a:t>postnatal age</a:t>
            </a:r>
          </a:p>
          <a:p>
            <a:pPr algn="ctr" defTabSz="822325" eaLnBrk="1" hangingPunct="1"/>
            <a:r>
              <a:rPr lang="en-US" sz="1600">
                <a:latin typeface="Arial"/>
                <a:cs typeface="Arial"/>
                <a:sym typeface="Gill Sans" charset="0"/>
              </a:rPr>
              <a:t>(weeks)</a:t>
            </a:r>
          </a:p>
        </p:txBody>
      </p:sp>
      <p:sp>
        <p:nvSpPr>
          <p:cNvPr id="35844" name="Line 15"/>
          <p:cNvSpPr>
            <a:spLocks noChangeShapeType="1"/>
          </p:cNvSpPr>
          <p:nvPr/>
        </p:nvSpPr>
        <p:spPr bwMode="auto">
          <a:xfrm>
            <a:off x="4484688" y="2351088"/>
            <a:ext cx="0" cy="3051175"/>
          </a:xfrm>
          <a:prstGeom prst="line">
            <a:avLst/>
          </a:prstGeom>
          <a:noFill/>
          <a:ln w="25400">
            <a:solidFill>
              <a:srgbClr val="787878"/>
            </a:solidFill>
            <a:round/>
            <a:headEnd/>
            <a:tailEnd/>
          </a:ln>
        </p:spPr>
        <p:txBody>
          <a:bodyPr/>
          <a:lstStyle/>
          <a:p>
            <a:endParaRPr lang="en-US" sz="1600">
              <a:latin typeface="Arial"/>
              <a:cs typeface="Arial"/>
            </a:endParaRPr>
          </a:p>
        </p:txBody>
      </p:sp>
      <p:sp>
        <p:nvSpPr>
          <p:cNvPr id="35845" name="Rectangle 17"/>
          <p:cNvSpPr>
            <a:spLocks/>
          </p:cNvSpPr>
          <p:nvPr/>
        </p:nvSpPr>
        <p:spPr bwMode="auto">
          <a:xfrm>
            <a:off x="5007138" y="5465990"/>
            <a:ext cx="199699"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12</a:t>
            </a:r>
          </a:p>
        </p:txBody>
      </p:sp>
      <p:sp>
        <p:nvSpPr>
          <p:cNvPr id="35846" name="Rectangle 18"/>
          <p:cNvSpPr>
            <a:spLocks/>
          </p:cNvSpPr>
          <p:nvPr/>
        </p:nvSpPr>
        <p:spPr bwMode="auto">
          <a:xfrm>
            <a:off x="6161250" y="5465990"/>
            <a:ext cx="199699"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36</a:t>
            </a:r>
          </a:p>
        </p:txBody>
      </p:sp>
      <p:sp>
        <p:nvSpPr>
          <p:cNvPr id="35847" name="Rectangle 19"/>
          <p:cNvSpPr>
            <a:spLocks/>
          </p:cNvSpPr>
          <p:nvPr/>
        </p:nvSpPr>
        <p:spPr bwMode="auto">
          <a:xfrm>
            <a:off x="5589750" y="5465990"/>
            <a:ext cx="199699"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24</a:t>
            </a:r>
          </a:p>
        </p:txBody>
      </p:sp>
      <p:sp>
        <p:nvSpPr>
          <p:cNvPr id="35848" name="Rectangle 20"/>
          <p:cNvSpPr>
            <a:spLocks/>
          </p:cNvSpPr>
          <p:nvPr/>
        </p:nvSpPr>
        <p:spPr bwMode="auto">
          <a:xfrm>
            <a:off x="6686713" y="5465990"/>
            <a:ext cx="199699"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48</a:t>
            </a:r>
          </a:p>
        </p:txBody>
      </p:sp>
      <p:sp>
        <p:nvSpPr>
          <p:cNvPr id="35849" name="Rectangle 21"/>
          <p:cNvSpPr>
            <a:spLocks/>
          </p:cNvSpPr>
          <p:nvPr/>
        </p:nvSpPr>
        <p:spPr bwMode="auto">
          <a:xfrm>
            <a:off x="4310855" y="5465990"/>
            <a:ext cx="349254"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birth</a:t>
            </a:r>
          </a:p>
        </p:txBody>
      </p:sp>
      <p:sp>
        <p:nvSpPr>
          <p:cNvPr id="35850" name="Rectangle 22"/>
          <p:cNvSpPr>
            <a:spLocks/>
          </p:cNvSpPr>
          <p:nvPr/>
        </p:nvSpPr>
        <p:spPr bwMode="auto">
          <a:xfrm>
            <a:off x="2874250" y="5465990"/>
            <a:ext cx="99850"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6</a:t>
            </a:r>
          </a:p>
        </p:txBody>
      </p:sp>
      <p:sp>
        <p:nvSpPr>
          <p:cNvPr id="35851" name="Rectangle 23"/>
          <p:cNvSpPr>
            <a:spLocks/>
          </p:cNvSpPr>
          <p:nvPr/>
        </p:nvSpPr>
        <p:spPr bwMode="auto">
          <a:xfrm>
            <a:off x="3838738" y="5465990"/>
            <a:ext cx="199699"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30</a:t>
            </a:r>
          </a:p>
        </p:txBody>
      </p:sp>
      <p:sp>
        <p:nvSpPr>
          <p:cNvPr id="35852" name="Rectangle 24"/>
          <p:cNvSpPr>
            <a:spLocks/>
          </p:cNvSpPr>
          <p:nvPr/>
        </p:nvSpPr>
        <p:spPr bwMode="auto">
          <a:xfrm>
            <a:off x="3278350" y="5465990"/>
            <a:ext cx="199699"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18</a:t>
            </a:r>
          </a:p>
        </p:txBody>
      </p:sp>
      <p:sp>
        <p:nvSpPr>
          <p:cNvPr id="35855" name="Rectangle 31"/>
          <p:cNvSpPr>
            <a:spLocks/>
          </p:cNvSpPr>
          <p:nvPr/>
        </p:nvSpPr>
        <p:spPr bwMode="auto">
          <a:xfrm>
            <a:off x="2389350" y="4769078"/>
            <a:ext cx="199699"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10</a:t>
            </a:r>
          </a:p>
        </p:txBody>
      </p:sp>
      <p:sp>
        <p:nvSpPr>
          <p:cNvPr id="35856" name="Rectangle 32"/>
          <p:cNvSpPr>
            <a:spLocks/>
          </p:cNvSpPr>
          <p:nvPr/>
        </p:nvSpPr>
        <p:spPr bwMode="auto">
          <a:xfrm>
            <a:off x="2389350" y="4265840"/>
            <a:ext cx="199699"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20</a:t>
            </a:r>
          </a:p>
        </p:txBody>
      </p:sp>
      <p:sp>
        <p:nvSpPr>
          <p:cNvPr id="35857" name="Rectangle 33"/>
          <p:cNvSpPr>
            <a:spLocks/>
          </p:cNvSpPr>
          <p:nvPr/>
        </p:nvSpPr>
        <p:spPr bwMode="auto">
          <a:xfrm>
            <a:off x="2389350" y="3751490"/>
            <a:ext cx="199699"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30</a:t>
            </a:r>
          </a:p>
        </p:txBody>
      </p:sp>
      <p:sp>
        <p:nvSpPr>
          <p:cNvPr id="35858" name="Rectangle 34"/>
          <p:cNvSpPr>
            <a:spLocks/>
          </p:cNvSpPr>
          <p:nvPr/>
        </p:nvSpPr>
        <p:spPr bwMode="auto">
          <a:xfrm>
            <a:off x="2389350" y="3248253"/>
            <a:ext cx="199699"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40</a:t>
            </a:r>
          </a:p>
        </p:txBody>
      </p:sp>
      <p:sp>
        <p:nvSpPr>
          <p:cNvPr id="35859" name="Rectangle 35"/>
          <p:cNvSpPr>
            <a:spLocks/>
          </p:cNvSpPr>
          <p:nvPr/>
        </p:nvSpPr>
        <p:spPr bwMode="auto">
          <a:xfrm>
            <a:off x="2389350" y="2745015"/>
            <a:ext cx="199699" cy="215444"/>
          </a:xfrm>
          <a:prstGeom prst="rect">
            <a:avLst/>
          </a:prstGeom>
          <a:noFill/>
          <a:ln w="9525">
            <a:noFill/>
            <a:miter lim="800000"/>
            <a:headEnd/>
            <a:tailEnd/>
          </a:ln>
        </p:spPr>
        <p:txBody>
          <a:bodyPr wrap="none" lIns="0" tIns="0" rIns="0" bIns="0" anchor="ctr">
            <a:spAutoFit/>
          </a:bodyPr>
          <a:lstStyle/>
          <a:p>
            <a:pPr algn="ctr" defTabSz="822325" eaLnBrk="1" hangingPunct="1"/>
            <a:r>
              <a:rPr lang="en-US" sz="1400">
                <a:latin typeface="Arial"/>
                <a:cs typeface="Arial"/>
                <a:sym typeface="Gill Sans" charset="0"/>
              </a:rPr>
              <a:t>50</a:t>
            </a:r>
          </a:p>
        </p:txBody>
      </p:sp>
      <p:grpSp>
        <p:nvGrpSpPr>
          <p:cNvPr id="4" name="Group 87"/>
          <p:cNvGrpSpPr>
            <a:grpSpLocks/>
          </p:cNvGrpSpPr>
          <p:nvPr/>
        </p:nvGrpSpPr>
        <p:grpSpPr bwMode="auto">
          <a:xfrm>
            <a:off x="2794000" y="3025775"/>
            <a:ext cx="4160838" cy="2365375"/>
            <a:chOff x="1760" y="1906"/>
            <a:chExt cx="2621" cy="1490"/>
          </a:xfrm>
        </p:grpSpPr>
        <p:sp>
          <p:nvSpPr>
            <p:cNvPr id="35887" name="Rectangle 10"/>
            <p:cNvSpPr>
              <a:spLocks/>
            </p:cNvSpPr>
            <p:nvPr/>
          </p:nvSpPr>
          <p:spPr bwMode="auto">
            <a:xfrm>
              <a:off x="3639" y="2039"/>
              <a:ext cx="93" cy="194"/>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000" dirty="0">
                  <a:solidFill>
                    <a:srgbClr val="206D45"/>
                  </a:solidFill>
                  <a:latin typeface="Arial"/>
                  <a:cs typeface="Arial"/>
                  <a:sym typeface="Gill Sans" charset="0"/>
                </a:rPr>
                <a:t>β</a:t>
              </a:r>
            </a:p>
          </p:txBody>
        </p:sp>
        <p:grpSp>
          <p:nvGrpSpPr>
            <p:cNvPr id="35888" name="Group 86"/>
            <p:cNvGrpSpPr>
              <a:grpSpLocks/>
            </p:cNvGrpSpPr>
            <p:nvPr/>
          </p:nvGrpSpPr>
          <p:grpSpPr bwMode="auto">
            <a:xfrm>
              <a:off x="1760" y="1906"/>
              <a:ext cx="2621" cy="1490"/>
              <a:chOff x="1760" y="1906"/>
              <a:chExt cx="2621" cy="1490"/>
            </a:xfrm>
          </p:grpSpPr>
          <p:sp>
            <p:nvSpPr>
              <p:cNvPr id="35889" name="Rectangle 11"/>
              <p:cNvSpPr>
                <a:spLocks/>
              </p:cNvSpPr>
              <p:nvPr/>
            </p:nvSpPr>
            <p:spPr bwMode="auto">
              <a:xfrm>
                <a:off x="2329" y="2846"/>
                <a:ext cx="93" cy="194"/>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000" dirty="0">
                    <a:solidFill>
                      <a:srgbClr val="206D45"/>
                    </a:solidFill>
                    <a:latin typeface="Arial"/>
                    <a:cs typeface="Arial"/>
                    <a:sym typeface="Gill Sans" charset="0"/>
                  </a:rPr>
                  <a:t>β</a:t>
                </a:r>
              </a:p>
            </p:txBody>
          </p:sp>
          <p:sp>
            <p:nvSpPr>
              <p:cNvPr id="35890" name="Freeform 43"/>
              <p:cNvSpPr>
                <a:spLocks/>
              </p:cNvSpPr>
              <p:nvPr/>
            </p:nvSpPr>
            <p:spPr bwMode="auto">
              <a:xfrm>
                <a:off x="1760" y="3199"/>
                <a:ext cx="160" cy="197"/>
              </a:xfrm>
              <a:custGeom>
                <a:avLst/>
                <a:gdLst>
                  <a:gd name="T0" fmla="*/ 160 w 160"/>
                  <a:gd name="T1" fmla="*/ 0 h 197"/>
                  <a:gd name="T2" fmla="*/ 101 w 160"/>
                  <a:gd name="T3" fmla="*/ 27 h 197"/>
                  <a:gd name="T4" fmla="*/ 32 w 160"/>
                  <a:gd name="T5" fmla="*/ 96 h 197"/>
                  <a:gd name="T6" fmla="*/ 0 w 160"/>
                  <a:gd name="T7" fmla="*/ 197 h 197"/>
                  <a:gd name="T8" fmla="*/ 0 60000 65536"/>
                  <a:gd name="T9" fmla="*/ 0 60000 65536"/>
                  <a:gd name="T10" fmla="*/ 0 60000 65536"/>
                  <a:gd name="T11" fmla="*/ 0 60000 65536"/>
                  <a:gd name="T12" fmla="*/ 0 w 160"/>
                  <a:gd name="T13" fmla="*/ 0 h 197"/>
                  <a:gd name="T14" fmla="*/ 160 w 160"/>
                  <a:gd name="T15" fmla="*/ 197 h 197"/>
                </a:gdLst>
                <a:ahLst/>
                <a:cxnLst>
                  <a:cxn ang="T8">
                    <a:pos x="T0" y="T1"/>
                  </a:cxn>
                  <a:cxn ang="T9">
                    <a:pos x="T2" y="T3"/>
                  </a:cxn>
                  <a:cxn ang="T10">
                    <a:pos x="T4" y="T5"/>
                  </a:cxn>
                  <a:cxn ang="T11">
                    <a:pos x="T6" y="T7"/>
                  </a:cxn>
                </a:cxnLst>
                <a:rect l="T12" t="T13" r="T14" b="T15"/>
                <a:pathLst>
                  <a:path w="160" h="197">
                    <a:moveTo>
                      <a:pt x="160" y="0"/>
                    </a:moveTo>
                    <a:cubicBezTo>
                      <a:pt x="141" y="5"/>
                      <a:pt x="122" y="11"/>
                      <a:pt x="101" y="27"/>
                    </a:cubicBezTo>
                    <a:cubicBezTo>
                      <a:pt x="80" y="43"/>
                      <a:pt x="49" y="68"/>
                      <a:pt x="32" y="96"/>
                    </a:cubicBezTo>
                    <a:cubicBezTo>
                      <a:pt x="15" y="124"/>
                      <a:pt x="7" y="160"/>
                      <a:pt x="0" y="197"/>
                    </a:cubicBezTo>
                  </a:path>
                </a:pathLst>
              </a:custGeom>
              <a:noFill/>
              <a:ln w="28575">
                <a:solidFill>
                  <a:srgbClr val="206D45"/>
                </a:solidFill>
                <a:prstDash val="sysDot"/>
                <a:round/>
                <a:headEnd/>
                <a:tailEnd/>
              </a:ln>
            </p:spPr>
            <p:txBody>
              <a:bodyPr wrap="none" anchor="ctr"/>
              <a:lstStyle/>
              <a:p>
                <a:endParaRPr lang="en-US" sz="1600">
                  <a:latin typeface="Arial"/>
                  <a:cs typeface="Arial"/>
                </a:endParaRPr>
              </a:p>
            </p:txBody>
          </p:sp>
          <p:sp>
            <p:nvSpPr>
              <p:cNvPr id="35891" name="Line 48"/>
              <p:cNvSpPr>
                <a:spLocks noChangeShapeType="1"/>
              </p:cNvSpPr>
              <p:nvPr/>
            </p:nvSpPr>
            <p:spPr bwMode="auto">
              <a:xfrm flipV="1">
                <a:off x="1944" y="3083"/>
                <a:ext cx="568" cy="108"/>
              </a:xfrm>
              <a:prstGeom prst="line">
                <a:avLst/>
              </a:prstGeom>
              <a:noFill/>
              <a:ln w="38100">
                <a:solidFill>
                  <a:srgbClr val="206D45"/>
                </a:solidFill>
                <a:round/>
                <a:headEnd/>
                <a:tailEnd/>
              </a:ln>
            </p:spPr>
            <p:txBody>
              <a:bodyPr wrap="none" anchor="ctr"/>
              <a:lstStyle/>
              <a:p>
                <a:endParaRPr lang="en-US" sz="1600">
                  <a:latin typeface="Arial"/>
                  <a:cs typeface="Arial"/>
                </a:endParaRPr>
              </a:p>
            </p:txBody>
          </p:sp>
          <p:sp>
            <p:nvSpPr>
              <p:cNvPr id="35892" name="Line 49"/>
              <p:cNvSpPr>
                <a:spLocks noChangeShapeType="1"/>
              </p:cNvSpPr>
              <p:nvPr/>
            </p:nvSpPr>
            <p:spPr bwMode="auto">
              <a:xfrm flipV="1">
                <a:off x="2632" y="2047"/>
                <a:ext cx="588" cy="960"/>
              </a:xfrm>
              <a:prstGeom prst="line">
                <a:avLst/>
              </a:prstGeom>
              <a:noFill/>
              <a:ln w="38100">
                <a:solidFill>
                  <a:srgbClr val="206D45"/>
                </a:solidFill>
                <a:round/>
                <a:headEnd/>
                <a:tailEnd/>
              </a:ln>
            </p:spPr>
            <p:txBody>
              <a:bodyPr wrap="none" anchor="ctr"/>
              <a:lstStyle/>
              <a:p>
                <a:endParaRPr lang="en-US" sz="1600">
                  <a:latin typeface="Arial"/>
                  <a:cs typeface="Arial"/>
                </a:endParaRPr>
              </a:p>
            </p:txBody>
          </p:sp>
          <p:sp>
            <p:nvSpPr>
              <p:cNvPr id="35893" name="Line 53"/>
              <p:cNvSpPr>
                <a:spLocks noChangeShapeType="1"/>
              </p:cNvSpPr>
              <p:nvPr/>
            </p:nvSpPr>
            <p:spPr bwMode="auto">
              <a:xfrm flipH="1">
                <a:off x="3303" y="1906"/>
                <a:ext cx="1078" cy="85"/>
              </a:xfrm>
              <a:prstGeom prst="line">
                <a:avLst/>
              </a:prstGeom>
              <a:noFill/>
              <a:ln w="38100">
                <a:solidFill>
                  <a:srgbClr val="206D45"/>
                </a:solidFill>
                <a:round/>
                <a:headEnd/>
                <a:tailEnd/>
              </a:ln>
            </p:spPr>
            <p:txBody>
              <a:bodyPr wrap="none" anchor="ctr"/>
              <a:lstStyle/>
              <a:p>
                <a:endParaRPr lang="en-US" sz="1600">
                  <a:latin typeface="Arial"/>
                  <a:cs typeface="Arial"/>
                </a:endParaRPr>
              </a:p>
            </p:txBody>
          </p:sp>
          <p:sp>
            <p:nvSpPr>
              <p:cNvPr id="35894" name="Freeform 55"/>
              <p:cNvSpPr>
                <a:spLocks/>
              </p:cNvSpPr>
              <p:nvPr/>
            </p:nvSpPr>
            <p:spPr bwMode="auto">
              <a:xfrm rot="-1032398">
                <a:off x="3198" y="1999"/>
                <a:ext cx="114" cy="50"/>
              </a:xfrm>
              <a:custGeom>
                <a:avLst/>
                <a:gdLst>
                  <a:gd name="T0" fmla="*/ 2108 w 96"/>
                  <a:gd name="T1" fmla="*/ 4 h 56"/>
                  <a:gd name="T2" fmla="*/ 1060 w 96"/>
                  <a:gd name="T3" fmla="*/ 4 h 56"/>
                  <a:gd name="T4" fmla="*/ 0 w 96"/>
                  <a:gd name="T5" fmla="*/ 8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96" y="8"/>
                    </a:moveTo>
                    <a:cubicBezTo>
                      <a:pt x="80" y="4"/>
                      <a:pt x="64" y="0"/>
                      <a:pt x="48" y="8"/>
                    </a:cubicBezTo>
                    <a:cubicBezTo>
                      <a:pt x="32" y="16"/>
                      <a:pt x="16" y="36"/>
                      <a:pt x="0" y="56"/>
                    </a:cubicBezTo>
                  </a:path>
                </a:pathLst>
              </a:custGeom>
              <a:noFill/>
              <a:ln w="38100">
                <a:solidFill>
                  <a:srgbClr val="206D45"/>
                </a:solidFill>
                <a:round/>
                <a:headEnd/>
                <a:tailEnd/>
              </a:ln>
            </p:spPr>
            <p:txBody>
              <a:bodyPr wrap="none" anchor="ctr"/>
              <a:lstStyle/>
              <a:p>
                <a:endParaRPr lang="en-US" sz="1600">
                  <a:latin typeface="Arial"/>
                  <a:cs typeface="Arial"/>
                </a:endParaRPr>
              </a:p>
            </p:txBody>
          </p:sp>
          <p:sp>
            <p:nvSpPr>
              <p:cNvPr id="35895" name="Freeform 57"/>
              <p:cNvSpPr>
                <a:spLocks/>
              </p:cNvSpPr>
              <p:nvPr/>
            </p:nvSpPr>
            <p:spPr bwMode="auto">
              <a:xfrm rot="111422">
                <a:off x="2496" y="2994"/>
                <a:ext cx="143" cy="97"/>
              </a:xfrm>
              <a:custGeom>
                <a:avLst/>
                <a:gdLst>
                  <a:gd name="T0" fmla="*/ 0 w 144"/>
                  <a:gd name="T1" fmla="*/ 114 h 96"/>
                  <a:gd name="T2" fmla="*/ 78 w 144"/>
                  <a:gd name="T3" fmla="*/ 66 h 96"/>
                  <a:gd name="T4" fmla="*/ 126 w 144"/>
                  <a:gd name="T5" fmla="*/ 0 h 96"/>
                  <a:gd name="T6" fmla="*/ 0 60000 65536"/>
                  <a:gd name="T7" fmla="*/ 0 60000 65536"/>
                  <a:gd name="T8" fmla="*/ 0 60000 65536"/>
                  <a:gd name="T9" fmla="*/ 0 w 144"/>
                  <a:gd name="T10" fmla="*/ 0 h 96"/>
                  <a:gd name="T11" fmla="*/ 144 w 144"/>
                  <a:gd name="T12" fmla="*/ 96 h 96"/>
                </a:gdLst>
                <a:ahLst/>
                <a:cxnLst>
                  <a:cxn ang="T6">
                    <a:pos x="T0" y="T1"/>
                  </a:cxn>
                  <a:cxn ang="T7">
                    <a:pos x="T2" y="T3"/>
                  </a:cxn>
                  <a:cxn ang="T8">
                    <a:pos x="T4" y="T5"/>
                  </a:cxn>
                </a:cxnLst>
                <a:rect l="T9" t="T10" r="T11" b="T12"/>
                <a:pathLst>
                  <a:path w="144" h="96">
                    <a:moveTo>
                      <a:pt x="0" y="96"/>
                    </a:moveTo>
                    <a:cubicBezTo>
                      <a:pt x="36" y="80"/>
                      <a:pt x="72" y="64"/>
                      <a:pt x="96" y="48"/>
                    </a:cubicBezTo>
                    <a:cubicBezTo>
                      <a:pt x="120" y="32"/>
                      <a:pt x="132" y="16"/>
                      <a:pt x="144" y="0"/>
                    </a:cubicBezTo>
                  </a:path>
                </a:pathLst>
              </a:custGeom>
              <a:noFill/>
              <a:ln w="38100">
                <a:solidFill>
                  <a:srgbClr val="206D45"/>
                </a:solidFill>
                <a:round/>
                <a:headEnd/>
                <a:tailEnd/>
              </a:ln>
            </p:spPr>
            <p:txBody>
              <a:bodyPr wrap="none" anchor="ctr"/>
              <a:lstStyle/>
              <a:p>
                <a:endParaRPr lang="en-US" sz="1600">
                  <a:latin typeface="Arial"/>
                  <a:cs typeface="Arial"/>
                </a:endParaRPr>
              </a:p>
            </p:txBody>
          </p:sp>
        </p:grpSp>
      </p:grpSp>
      <p:grpSp>
        <p:nvGrpSpPr>
          <p:cNvPr id="6" name="Group 88"/>
          <p:cNvGrpSpPr>
            <a:grpSpLocks/>
          </p:cNvGrpSpPr>
          <p:nvPr/>
        </p:nvGrpSpPr>
        <p:grpSpPr bwMode="auto">
          <a:xfrm>
            <a:off x="3937000" y="4970470"/>
            <a:ext cx="2825750" cy="393701"/>
            <a:chOff x="2480" y="3131"/>
            <a:chExt cx="1780" cy="248"/>
          </a:xfrm>
        </p:grpSpPr>
        <p:sp>
          <p:nvSpPr>
            <p:cNvPr id="35885" name="Rectangle 12"/>
            <p:cNvSpPr>
              <a:spLocks/>
            </p:cNvSpPr>
            <p:nvPr/>
          </p:nvSpPr>
          <p:spPr bwMode="auto">
            <a:xfrm>
              <a:off x="2903" y="3131"/>
              <a:ext cx="90" cy="194"/>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000" dirty="0" err="1">
                  <a:solidFill>
                    <a:srgbClr val="7B73A5"/>
                  </a:solidFill>
                  <a:latin typeface="Arial"/>
                  <a:cs typeface="Arial"/>
                  <a:sym typeface="Gill Sans" charset="0"/>
                </a:rPr>
                <a:t>δ</a:t>
              </a:r>
              <a:endParaRPr lang="en-US" sz="2000" dirty="0">
                <a:solidFill>
                  <a:srgbClr val="7B73A5"/>
                </a:solidFill>
                <a:latin typeface="Arial"/>
                <a:cs typeface="Arial"/>
                <a:sym typeface="Gill Sans" charset="0"/>
              </a:endParaRPr>
            </a:p>
          </p:txBody>
        </p:sp>
        <p:sp>
          <p:nvSpPr>
            <p:cNvPr id="35886" name="Line 60"/>
            <p:cNvSpPr>
              <a:spLocks noChangeShapeType="1"/>
            </p:cNvSpPr>
            <p:nvPr/>
          </p:nvSpPr>
          <p:spPr bwMode="auto">
            <a:xfrm flipH="1">
              <a:off x="2480" y="3319"/>
              <a:ext cx="1780" cy="60"/>
            </a:xfrm>
            <a:prstGeom prst="line">
              <a:avLst/>
            </a:prstGeom>
            <a:noFill/>
            <a:ln w="38100">
              <a:solidFill>
                <a:srgbClr val="7A73A5"/>
              </a:solidFill>
              <a:round/>
              <a:headEnd/>
              <a:tailEnd/>
            </a:ln>
          </p:spPr>
          <p:txBody>
            <a:bodyPr wrap="none" anchor="ctr"/>
            <a:lstStyle/>
            <a:p>
              <a:endParaRPr lang="en-US" sz="1600">
                <a:latin typeface="Arial"/>
                <a:cs typeface="Arial"/>
              </a:endParaRPr>
            </a:p>
          </p:txBody>
        </p:sp>
      </p:grpSp>
      <p:grpSp>
        <p:nvGrpSpPr>
          <p:cNvPr id="7" name="Group 90"/>
          <p:cNvGrpSpPr>
            <a:grpSpLocks/>
          </p:cNvGrpSpPr>
          <p:nvPr/>
        </p:nvGrpSpPr>
        <p:grpSpPr bwMode="auto">
          <a:xfrm>
            <a:off x="2762250" y="2471738"/>
            <a:ext cx="4178300" cy="1654176"/>
            <a:chOff x="1740" y="1557"/>
            <a:chExt cx="2632" cy="1042"/>
          </a:xfrm>
        </p:grpSpPr>
        <p:sp>
          <p:nvSpPr>
            <p:cNvPr id="35880" name="Rectangle 6"/>
            <p:cNvSpPr>
              <a:spLocks/>
            </p:cNvSpPr>
            <p:nvPr/>
          </p:nvSpPr>
          <p:spPr bwMode="auto">
            <a:xfrm>
              <a:off x="2329" y="1557"/>
              <a:ext cx="93" cy="194"/>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000" dirty="0">
                  <a:solidFill>
                    <a:srgbClr val="C81036"/>
                  </a:solidFill>
                  <a:latin typeface="Arial"/>
                  <a:cs typeface="Arial"/>
                  <a:sym typeface="Gill Sans" charset="0"/>
                </a:rPr>
                <a:t>α</a:t>
              </a:r>
            </a:p>
          </p:txBody>
        </p:sp>
        <p:sp>
          <p:nvSpPr>
            <p:cNvPr id="35881" name="Rectangle 7"/>
            <p:cNvSpPr>
              <a:spLocks/>
            </p:cNvSpPr>
            <p:nvPr/>
          </p:nvSpPr>
          <p:spPr bwMode="auto">
            <a:xfrm>
              <a:off x="3638" y="1557"/>
              <a:ext cx="93" cy="194"/>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000" dirty="0">
                  <a:solidFill>
                    <a:srgbClr val="C81036"/>
                  </a:solidFill>
                  <a:latin typeface="Arial"/>
                  <a:cs typeface="Arial"/>
                  <a:sym typeface="Gill Sans" charset="0"/>
                </a:rPr>
                <a:t>α</a:t>
              </a:r>
            </a:p>
          </p:txBody>
        </p:sp>
        <p:sp>
          <p:nvSpPr>
            <p:cNvPr id="35882" name="Line 61"/>
            <p:cNvSpPr>
              <a:spLocks noChangeShapeType="1"/>
            </p:cNvSpPr>
            <p:nvPr/>
          </p:nvSpPr>
          <p:spPr bwMode="auto">
            <a:xfrm>
              <a:off x="1924" y="1807"/>
              <a:ext cx="2448" cy="0"/>
            </a:xfrm>
            <a:prstGeom prst="line">
              <a:avLst/>
            </a:prstGeom>
            <a:noFill/>
            <a:ln w="38100">
              <a:solidFill>
                <a:srgbClr val="C81036"/>
              </a:solidFill>
              <a:round/>
              <a:headEnd/>
              <a:tailEnd/>
            </a:ln>
          </p:spPr>
          <p:txBody>
            <a:bodyPr wrap="none" anchor="ctr"/>
            <a:lstStyle/>
            <a:p>
              <a:endParaRPr lang="en-US" sz="1600">
                <a:latin typeface="Arial"/>
                <a:cs typeface="Arial"/>
              </a:endParaRPr>
            </a:p>
          </p:txBody>
        </p:sp>
        <p:sp>
          <p:nvSpPr>
            <p:cNvPr id="35883" name="Line 62"/>
            <p:cNvSpPr>
              <a:spLocks noChangeShapeType="1"/>
            </p:cNvSpPr>
            <p:nvPr/>
          </p:nvSpPr>
          <p:spPr bwMode="auto">
            <a:xfrm flipH="1">
              <a:off x="1740" y="1891"/>
              <a:ext cx="112" cy="708"/>
            </a:xfrm>
            <a:prstGeom prst="line">
              <a:avLst/>
            </a:prstGeom>
            <a:noFill/>
            <a:ln w="38100">
              <a:solidFill>
                <a:srgbClr val="C81036"/>
              </a:solidFill>
              <a:round/>
              <a:headEnd/>
              <a:tailEnd/>
            </a:ln>
          </p:spPr>
          <p:txBody>
            <a:bodyPr wrap="none" anchor="ctr"/>
            <a:lstStyle/>
            <a:p>
              <a:endParaRPr lang="en-US" sz="1600">
                <a:latin typeface="Arial"/>
                <a:cs typeface="Arial"/>
              </a:endParaRPr>
            </a:p>
          </p:txBody>
        </p:sp>
        <p:sp>
          <p:nvSpPr>
            <p:cNvPr id="35884" name="Freeform 65"/>
            <p:cNvSpPr>
              <a:spLocks/>
            </p:cNvSpPr>
            <p:nvPr/>
          </p:nvSpPr>
          <p:spPr bwMode="auto">
            <a:xfrm>
              <a:off x="1852" y="1807"/>
              <a:ext cx="100" cy="104"/>
            </a:xfrm>
            <a:custGeom>
              <a:avLst/>
              <a:gdLst>
                <a:gd name="T0" fmla="*/ 0 w 100"/>
                <a:gd name="T1" fmla="*/ 104 h 104"/>
                <a:gd name="T2" fmla="*/ 12 w 100"/>
                <a:gd name="T3" fmla="*/ 52 h 104"/>
                <a:gd name="T4" fmla="*/ 48 w 100"/>
                <a:gd name="T5" fmla="*/ 12 h 104"/>
                <a:gd name="T6" fmla="*/ 100 w 100"/>
                <a:gd name="T7" fmla="*/ 0 h 104"/>
                <a:gd name="T8" fmla="*/ 0 60000 65536"/>
                <a:gd name="T9" fmla="*/ 0 60000 65536"/>
                <a:gd name="T10" fmla="*/ 0 60000 65536"/>
                <a:gd name="T11" fmla="*/ 0 60000 65536"/>
                <a:gd name="T12" fmla="*/ 0 w 100"/>
                <a:gd name="T13" fmla="*/ 0 h 104"/>
                <a:gd name="T14" fmla="*/ 100 w 100"/>
                <a:gd name="T15" fmla="*/ 104 h 104"/>
              </a:gdLst>
              <a:ahLst/>
              <a:cxnLst>
                <a:cxn ang="T8">
                  <a:pos x="T0" y="T1"/>
                </a:cxn>
                <a:cxn ang="T9">
                  <a:pos x="T2" y="T3"/>
                </a:cxn>
                <a:cxn ang="T10">
                  <a:pos x="T4" y="T5"/>
                </a:cxn>
                <a:cxn ang="T11">
                  <a:pos x="T6" y="T7"/>
                </a:cxn>
              </a:cxnLst>
              <a:rect l="T12" t="T13" r="T14" b="T15"/>
              <a:pathLst>
                <a:path w="100" h="104">
                  <a:moveTo>
                    <a:pt x="0" y="104"/>
                  </a:moveTo>
                  <a:cubicBezTo>
                    <a:pt x="2" y="85"/>
                    <a:pt x="4" y="67"/>
                    <a:pt x="12" y="52"/>
                  </a:cubicBezTo>
                  <a:cubicBezTo>
                    <a:pt x="20" y="37"/>
                    <a:pt x="33" y="21"/>
                    <a:pt x="48" y="12"/>
                  </a:cubicBezTo>
                  <a:cubicBezTo>
                    <a:pt x="63" y="3"/>
                    <a:pt x="91" y="2"/>
                    <a:pt x="100" y="0"/>
                  </a:cubicBezTo>
                </a:path>
              </a:pathLst>
            </a:custGeom>
            <a:noFill/>
            <a:ln w="38100">
              <a:solidFill>
                <a:srgbClr val="C81036"/>
              </a:solidFill>
              <a:round/>
              <a:headEnd/>
              <a:tailEnd/>
            </a:ln>
          </p:spPr>
          <p:txBody>
            <a:bodyPr wrap="none" anchor="ctr"/>
            <a:lstStyle/>
            <a:p>
              <a:endParaRPr lang="en-US" sz="1600">
                <a:latin typeface="Arial"/>
                <a:cs typeface="Arial"/>
              </a:endParaRPr>
            </a:p>
          </p:txBody>
        </p:sp>
      </p:grpSp>
      <p:grpSp>
        <p:nvGrpSpPr>
          <p:cNvPr id="8" name="Group 85"/>
          <p:cNvGrpSpPr>
            <a:grpSpLocks/>
          </p:cNvGrpSpPr>
          <p:nvPr/>
        </p:nvGrpSpPr>
        <p:grpSpPr bwMode="auto">
          <a:xfrm>
            <a:off x="2743212" y="3859213"/>
            <a:ext cx="476252" cy="1528762"/>
            <a:chOff x="1728" y="2431"/>
            <a:chExt cx="300" cy="963"/>
          </a:xfrm>
        </p:grpSpPr>
        <p:sp>
          <p:nvSpPr>
            <p:cNvPr id="35878" name="Rectangle 13"/>
            <p:cNvSpPr>
              <a:spLocks/>
            </p:cNvSpPr>
            <p:nvPr/>
          </p:nvSpPr>
          <p:spPr bwMode="auto">
            <a:xfrm>
              <a:off x="1896" y="2885"/>
              <a:ext cx="132" cy="136"/>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1400" dirty="0" err="1">
                  <a:solidFill>
                    <a:srgbClr val="28A4A9"/>
                  </a:solidFill>
                  <a:latin typeface="Arial"/>
                  <a:cs typeface="Arial"/>
                  <a:sym typeface="Gill Sans" charset="0"/>
                </a:rPr>
                <a:t>ζ,ε</a:t>
              </a:r>
              <a:endParaRPr lang="en-US" sz="1400" dirty="0">
                <a:solidFill>
                  <a:srgbClr val="28A4A9"/>
                </a:solidFill>
                <a:latin typeface="Arial"/>
                <a:cs typeface="Arial"/>
                <a:sym typeface="Gill Sans" charset="0"/>
              </a:endParaRPr>
            </a:p>
          </p:txBody>
        </p:sp>
        <p:sp>
          <p:nvSpPr>
            <p:cNvPr id="35879" name="Freeform 40"/>
            <p:cNvSpPr>
              <a:spLocks/>
            </p:cNvSpPr>
            <p:nvPr/>
          </p:nvSpPr>
          <p:spPr bwMode="auto">
            <a:xfrm>
              <a:off x="1728" y="2431"/>
              <a:ext cx="197" cy="963"/>
            </a:xfrm>
            <a:custGeom>
              <a:avLst/>
              <a:gdLst>
                <a:gd name="T0" fmla="*/ 0 w 197"/>
                <a:gd name="T1" fmla="*/ 0 h 963"/>
                <a:gd name="T2" fmla="*/ 123 w 197"/>
                <a:gd name="T3" fmla="*/ 805 h 963"/>
                <a:gd name="T4" fmla="*/ 197 w 197"/>
                <a:gd name="T5" fmla="*/ 949 h 963"/>
                <a:gd name="T6" fmla="*/ 0 60000 65536"/>
                <a:gd name="T7" fmla="*/ 0 60000 65536"/>
                <a:gd name="T8" fmla="*/ 0 60000 65536"/>
                <a:gd name="T9" fmla="*/ 0 w 197"/>
                <a:gd name="T10" fmla="*/ 0 h 963"/>
                <a:gd name="T11" fmla="*/ 197 w 197"/>
                <a:gd name="T12" fmla="*/ 963 h 963"/>
              </a:gdLst>
              <a:ahLst/>
              <a:cxnLst>
                <a:cxn ang="T6">
                  <a:pos x="T0" y="T1"/>
                </a:cxn>
                <a:cxn ang="T7">
                  <a:pos x="T2" y="T3"/>
                </a:cxn>
                <a:cxn ang="T8">
                  <a:pos x="T4" y="T5"/>
                </a:cxn>
              </a:cxnLst>
              <a:rect l="T9" t="T10" r="T11" b="T12"/>
              <a:pathLst>
                <a:path w="197" h="963">
                  <a:moveTo>
                    <a:pt x="0" y="0"/>
                  </a:moveTo>
                  <a:cubicBezTo>
                    <a:pt x="45" y="323"/>
                    <a:pt x="90" y="647"/>
                    <a:pt x="123" y="805"/>
                  </a:cubicBezTo>
                  <a:cubicBezTo>
                    <a:pt x="156" y="963"/>
                    <a:pt x="176" y="956"/>
                    <a:pt x="197" y="949"/>
                  </a:cubicBezTo>
                </a:path>
              </a:pathLst>
            </a:custGeom>
            <a:noFill/>
            <a:ln w="28575">
              <a:solidFill>
                <a:srgbClr val="28A4A9"/>
              </a:solidFill>
              <a:round/>
              <a:headEnd/>
              <a:tailEnd/>
            </a:ln>
          </p:spPr>
          <p:txBody>
            <a:bodyPr wrap="none" anchor="ctr"/>
            <a:lstStyle/>
            <a:p>
              <a:endParaRPr lang="en-US" sz="1600">
                <a:latin typeface="Arial"/>
                <a:cs typeface="Arial"/>
              </a:endParaRPr>
            </a:p>
          </p:txBody>
        </p:sp>
      </p:grpSp>
      <p:sp>
        <p:nvSpPr>
          <p:cNvPr id="35864" name="Line 14"/>
          <p:cNvSpPr>
            <a:spLocks noChangeShapeType="1"/>
          </p:cNvSpPr>
          <p:nvPr/>
        </p:nvSpPr>
        <p:spPr bwMode="auto">
          <a:xfrm>
            <a:off x="2662238" y="2351088"/>
            <a:ext cx="0" cy="3051175"/>
          </a:xfrm>
          <a:prstGeom prst="line">
            <a:avLst/>
          </a:prstGeom>
          <a:noFill/>
          <a:ln w="50800">
            <a:solidFill>
              <a:schemeClr val="tx1"/>
            </a:solidFill>
            <a:round/>
            <a:headEnd/>
            <a:tailEnd/>
          </a:ln>
        </p:spPr>
        <p:txBody>
          <a:bodyPr/>
          <a:lstStyle/>
          <a:p>
            <a:endParaRPr lang="en-US" sz="1600">
              <a:latin typeface="Arial"/>
              <a:cs typeface="Arial"/>
            </a:endParaRPr>
          </a:p>
        </p:txBody>
      </p:sp>
      <p:sp>
        <p:nvSpPr>
          <p:cNvPr id="35865" name="Line 16"/>
          <p:cNvSpPr>
            <a:spLocks noChangeShapeType="1"/>
          </p:cNvSpPr>
          <p:nvPr/>
        </p:nvSpPr>
        <p:spPr bwMode="auto">
          <a:xfrm flipH="1">
            <a:off x="2640013" y="5380038"/>
            <a:ext cx="4195762" cy="0"/>
          </a:xfrm>
          <a:prstGeom prst="line">
            <a:avLst/>
          </a:prstGeom>
          <a:noFill/>
          <a:ln w="50800">
            <a:solidFill>
              <a:schemeClr val="tx1"/>
            </a:solidFill>
            <a:round/>
            <a:headEnd/>
            <a:tailEnd/>
          </a:ln>
        </p:spPr>
        <p:txBody>
          <a:bodyPr/>
          <a:lstStyle/>
          <a:p>
            <a:endParaRPr lang="en-US" sz="1600">
              <a:latin typeface="Arial"/>
              <a:cs typeface="Arial"/>
            </a:endParaRPr>
          </a:p>
        </p:txBody>
      </p:sp>
      <p:sp>
        <p:nvSpPr>
          <p:cNvPr id="35866" name="Rectangle 79"/>
          <p:cNvSpPr>
            <a:spLocks noChangeArrowheads="1"/>
          </p:cNvSpPr>
          <p:nvPr/>
        </p:nvSpPr>
        <p:spPr bwMode="auto">
          <a:xfrm>
            <a:off x="4054475" y="3005138"/>
            <a:ext cx="184666" cy="338554"/>
          </a:xfrm>
          <a:prstGeom prst="rect">
            <a:avLst/>
          </a:prstGeom>
          <a:noFill/>
          <a:ln w="9525">
            <a:noFill/>
            <a:miter lim="800000"/>
            <a:headEnd/>
            <a:tailEnd/>
          </a:ln>
        </p:spPr>
        <p:txBody>
          <a:bodyPr wrap="none">
            <a:spAutoFit/>
          </a:bodyPr>
          <a:lstStyle/>
          <a:p>
            <a:endParaRPr lang="en-US" sz="1600">
              <a:latin typeface="Arial"/>
              <a:cs typeface="Arial"/>
            </a:endParaRPr>
          </a:p>
        </p:txBody>
      </p:sp>
      <p:grpSp>
        <p:nvGrpSpPr>
          <p:cNvPr id="9" name="Group 89"/>
          <p:cNvGrpSpPr>
            <a:grpSpLocks/>
          </p:cNvGrpSpPr>
          <p:nvPr/>
        </p:nvGrpSpPr>
        <p:grpSpPr bwMode="auto">
          <a:xfrm>
            <a:off x="2794000" y="3141663"/>
            <a:ext cx="3962400" cy="2082800"/>
            <a:chOff x="1760" y="1979"/>
            <a:chExt cx="2496" cy="1312"/>
          </a:xfrm>
        </p:grpSpPr>
        <p:sp>
          <p:nvSpPr>
            <p:cNvPr id="35869" name="Rectangle 8"/>
            <p:cNvSpPr>
              <a:spLocks/>
            </p:cNvSpPr>
            <p:nvPr/>
          </p:nvSpPr>
          <p:spPr bwMode="auto">
            <a:xfrm>
              <a:off x="2336" y="2071"/>
              <a:ext cx="81" cy="194"/>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000" dirty="0" err="1">
                  <a:solidFill>
                    <a:srgbClr val="E37B29"/>
                  </a:solidFill>
                  <a:latin typeface="Arial"/>
                  <a:cs typeface="Arial"/>
                  <a:sym typeface="Gill Sans" charset="0"/>
                </a:rPr>
                <a:t>γ</a:t>
              </a:r>
              <a:endParaRPr lang="en-US" sz="2000" dirty="0">
                <a:solidFill>
                  <a:srgbClr val="E37B29"/>
                </a:solidFill>
                <a:latin typeface="Arial"/>
                <a:cs typeface="Arial"/>
                <a:sym typeface="Gill Sans" charset="0"/>
              </a:endParaRPr>
            </a:p>
          </p:txBody>
        </p:sp>
        <p:sp>
          <p:nvSpPr>
            <p:cNvPr id="35870" name="Rectangle 9"/>
            <p:cNvSpPr>
              <a:spLocks/>
            </p:cNvSpPr>
            <p:nvPr/>
          </p:nvSpPr>
          <p:spPr bwMode="auto">
            <a:xfrm>
              <a:off x="3641" y="2949"/>
              <a:ext cx="81" cy="194"/>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000" dirty="0" err="1">
                  <a:solidFill>
                    <a:srgbClr val="E37B29"/>
                  </a:solidFill>
                  <a:latin typeface="Arial"/>
                  <a:cs typeface="Arial"/>
                  <a:sym typeface="Gill Sans" charset="0"/>
                </a:rPr>
                <a:t>γ</a:t>
              </a:r>
              <a:endParaRPr lang="en-US" sz="2000" dirty="0">
                <a:solidFill>
                  <a:srgbClr val="E37B29"/>
                </a:solidFill>
                <a:latin typeface="Arial"/>
                <a:cs typeface="Arial"/>
                <a:sym typeface="Gill Sans" charset="0"/>
              </a:endParaRPr>
            </a:p>
          </p:txBody>
        </p:sp>
        <p:sp>
          <p:nvSpPr>
            <p:cNvPr id="35871" name="Line 69"/>
            <p:cNvSpPr>
              <a:spLocks noChangeShapeType="1"/>
            </p:cNvSpPr>
            <p:nvPr/>
          </p:nvSpPr>
          <p:spPr bwMode="auto">
            <a:xfrm>
              <a:off x="2716" y="2203"/>
              <a:ext cx="364" cy="908"/>
            </a:xfrm>
            <a:prstGeom prst="line">
              <a:avLst/>
            </a:prstGeom>
            <a:noFill/>
            <a:ln w="38100">
              <a:solidFill>
                <a:srgbClr val="E37A29"/>
              </a:solidFill>
              <a:round/>
              <a:headEnd/>
              <a:tailEnd/>
            </a:ln>
          </p:spPr>
          <p:txBody>
            <a:bodyPr wrap="none" anchor="ctr"/>
            <a:lstStyle/>
            <a:p>
              <a:endParaRPr lang="en-US" sz="1600">
                <a:latin typeface="Arial"/>
                <a:cs typeface="Arial"/>
              </a:endParaRPr>
            </a:p>
          </p:txBody>
        </p:sp>
        <p:sp>
          <p:nvSpPr>
            <p:cNvPr id="35872" name="Line 70"/>
            <p:cNvSpPr>
              <a:spLocks noChangeShapeType="1"/>
            </p:cNvSpPr>
            <p:nvPr/>
          </p:nvSpPr>
          <p:spPr bwMode="auto">
            <a:xfrm>
              <a:off x="2040" y="1983"/>
              <a:ext cx="544" cy="104"/>
            </a:xfrm>
            <a:prstGeom prst="line">
              <a:avLst/>
            </a:prstGeom>
            <a:noFill/>
            <a:ln w="38100">
              <a:solidFill>
                <a:srgbClr val="E37A29"/>
              </a:solidFill>
              <a:round/>
              <a:headEnd/>
              <a:tailEnd/>
            </a:ln>
          </p:spPr>
          <p:txBody>
            <a:bodyPr wrap="none" anchor="ctr"/>
            <a:lstStyle/>
            <a:p>
              <a:endParaRPr lang="en-US" sz="1600">
                <a:latin typeface="Arial"/>
                <a:cs typeface="Arial"/>
              </a:endParaRPr>
            </a:p>
          </p:txBody>
        </p:sp>
        <p:sp>
          <p:nvSpPr>
            <p:cNvPr id="35873" name="Line 71"/>
            <p:cNvSpPr>
              <a:spLocks noChangeShapeType="1"/>
            </p:cNvSpPr>
            <p:nvPr/>
          </p:nvSpPr>
          <p:spPr bwMode="auto">
            <a:xfrm>
              <a:off x="3236" y="3215"/>
              <a:ext cx="1020" cy="76"/>
            </a:xfrm>
            <a:prstGeom prst="line">
              <a:avLst/>
            </a:prstGeom>
            <a:noFill/>
            <a:ln w="38100">
              <a:solidFill>
                <a:srgbClr val="E37A29"/>
              </a:solidFill>
              <a:round/>
              <a:headEnd/>
              <a:tailEnd/>
            </a:ln>
          </p:spPr>
          <p:txBody>
            <a:bodyPr wrap="none" anchor="ctr"/>
            <a:lstStyle/>
            <a:p>
              <a:endParaRPr lang="en-US" sz="1600">
                <a:latin typeface="Arial"/>
                <a:cs typeface="Arial"/>
              </a:endParaRPr>
            </a:p>
          </p:txBody>
        </p:sp>
        <p:sp>
          <p:nvSpPr>
            <p:cNvPr id="35874" name="Line 72"/>
            <p:cNvSpPr>
              <a:spLocks noChangeShapeType="1"/>
            </p:cNvSpPr>
            <p:nvPr/>
          </p:nvSpPr>
          <p:spPr bwMode="auto">
            <a:xfrm flipV="1">
              <a:off x="1760" y="2035"/>
              <a:ext cx="180" cy="808"/>
            </a:xfrm>
            <a:prstGeom prst="line">
              <a:avLst/>
            </a:prstGeom>
            <a:noFill/>
            <a:ln w="38100">
              <a:solidFill>
                <a:srgbClr val="E37A29"/>
              </a:solidFill>
              <a:round/>
              <a:headEnd/>
              <a:tailEnd/>
            </a:ln>
          </p:spPr>
          <p:txBody>
            <a:bodyPr wrap="none" anchor="ctr"/>
            <a:lstStyle/>
            <a:p>
              <a:endParaRPr lang="en-US" sz="1600">
                <a:latin typeface="Arial"/>
                <a:cs typeface="Arial"/>
              </a:endParaRPr>
            </a:p>
          </p:txBody>
        </p:sp>
        <p:sp>
          <p:nvSpPr>
            <p:cNvPr id="35875" name="Freeform 74"/>
            <p:cNvSpPr>
              <a:spLocks/>
            </p:cNvSpPr>
            <p:nvPr/>
          </p:nvSpPr>
          <p:spPr bwMode="auto">
            <a:xfrm>
              <a:off x="3080" y="3107"/>
              <a:ext cx="164" cy="108"/>
            </a:xfrm>
            <a:custGeom>
              <a:avLst/>
              <a:gdLst>
                <a:gd name="T0" fmla="*/ 0 w 160"/>
                <a:gd name="T1" fmla="*/ 0 h 100"/>
                <a:gd name="T2" fmla="*/ 71 w 160"/>
                <a:gd name="T3" fmla="*/ 191 h 100"/>
                <a:gd name="T4" fmla="*/ 123 w 160"/>
                <a:gd name="T5" fmla="*/ 287 h 100"/>
                <a:gd name="T6" fmla="*/ 248 w 160"/>
                <a:gd name="T7" fmla="*/ 403 h 100"/>
                <a:gd name="T8" fmla="*/ 0 60000 65536"/>
                <a:gd name="T9" fmla="*/ 0 60000 65536"/>
                <a:gd name="T10" fmla="*/ 0 60000 65536"/>
                <a:gd name="T11" fmla="*/ 0 60000 65536"/>
                <a:gd name="T12" fmla="*/ 0 w 160"/>
                <a:gd name="T13" fmla="*/ 0 h 100"/>
                <a:gd name="T14" fmla="*/ 160 w 160"/>
                <a:gd name="T15" fmla="*/ 100 h 100"/>
              </a:gdLst>
              <a:ahLst/>
              <a:cxnLst>
                <a:cxn ang="T8">
                  <a:pos x="T0" y="T1"/>
                </a:cxn>
                <a:cxn ang="T9">
                  <a:pos x="T2" y="T3"/>
                </a:cxn>
                <a:cxn ang="T10">
                  <a:pos x="T4" y="T5"/>
                </a:cxn>
                <a:cxn ang="T11">
                  <a:pos x="T6" y="T7"/>
                </a:cxn>
              </a:cxnLst>
              <a:rect l="T12" t="T13" r="T14" b="T15"/>
              <a:pathLst>
                <a:path w="160" h="100">
                  <a:moveTo>
                    <a:pt x="0" y="0"/>
                  </a:moveTo>
                  <a:cubicBezTo>
                    <a:pt x="17" y="18"/>
                    <a:pt x="35" y="36"/>
                    <a:pt x="48" y="48"/>
                  </a:cubicBezTo>
                  <a:cubicBezTo>
                    <a:pt x="61" y="60"/>
                    <a:pt x="61" y="63"/>
                    <a:pt x="80" y="72"/>
                  </a:cubicBezTo>
                  <a:cubicBezTo>
                    <a:pt x="99" y="81"/>
                    <a:pt x="129" y="90"/>
                    <a:pt x="160" y="100"/>
                  </a:cubicBezTo>
                </a:path>
              </a:pathLst>
            </a:custGeom>
            <a:noFill/>
            <a:ln w="38100">
              <a:solidFill>
                <a:srgbClr val="E37A29"/>
              </a:solidFill>
              <a:round/>
              <a:headEnd/>
              <a:tailEnd/>
            </a:ln>
          </p:spPr>
          <p:txBody>
            <a:bodyPr wrap="none" anchor="ctr"/>
            <a:lstStyle/>
            <a:p>
              <a:endParaRPr lang="en-US" sz="1600">
                <a:latin typeface="Arial"/>
                <a:cs typeface="Arial"/>
              </a:endParaRPr>
            </a:p>
          </p:txBody>
        </p:sp>
        <p:sp>
          <p:nvSpPr>
            <p:cNvPr id="35876" name="Freeform 77"/>
            <p:cNvSpPr>
              <a:spLocks/>
            </p:cNvSpPr>
            <p:nvPr/>
          </p:nvSpPr>
          <p:spPr bwMode="auto">
            <a:xfrm>
              <a:off x="1940" y="1979"/>
              <a:ext cx="120" cy="61"/>
            </a:xfrm>
            <a:custGeom>
              <a:avLst/>
              <a:gdLst>
                <a:gd name="T0" fmla="*/ 0 w 120"/>
                <a:gd name="T1" fmla="*/ 8 h 69"/>
                <a:gd name="T2" fmla="*/ 24 w 120"/>
                <a:gd name="T3" fmla="*/ 4 h 69"/>
                <a:gd name="T4" fmla="*/ 56 w 120"/>
                <a:gd name="T5" fmla="*/ 1 h 69"/>
                <a:gd name="T6" fmla="*/ 120 w 120"/>
                <a:gd name="T7" fmla="*/ 4 h 69"/>
                <a:gd name="T8" fmla="*/ 0 60000 65536"/>
                <a:gd name="T9" fmla="*/ 0 60000 65536"/>
                <a:gd name="T10" fmla="*/ 0 60000 65536"/>
                <a:gd name="T11" fmla="*/ 0 60000 65536"/>
                <a:gd name="T12" fmla="*/ 0 w 120"/>
                <a:gd name="T13" fmla="*/ 0 h 69"/>
                <a:gd name="T14" fmla="*/ 120 w 120"/>
                <a:gd name="T15" fmla="*/ 69 h 69"/>
              </a:gdLst>
              <a:ahLst/>
              <a:cxnLst>
                <a:cxn ang="T8">
                  <a:pos x="T0" y="T1"/>
                </a:cxn>
                <a:cxn ang="T9">
                  <a:pos x="T2" y="T3"/>
                </a:cxn>
                <a:cxn ang="T10">
                  <a:pos x="T4" y="T5"/>
                </a:cxn>
                <a:cxn ang="T11">
                  <a:pos x="T6" y="T7"/>
                </a:cxn>
              </a:cxnLst>
              <a:rect l="T12" t="T13" r="T14" b="T15"/>
              <a:pathLst>
                <a:path w="120" h="69">
                  <a:moveTo>
                    <a:pt x="0" y="69"/>
                  </a:moveTo>
                  <a:cubicBezTo>
                    <a:pt x="7" y="46"/>
                    <a:pt x="15" y="24"/>
                    <a:pt x="24" y="13"/>
                  </a:cubicBezTo>
                  <a:cubicBezTo>
                    <a:pt x="33" y="2"/>
                    <a:pt x="40" y="2"/>
                    <a:pt x="56" y="1"/>
                  </a:cubicBezTo>
                  <a:cubicBezTo>
                    <a:pt x="72" y="0"/>
                    <a:pt x="96" y="4"/>
                    <a:pt x="120" y="9"/>
                  </a:cubicBezTo>
                </a:path>
              </a:pathLst>
            </a:custGeom>
            <a:noFill/>
            <a:ln w="38100">
              <a:solidFill>
                <a:srgbClr val="E37A29"/>
              </a:solidFill>
              <a:round/>
              <a:headEnd/>
              <a:tailEnd/>
            </a:ln>
          </p:spPr>
          <p:txBody>
            <a:bodyPr wrap="none" anchor="ctr"/>
            <a:lstStyle/>
            <a:p>
              <a:endParaRPr lang="en-US" sz="1600">
                <a:latin typeface="Arial"/>
                <a:cs typeface="Arial"/>
              </a:endParaRPr>
            </a:p>
          </p:txBody>
        </p:sp>
        <p:sp>
          <p:nvSpPr>
            <p:cNvPr id="35877" name="Freeform 83"/>
            <p:cNvSpPr>
              <a:spLocks/>
            </p:cNvSpPr>
            <p:nvPr/>
          </p:nvSpPr>
          <p:spPr bwMode="auto">
            <a:xfrm>
              <a:off x="2576" y="2087"/>
              <a:ext cx="140" cy="120"/>
            </a:xfrm>
            <a:custGeom>
              <a:avLst/>
              <a:gdLst>
                <a:gd name="T0" fmla="*/ 0 w 132"/>
                <a:gd name="T1" fmla="*/ 0 h 108"/>
                <a:gd name="T2" fmla="*/ 196 w 132"/>
                <a:gd name="T3" fmla="*/ 164 h 108"/>
                <a:gd name="T4" fmla="*/ 379 w 132"/>
                <a:gd name="T5" fmla="*/ 714 h 108"/>
                <a:gd name="T6" fmla="*/ 0 60000 65536"/>
                <a:gd name="T7" fmla="*/ 0 60000 65536"/>
                <a:gd name="T8" fmla="*/ 0 60000 65536"/>
                <a:gd name="T9" fmla="*/ 0 w 132"/>
                <a:gd name="T10" fmla="*/ 0 h 108"/>
                <a:gd name="T11" fmla="*/ 132 w 132"/>
                <a:gd name="T12" fmla="*/ 108 h 108"/>
              </a:gdLst>
              <a:ahLst/>
              <a:cxnLst>
                <a:cxn ang="T6">
                  <a:pos x="T0" y="T1"/>
                </a:cxn>
                <a:cxn ang="T7">
                  <a:pos x="T2" y="T3"/>
                </a:cxn>
                <a:cxn ang="T8">
                  <a:pos x="T4" y="T5"/>
                </a:cxn>
              </a:cxnLst>
              <a:rect l="T9" t="T10" r="T11" b="T12"/>
              <a:pathLst>
                <a:path w="132" h="108">
                  <a:moveTo>
                    <a:pt x="0" y="0"/>
                  </a:moveTo>
                  <a:cubicBezTo>
                    <a:pt x="23" y="3"/>
                    <a:pt x="46" y="6"/>
                    <a:pt x="68" y="24"/>
                  </a:cubicBezTo>
                  <a:cubicBezTo>
                    <a:pt x="90" y="42"/>
                    <a:pt x="111" y="75"/>
                    <a:pt x="132" y="108"/>
                  </a:cubicBezTo>
                </a:path>
              </a:pathLst>
            </a:custGeom>
            <a:noFill/>
            <a:ln w="38100">
              <a:solidFill>
                <a:srgbClr val="E37A29"/>
              </a:solidFill>
              <a:round/>
              <a:headEnd/>
              <a:tailEnd/>
            </a:ln>
          </p:spPr>
          <p:txBody>
            <a:bodyPr wrap="none" anchor="ctr"/>
            <a:lstStyle/>
            <a:p>
              <a:endParaRPr lang="en-US" sz="1600">
                <a:latin typeface="Arial"/>
                <a:cs typeface="Arial"/>
              </a:endParaRPr>
            </a:p>
          </p:txBody>
        </p:sp>
      </p:grpSp>
      <p:sp>
        <p:nvSpPr>
          <p:cNvPr id="14364" name="Rectangle 84"/>
          <p:cNvSpPr>
            <a:spLocks noGrp="1" noChangeArrowheads="1"/>
          </p:cNvSpPr>
          <p:nvPr>
            <p:ph type="title"/>
          </p:nvPr>
        </p:nvSpPr>
        <p:spPr>
          <a:xfrm>
            <a:off x="457200" y="381000"/>
            <a:ext cx="8229600" cy="838200"/>
          </a:xfrm>
        </p:spPr>
        <p:txBody>
          <a:bodyPr rtlCol="0">
            <a:normAutofit/>
          </a:bodyPr>
          <a:lstStyle/>
          <a:p>
            <a:pPr eaLnBrk="1" fontAlgn="auto" hangingPunct="1">
              <a:spcAft>
                <a:spcPts val="0"/>
              </a:spcAft>
              <a:defRPr/>
            </a:pPr>
            <a:r>
              <a:rPr lang="en-US" sz="3200" b="1" dirty="0">
                <a:solidFill>
                  <a:srgbClr val="376092"/>
                </a:solidFill>
                <a:latin typeface="Arial"/>
                <a:cs typeface="Arial"/>
              </a:rPr>
              <a:t>Hemoglobins Throughout Development</a:t>
            </a:r>
            <a:endParaRPr lang="en-US" sz="4000" b="1" dirty="0">
              <a:solidFill>
                <a:srgbClr val="376092"/>
              </a:solidFill>
              <a:latin typeface="Arial"/>
              <a:cs typeface="Arial"/>
            </a:endParaRPr>
          </a:p>
        </p:txBody>
      </p:sp>
      <p:grpSp>
        <p:nvGrpSpPr>
          <p:cNvPr id="10" name="Group 9"/>
          <p:cNvGrpSpPr/>
          <p:nvPr/>
        </p:nvGrpSpPr>
        <p:grpSpPr>
          <a:xfrm>
            <a:off x="3370647" y="1917899"/>
            <a:ext cx="797744" cy="1767130"/>
            <a:chOff x="3370647" y="1917899"/>
            <a:chExt cx="797744" cy="1767130"/>
          </a:xfrm>
        </p:grpSpPr>
        <p:sp>
          <p:nvSpPr>
            <p:cNvPr id="35899" name="Rectangle 27"/>
            <p:cNvSpPr>
              <a:spLocks/>
            </p:cNvSpPr>
            <p:nvPr/>
          </p:nvSpPr>
          <p:spPr bwMode="auto">
            <a:xfrm>
              <a:off x="3370647" y="1917899"/>
              <a:ext cx="797744" cy="430887"/>
            </a:xfrm>
            <a:prstGeom prst="rect">
              <a:avLst/>
            </a:prstGeom>
            <a:noFill/>
            <a:ln w="9525">
              <a:noFill/>
              <a:miter lim="800000"/>
              <a:headEnd/>
              <a:tailEnd/>
            </a:ln>
          </p:spPr>
          <p:txBody>
            <a:bodyPr wrap="none" lIns="0" tIns="0" rIns="0" bIns="0" anchor="ctr">
              <a:spAutoFit/>
            </a:bodyPr>
            <a:lstStyle/>
            <a:p>
              <a:pPr algn="ctr" defTabSz="822325" eaLnBrk="1" hangingPunct="1"/>
              <a:r>
                <a:rPr lang="en-US" sz="2800" b="1" dirty="0">
                  <a:solidFill>
                    <a:srgbClr val="C00000"/>
                  </a:solidFill>
                  <a:latin typeface="Arial"/>
                  <a:cs typeface="Arial"/>
                  <a:sym typeface="Gill Sans" charset="0"/>
                </a:rPr>
                <a:t>Hb F</a:t>
              </a:r>
            </a:p>
          </p:txBody>
        </p:sp>
        <p:sp>
          <p:nvSpPr>
            <p:cNvPr id="5" name="Oval 4"/>
            <p:cNvSpPr/>
            <p:nvPr/>
          </p:nvSpPr>
          <p:spPr>
            <a:xfrm>
              <a:off x="3488113" y="2351088"/>
              <a:ext cx="560323" cy="1333941"/>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442792" y="1917899"/>
            <a:ext cx="825034" cy="1767130"/>
            <a:chOff x="5435198" y="1917899"/>
            <a:chExt cx="825034" cy="1767130"/>
          </a:xfrm>
        </p:grpSpPr>
        <p:sp>
          <p:nvSpPr>
            <p:cNvPr id="35896" name="Rectangle 29"/>
            <p:cNvSpPr>
              <a:spLocks/>
            </p:cNvSpPr>
            <p:nvPr/>
          </p:nvSpPr>
          <p:spPr bwMode="auto">
            <a:xfrm>
              <a:off x="5435198" y="1917899"/>
              <a:ext cx="825034" cy="430887"/>
            </a:xfrm>
            <a:prstGeom prst="rect">
              <a:avLst/>
            </a:prstGeom>
            <a:noFill/>
            <a:ln w="9525">
              <a:noFill/>
              <a:miter lim="800000"/>
              <a:headEnd/>
              <a:tailEnd/>
            </a:ln>
          </p:spPr>
          <p:txBody>
            <a:bodyPr wrap="none" lIns="0" tIns="0" rIns="0" bIns="0" anchor="ctr">
              <a:spAutoFit/>
            </a:bodyPr>
            <a:lstStyle/>
            <a:p>
              <a:pPr algn="ctr" defTabSz="822325" eaLnBrk="1" hangingPunct="1"/>
              <a:r>
                <a:rPr lang="en-US" sz="2800" b="1" dirty="0">
                  <a:solidFill>
                    <a:srgbClr val="C00000"/>
                  </a:solidFill>
                  <a:latin typeface="Arial"/>
                  <a:cs typeface="Arial"/>
                  <a:sym typeface="Gill Sans" charset="0"/>
                </a:rPr>
                <a:t>Hb A</a:t>
              </a:r>
            </a:p>
          </p:txBody>
        </p:sp>
        <p:sp>
          <p:nvSpPr>
            <p:cNvPr id="62" name="Oval 61"/>
            <p:cNvSpPr/>
            <p:nvPr/>
          </p:nvSpPr>
          <p:spPr>
            <a:xfrm>
              <a:off x="5554007" y="2351088"/>
              <a:ext cx="560323" cy="1333941"/>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5" name="Rectangle 4"/>
          <p:cNvSpPr>
            <a:spLocks/>
          </p:cNvSpPr>
          <p:nvPr/>
        </p:nvSpPr>
        <p:spPr bwMode="auto">
          <a:xfrm>
            <a:off x="3353340" y="1485860"/>
            <a:ext cx="832359" cy="246221"/>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b="1" dirty="0">
                <a:latin typeface="Arial"/>
                <a:cs typeface="Arial"/>
                <a:sym typeface="Gill Sans" charset="0"/>
              </a:rPr>
              <a:t>fetal  life</a:t>
            </a:r>
          </a:p>
        </p:txBody>
      </p:sp>
      <p:sp>
        <p:nvSpPr>
          <p:cNvPr id="66" name="Rectangle 4"/>
          <p:cNvSpPr>
            <a:spLocks/>
          </p:cNvSpPr>
          <p:nvPr/>
        </p:nvSpPr>
        <p:spPr bwMode="auto">
          <a:xfrm>
            <a:off x="5222573" y="1491702"/>
            <a:ext cx="1265471" cy="246221"/>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b="1" dirty="0">
                <a:latin typeface="Arial"/>
                <a:cs typeface="Arial"/>
                <a:sym typeface="Gill Sans" charset="0"/>
              </a:rPr>
              <a:t>postnatal life</a:t>
            </a:r>
          </a:p>
        </p:txBody>
      </p:sp>
      <p:sp>
        <p:nvSpPr>
          <p:cNvPr id="3" name="TextBox 2"/>
          <p:cNvSpPr txBox="1"/>
          <p:nvPr/>
        </p:nvSpPr>
        <p:spPr>
          <a:xfrm>
            <a:off x="6722692" y="5065505"/>
            <a:ext cx="703911" cy="338554"/>
          </a:xfrm>
          <a:prstGeom prst="rect">
            <a:avLst/>
          </a:prstGeom>
          <a:noFill/>
        </p:spPr>
        <p:txBody>
          <a:bodyPr wrap="none" rtlCol="0">
            <a:spAutoFit/>
          </a:bodyPr>
          <a:lstStyle/>
          <a:p>
            <a:r>
              <a:rPr lang="en-US" sz="1600" dirty="0" err="1">
                <a:solidFill>
                  <a:schemeClr val="tx2">
                    <a:lumMod val="60000"/>
                    <a:lumOff val="40000"/>
                  </a:schemeClr>
                </a:solidFill>
              </a:rPr>
              <a:t>Hb</a:t>
            </a:r>
            <a:r>
              <a:rPr lang="en-US" sz="1600" dirty="0">
                <a:solidFill>
                  <a:schemeClr val="tx2">
                    <a:lumMod val="60000"/>
                    <a:lumOff val="40000"/>
                  </a:schemeClr>
                </a:solidFill>
              </a:rPr>
              <a:t> A</a:t>
            </a:r>
            <a:r>
              <a:rPr lang="en-US" sz="1600" baseline="-25000" dirty="0">
                <a:solidFill>
                  <a:schemeClr val="tx2">
                    <a:lumMod val="60000"/>
                    <a:lumOff val="40000"/>
                  </a:schemeClr>
                </a:solidFill>
              </a:rPr>
              <a:t>2</a:t>
            </a:r>
          </a:p>
        </p:txBody>
      </p:sp>
    </p:spTree>
    <p:extLst>
      <p:ext uri="{BB962C8B-B14F-4D97-AF65-F5344CB8AC3E}">
        <p14:creationId xmlns:p14="http://schemas.microsoft.com/office/powerpoint/2010/main" val="1289771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p:cNvSpPr>
          <p:nvPr/>
        </p:nvSpPr>
        <p:spPr bwMode="auto">
          <a:xfrm rot="-5400000">
            <a:off x="542132" y="3683793"/>
            <a:ext cx="2679700" cy="411163"/>
          </a:xfrm>
          <a:prstGeom prst="rect">
            <a:avLst/>
          </a:prstGeom>
          <a:noFill/>
          <a:ln w="9525">
            <a:noFill/>
            <a:miter lim="800000"/>
            <a:headEnd/>
            <a:tailEnd/>
          </a:ln>
        </p:spPr>
        <p:txBody>
          <a:bodyPr wrap="none" lIns="0" tIns="0" rIns="0" bIns="0" anchor="ctr">
            <a:spAutoFit/>
          </a:bodyPr>
          <a:lstStyle/>
          <a:p>
            <a:pPr algn="ctr" defTabSz="822325" eaLnBrk="1" hangingPunct="1"/>
            <a:r>
              <a:rPr lang="en-US" sz="2700">
                <a:latin typeface="Gill Sans" charset="0"/>
                <a:sym typeface="Gill Sans" charset="0"/>
              </a:rPr>
              <a:t>% total hemoglobin</a:t>
            </a:r>
          </a:p>
        </p:txBody>
      </p:sp>
      <p:sp>
        <p:nvSpPr>
          <p:cNvPr id="35842" name="Rectangle 4"/>
          <p:cNvSpPr>
            <a:spLocks/>
          </p:cNvSpPr>
          <p:nvPr/>
        </p:nvSpPr>
        <p:spPr bwMode="auto">
          <a:xfrm>
            <a:off x="2830513" y="5699125"/>
            <a:ext cx="1350962" cy="549275"/>
          </a:xfrm>
          <a:prstGeom prst="rect">
            <a:avLst/>
          </a:prstGeom>
          <a:noFill/>
          <a:ln w="9525">
            <a:noFill/>
            <a:miter lim="800000"/>
            <a:headEnd/>
            <a:tailEnd/>
          </a:ln>
        </p:spPr>
        <p:txBody>
          <a:bodyPr wrap="none" lIns="0" tIns="0" rIns="0" bIns="0" anchor="ctr">
            <a:spAutoFit/>
          </a:bodyPr>
          <a:lstStyle/>
          <a:p>
            <a:pPr algn="ctr" defTabSz="822325" eaLnBrk="1" hangingPunct="1"/>
            <a:r>
              <a:rPr lang="en-US" sz="1800">
                <a:latin typeface="Gill Sans" charset="0"/>
                <a:sym typeface="Gill Sans" charset="0"/>
              </a:rPr>
              <a:t>gestational age</a:t>
            </a:r>
          </a:p>
          <a:p>
            <a:pPr algn="ctr" defTabSz="822325" eaLnBrk="1" hangingPunct="1"/>
            <a:r>
              <a:rPr lang="en-US" sz="1800">
                <a:latin typeface="Gill Sans" charset="0"/>
                <a:sym typeface="Gill Sans" charset="0"/>
              </a:rPr>
              <a:t>(weeks)</a:t>
            </a:r>
          </a:p>
        </p:txBody>
      </p:sp>
      <p:sp>
        <p:nvSpPr>
          <p:cNvPr id="35843" name="Rectangle 5"/>
          <p:cNvSpPr>
            <a:spLocks/>
          </p:cNvSpPr>
          <p:nvPr/>
        </p:nvSpPr>
        <p:spPr bwMode="auto">
          <a:xfrm>
            <a:off x="5335588" y="5699125"/>
            <a:ext cx="1208087" cy="549275"/>
          </a:xfrm>
          <a:prstGeom prst="rect">
            <a:avLst/>
          </a:prstGeom>
          <a:noFill/>
          <a:ln w="9525">
            <a:noFill/>
            <a:miter lim="800000"/>
            <a:headEnd/>
            <a:tailEnd/>
          </a:ln>
        </p:spPr>
        <p:txBody>
          <a:bodyPr wrap="none" lIns="0" tIns="0" rIns="0" bIns="0" anchor="ctr">
            <a:spAutoFit/>
          </a:bodyPr>
          <a:lstStyle/>
          <a:p>
            <a:pPr algn="ctr" defTabSz="822325" eaLnBrk="1" hangingPunct="1"/>
            <a:r>
              <a:rPr lang="en-US" sz="1800">
                <a:latin typeface="Gill Sans" charset="0"/>
                <a:sym typeface="Gill Sans" charset="0"/>
              </a:rPr>
              <a:t>postnatal age</a:t>
            </a:r>
          </a:p>
          <a:p>
            <a:pPr algn="ctr" defTabSz="822325" eaLnBrk="1" hangingPunct="1"/>
            <a:r>
              <a:rPr lang="en-US" sz="1800">
                <a:latin typeface="Gill Sans" charset="0"/>
                <a:sym typeface="Gill Sans" charset="0"/>
              </a:rPr>
              <a:t>(weeks)</a:t>
            </a:r>
          </a:p>
        </p:txBody>
      </p:sp>
      <p:sp>
        <p:nvSpPr>
          <p:cNvPr id="35844" name="Line 15"/>
          <p:cNvSpPr>
            <a:spLocks noChangeShapeType="1"/>
          </p:cNvSpPr>
          <p:nvPr/>
        </p:nvSpPr>
        <p:spPr bwMode="auto">
          <a:xfrm>
            <a:off x="4484688" y="2351088"/>
            <a:ext cx="0" cy="3051175"/>
          </a:xfrm>
          <a:prstGeom prst="line">
            <a:avLst/>
          </a:prstGeom>
          <a:noFill/>
          <a:ln w="25400">
            <a:solidFill>
              <a:srgbClr val="787878"/>
            </a:solidFill>
            <a:round/>
            <a:headEnd/>
            <a:tailEnd/>
          </a:ln>
        </p:spPr>
        <p:txBody>
          <a:bodyPr/>
          <a:lstStyle/>
          <a:p>
            <a:endParaRPr lang="en-US"/>
          </a:p>
        </p:txBody>
      </p:sp>
      <p:sp>
        <p:nvSpPr>
          <p:cNvPr id="35845" name="Rectangle 17"/>
          <p:cNvSpPr>
            <a:spLocks/>
          </p:cNvSpPr>
          <p:nvPr/>
        </p:nvSpPr>
        <p:spPr bwMode="auto">
          <a:xfrm>
            <a:off x="5005388" y="5451475"/>
            <a:ext cx="2032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12</a:t>
            </a:r>
          </a:p>
        </p:txBody>
      </p:sp>
      <p:sp>
        <p:nvSpPr>
          <p:cNvPr id="35846" name="Rectangle 18"/>
          <p:cNvSpPr>
            <a:spLocks/>
          </p:cNvSpPr>
          <p:nvPr/>
        </p:nvSpPr>
        <p:spPr bwMode="auto">
          <a:xfrm>
            <a:off x="6159500" y="5451475"/>
            <a:ext cx="2032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36</a:t>
            </a:r>
          </a:p>
        </p:txBody>
      </p:sp>
      <p:sp>
        <p:nvSpPr>
          <p:cNvPr id="35847" name="Rectangle 19"/>
          <p:cNvSpPr>
            <a:spLocks/>
          </p:cNvSpPr>
          <p:nvPr/>
        </p:nvSpPr>
        <p:spPr bwMode="auto">
          <a:xfrm>
            <a:off x="5588000" y="5451475"/>
            <a:ext cx="2032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24</a:t>
            </a:r>
          </a:p>
        </p:txBody>
      </p:sp>
      <p:sp>
        <p:nvSpPr>
          <p:cNvPr id="35848" name="Rectangle 20"/>
          <p:cNvSpPr>
            <a:spLocks/>
          </p:cNvSpPr>
          <p:nvPr/>
        </p:nvSpPr>
        <p:spPr bwMode="auto">
          <a:xfrm>
            <a:off x="6684963" y="5451475"/>
            <a:ext cx="2032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48</a:t>
            </a:r>
          </a:p>
        </p:txBody>
      </p:sp>
      <p:sp>
        <p:nvSpPr>
          <p:cNvPr id="35849" name="Rectangle 21"/>
          <p:cNvSpPr>
            <a:spLocks/>
          </p:cNvSpPr>
          <p:nvPr/>
        </p:nvSpPr>
        <p:spPr bwMode="auto">
          <a:xfrm>
            <a:off x="4287838" y="5451475"/>
            <a:ext cx="395287"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birth</a:t>
            </a:r>
          </a:p>
        </p:txBody>
      </p:sp>
      <p:sp>
        <p:nvSpPr>
          <p:cNvPr id="35850" name="Rectangle 22"/>
          <p:cNvSpPr>
            <a:spLocks/>
          </p:cNvSpPr>
          <p:nvPr/>
        </p:nvSpPr>
        <p:spPr bwMode="auto">
          <a:xfrm>
            <a:off x="2873375" y="5451475"/>
            <a:ext cx="1016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6</a:t>
            </a:r>
          </a:p>
        </p:txBody>
      </p:sp>
      <p:sp>
        <p:nvSpPr>
          <p:cNvPr id="35851" name="Rectangle 23"/>
          <p:cNvSpPr>
            <a:spLocks/>
          </p:cNvSpPr>
          <p:nvPr/>
        </p:nvSpPr>
        <p:spPr bwMode="auto">
          <a:xfrm>
            <a:off x="3836988" y="5451475"/>
            <a:ext cx="2032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30</a:t>
            </a:r>
          </a:p>
        </p:txBody>
      </p:sp>
      <p:sp>
        <p:nvSpPr>
          <p:cNvPr id="35852" name="Rectangle 24"/>
          <p:cNvSpPr>
            <a:spLocks/>
          </p:cNvSpPr>
          <p:nvPr/>
        </p:nvSpPr>
        <p:spPr bwMode="auto">
          <a:xfrm>
            <a:off x="3276600" y="5451475"/>
            <a:ext cx="2032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18</a:t>
            </a:r>
          </a:p>
        </p:txBody>
      </p:sp>
      <p:sp>
        <p:nvSpPr>
          <p:cNvPr id="35855" name="Rectangle 31"/>
          <p:cNvSpPr>
            <a:spLocks/>
          </p:cNvSpPr>
          <p:nvPr/>
        </p:nvSpPr>
        <p:spPr bwMode="auto">
          <a:xfrm>
            <a:off x="2387600" y="4754563"/>
            <a:ext cx="2032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10</a:t>
            </a:r>
          </a:p>
        </p:txBody>
      </p:sp>
      <p:sp>
        <p:nvSpPr>
          <p:cNvPr id="35856" name="Rectangle 32"/>
          <p:cNvSpPr>
            <a:spLocks/>
          </p:cNvSpPr>
          <p:nvPr/>
        </p:nvSpPr>
        <p:spPr bwMode="auto">
          <a:xfrm>
            <a:off x="2387600" y="4251325"/>
            <a:ext cx="2032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20</a:t>
            </a:r>
          </a:p>
        </p:txBody>
      </p:sp>
      <p:sp>
        <p:nvSpPr>
          <p:cNvPr id="35857" name="Rectangle 33"/>
          <p:cNvSpPr>
            <a:spLocks/>
          </p:cNvSpPr>
          <p:nvPr/>
        </p:nvSpPr>
        <p:spPr bwMode="auto">
          <a:xfrm>
            <a:off x="2387600" y="3736975"/>
            <a:ext cx="2032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30</a:t>
            </a:r>
          </a:p>
        </p:txBody>
      </p:sp>
      <p:sp>
        <p:nvSpPr>
          <p:cNvPr id="35858" name="Rectangle 34"/>
          <p:cNvSpPr>
            <a:spLocks/>
          </p:cNvSpPr>
          <p:nvPr/>
        </p:nvSpPr>
        <p:spPr bwMode="auto">
          <a:xfrm>
            <a:off x="2387600" y="3233738"/>
            <a:ext cx="2032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40</a:t>
            </a:r>
          </a:p>
        </p:txBody>
      </p:sp>
      <p:sp>
        <p:nvSpPr>
          <p:cNvPr id="35859" name="Rectangle 35"/>
          <p:cNvSpPr>
            <a:spLocks/>
          </p:cNvSpPr>
          <p:nvPr/>
        </p:nvSpPr>
        <p:spPr bwMode="auto">
          <a:xfrm>
            <a:off x="2387600" y="2730500"/>
            <a:ext cx="203200" cy="244475"/>
          </a:xfrm>
          <a:prstGeom prst="rect">
            <a:avLst/>
          </a:prstGeom>
          <a:noFill/>
          <a:ln w="9525">
            <a:noFill/>
            <a:miter lim="800000"/>
            <a:headEnd/>
            <a:tailEnd/>
          </a:ln>
        </p:spPr>
        <p:txBody>
          <a:bodyPr wrap="none" lIns="0" tIns="0" rIns="0" bIns="0" anchor="ctr">
            <a:spAutoFit/>
          </a:bodyPr>
          <a:lstStyle/>
          <a:p>
            <a:pPr algn="ctr" defTabSz="822325" eaLnBrk="1" hangingPunct="1"/>
            <a:r>
              <a:rPr lang="en-US" sz="1600">
                <a:latin typeface="Gill Sans" charset="0"/>
                <a:sym typeface="Gill Sans" charset="0"/>
              </a:rPr>
              <a:t>50</a:t>
            </a:r>
          </a:p>
        </p:txBody>
      </p:sp>
      <p:sp>
        <p:nvSpPr>
          <p:cNvPr id="35887" name="Rectangle 10"/>
          <p:cNvSpPr>
            <a:spLocks/>
          </p:cNvSpPr>
          <p:nvPr/>
        </p:nvSpPr>
        <p:spPr bwMode="auto">
          <a:xfrm>
            <a:off x="5770563" y="3221038"/>
            <a:ext cx="157163" cy="338138"/>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200" dirty="0">
                <a:solidFill>
                  <a:schemeClr val="tx1">
                    <a:lumMod val="50000"/>
                    <a:lumOff val="50000"/>
                  </a:schemeClr>
                </a:solidFill>
                <a:latin typeface="Symbol" pitchFamily="18" charset="2"/>
                <a:sym typeface="Gill Sans" charset="0"/>
              </a:rPr>
              <a:t>b</a:t>
            </a:r>
          </a:p>
        </p:txBody>
      </p:sp>
      <p:sp>
        <p:nvSpPr>
          <p:cNvPr id="35889" name="Rectangle 11"/>
          <p:cNvSpPr>
            <a:spLocks/>
          </p:cNvSpPr>
          <p:nvPr/>
        </p:nvSpPr>
        <p:spPr bwMode="auto">
          <a:xfrm>
            <a:off x="3690938" y="4502150"/>
            <a:ext cx="157163" cy="338138"/>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200" dirty="0">
                <a:solidFill>
                  <a:schemeClr val="tx1">
                    <a:lumMod val="50000"/>
                    <a:lumOff val="50000"/>
                  </a:schemeClr>
                </a:solidFill>
                <a:latin typeface="Symbol" pitchFamily="18" charset="2"/>
                <a:sym typeface="Gill Sans" charset="0"/>
              </a:rPr>
              <a:t>b</a:t>
            </a:r>
          </a:p>
        </p:txBody>
      </p:sp>
      <p:sp>
        <p:nvSpPr>
          <p:cNvPr id="35890" name="Freeform 43"/>
          <p:cNvSpPr>
            <a:spLocks/>
          </p:cNvSpPr>
          <p:nvPr/>
        </p:nvSpPr>
        <p:spPr bwMode="auto">
          <a:xfrm>
            <a:off x="2794000" y="5078413"/>
            <a:ext cx="254000" cy="312738"/>
          </a:xfrm>
          <a:custGeom>
            <a:avLst/>
            <a:gdLst>
              <a:gd name="T0" fmla="*/ 160 w 160"/>
              <a:gd name="T1" fmla="*/ 0 h 197"/>
              <a:gd name="T2" fmla="*/ 101 w 160"/>
              <a:gd name="T3" fmla="*/ 27 h 197"/>
              <a:gd name="T4" fmla="*/ 32 w 160"/>
              <a:gd name="T5" fmla="*/ 96 h 197"/>
              <a:gd name="T6" fmla="*/ 0 w 160"/>
              <a:gd name="T7" fmla="*/ 197 h 197"/>
              <a:gd name="T8" fmla="*/ 0 60000 65536"/>
              <a:gd name="T9" fmla="*/ 0 60000 65536"/>
              <a:gd name="T10" fmla="*/ 0 60000 65536"/>
              <a:gd name="T11" fmla="*/ 0 60000 65536"/>
              <a:gd name="T12" fmla="*/ 0 w 160"/>
              <a:gd name="T13" fmla="*/ 0 h 197"/>
              <a:gd name="T14" fmla="*/ 160 w 160"/>
              <a:gd name="T15" fmla="*/ 197 h 197"/>
            </a:gdLst>
            <a:ahLst/>
            <a:cxnLst>
              <a:cxn ang="T8">
                <a:pos x="T0" y="T1"/>
              </a:cxn>
              <a:cxn ang="T9">
                <a:pos x="T2" y="T3"/>
              </a:cxn>
              <a:cxn ang="T10">
                <a:pos x="T4" y="T5"/>
              </a:cxn>
              <a:cxn ang="T11">
                <a:pos x="T6" y="T7"/>
              </a:cxn>
            </a:cxnLst>
            <a:rect l="T12" t="T13" r="T14" b="T15"/>
            <a:pathLst>
              <a:path w="160" h="197">
                <a:moveTo>
                  <a:pt x="160" y="0"/>
                </a:moveTo>
                <a:cubicBezTo>
                  <a:pt x="141" y="5"/>
                  <a:pt x="122" y="11"/>
                  <a:pt x="101" y="27"/>
                </a:cubicBezTo>
                <a:cubicBezTo>
                  <a:pt x="80" y="43"/>
                  <a:pt x="49" y="68"/>
                  <a:pt x="32" y="96"/>
                </a:cubicBezTo>
                <a:cubicBezTo>
                  <a:pt x="15" y="124"/>
                  <a:pt x="7" y="160"/>
                  <a:pt x="0" y="197"/>
                </a:cubicBezTo>
              </a:path>
            </a:pathLst>
          </a:custGeom>
          <a:noFill/>
          <a:ln w="28575">
            <a:solidFill>
              <a:schemeClr val="tx1">
                <a:lumMod val="50000"/>
                <a:lumOff val="50000"/>
              </a:schemeClr>
            </a:solidFill>
            <a:prstDash val="sysDot"/>
            <a:round/>
            <a:headEnd/>
            <a:tailEnd/>
          </a:ln>
        </p:spPr>
        <p:txBody>
          <a:bodyPr wrap="none" anchor="ctr"/>
          <a:lstStyle/>
          <a:p>
            <a:endParaRPr lang="en-US"/>
          </a:p>
        </p:txBody>
      </p:sp>
      <p:sp>
        <p:nvSpPr>
          <p:cNvPr id="35891" name="Line 48"/>
          <p:cNvSpPr>
            <a:spLocks noChangeShapeType="1"/>
          </p:cNvSpPr>
          <p:nvPr/>
        </p:nvSpPr>
        <p:spPr bwMode="auto">
          <a:xfrm flipV="1">
            <a:off x="3086100" y="4894263"/>
            <a:ext cx="901700" cy="171450"/>
          </a:xfrm>
          <a:prstGeom prst="line">
            <a:avLst/>
          </a:prstGeom>
          <a:noFill/>
          <a:ln w="38100">
            <a:solidFill>
              <a:schemeClr val="tx1">
                <a:lumMod val="50000"/>
                <a:lumOff val="50000"/>
              </a:schemeClr>
            </a:solidFill>
            <a:round/>
            <a:headEnd/>
            <a:tailEnd/>
          </a:ln>
        </p:spPr>
        <p:txBody>
          <a:bodyPr wrap="none" anchor="ctr"/>
          <a:lstStyle/>
          <a:p>
            <a:endParaRPr lang="en-US"/>
          </a:p>
        </p:txBody>
      </p:sp>
      <p:sp>
        <p:nvSpPr>
          <p:cNvPr id="35892" name="Line 49"/>
          <p:cNvSpPr>
            <a:spLocks noChangeShapeType="1"/>
          </p:cNvSpPr>
          <p:nvPr/>
        </p:nvSpPr>
        <p:spPr bwMode="auto">
          <a:xfrm flipV="1">
            <a:off x="4178300" y="3249613"/>
            <a:ext cx="933450" cy="1524000"/>
          </a:xfrm>
          <a:prstGeom prst="line">
            <a:avLst/>
          </a:prstGeom>
          <a:noFill/>
          <a:ln w="38100">
            <a:solidFill>
              <a:schemeClr val="tx1">
                <a:lumMod val="50000"/>
                <a:lumOff val="50000"/>
              </a:schemeClr>
            </a:solidFill>
            <a:round/>
            <a:headEnd/>
            <a:tailEnd/>
          </a:ln>
        </p:spPr>
        <p:txBody>
          <a:bodyPr wrap="none" anchor="ctr"/>
          <a:lstStyle/>
          <a:p>
            <a:endParaRPr lang="en-US"/>
          </a:p>
        </p:txBody>
      </p:sp>
      <p:sp>
        <p:nvSpPr>
          <p:cNvPr id="35893" name="Line 53"/>
          <p:cNvSpPr>
            <a:spLocks noChangeShapeType="1"/>
          </p:cNvSpPr>
          <p:nvPr/>
        </p:nvSpPr>
        <p:spPr bwMode="auto">
          <a:xfrm flipH="1">
            <a:off x="5243513" y="3025775"/>
            <a:ext cx="1711325" cy="134938"/>
          </a:xfrm>
          <a:prstGeom prst="line">
            <a:avLst/>
          </a:prstGeom>
          <a:noFill/>
          <a:ln w="38100">
            <a:solidFill>
              <a:schemeClr val="tx1">
                <a:lumMod val="50000"/>
                <a:lumOff val="50000"/>
              </a:schemeClr>
            </a:solidFill>
            <a:round/>
            <a:headEnd/>
            <a:tailEnd/>
          </a:ln>
        </p:spPr>
        <p:txBody>
          <a:bodyPr wrap="none" anchor="ctr"/>
          <a:lstStyle/>
          <a:p>
            <a:endParaRPr lang="en-US"/>
          </a:p>
        </p:txBody>
      </p:sp>
      <p:sp>
        <p:nvSpPr>
          <p:cNvPr id="35894" name="Freeform 55"/>
          <p:cNvSpPr>
            <a:spLocks/>
          </p:cNvSpPr>
          <p:nvPr/>
        </p:nvSpPr>
        <p:spPr bwMode="auto">
          <a:xfrm rot="20567602">
            <a:off x="5076825" y="3173413"/>
            <a:ext cx="180975" cy="79375"/>
          </a:xfrm>
          <a:custGeom>
            <a:avLst/>
            <a:gdLst>
              <a:gd name="T0" fmla="*/ 2108 w 96"/>
              <a:gd name="T1" fmla="*/ 4 h 56"/>
              <a:gd name="T2" fmla="*/ 1060 w 96"/>
              <a:gd name="T3" fmla="*/ 4 h 56"/>
              <a:gd name="T4" fmla="*/ 0 w 96"/>
              <a:gd name="T5" fmla="*/ 8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96" y="8"/>
                </a:moveTo>
                <a:cubicBezTo>
                  <a:pt x="80" y="4"/>
                  <a:pt x="64" y="0"/>
                  <a:pt x="48" y="8"/>
                </a:cubicBezTo>
                <a:cubicBezTo>
                  <a:pt x="32" y="16"/>
                  <a:pt x="16" y="36"/>
                  <a:pt x="0" y="56"/>
                </a:cubicBezTo>
              </a:path>
            </a:pathLst>
          </a:custGeom>
          <a:noFill/>
          <a:ln w="38100">
            <a:solidFill>
              <a:schemeClr val="tx1">
                <a:lumMod val="50000"/>
                <a:lumOff val="50000"/>
              </a:schemeClr>
            </a:solidFill>
            <a:round/>
            <a:headEnd/>
            <a:tailEnd/>
          </a:ln>
        </p:spPr>
        <p:txBody>
          <a:bodyPr wrap="none" anchor="ctr"/>
          <a:lstStyle/>
          <a:p>
            <a:endParaRPr lang="en-US"/>
          </a:p>
        </p:txBody>
      </p:sp>
      <p:sp>
        <p:nvSpPr>
          <p:cNvPr id="35895" name="Freeform 57"/>
          <p:cNvSpPr>
            <a:spLocks/>
          </p:cNvSpPr>
          <p:nvPr/>
        </p:nvSpPr>
        <p:spPr bwMode="auto">
          <a:xfrm rot="111422">
            <a:off x="3962400" y="4752975"/>
            <a:ext cx="227013" cy="153988"/>
          </a:xfrm>
          <a:custGeom>
            <a:avLst/>
            <a:gdLst>
              <a:gd name="T0" fmla="*/ 0 w 144"/>
              <a:gd name="T1" fmla="*/ 114 h 96"/>
              <a:gd name="T2" fmla="*/ 78 w 144"/>
              <a:gd name="T3" fmla="*/ 66 h 96"/>
              <a:gd name="T4" fmla="*/ 126 w 144"/>
              <a:gd name="T5" fmla="*/ 0 h 96"/>
              <a:gd name="T6" fmla="*/ 0 60000 65536"/>
              <a:gd name="T7" fmla="*/ 0 60000 65536"/>
              <a:gd name="T8" fmla="*/ 0 60000 65536"/>
              <a:gd name="T9" fmla="*/ 0 w 144"/>
              <a:gd name="T10" fmla="*/ 0 h 96"/>
              <a:gd name="T11" fmla="*/ 144 w 144"/>
              <a:gd name="T12" fmla="*/ 96 h 96"/>
            </a:gdLst>
            <a:ahLst/>
            <a:cxnLst>
              <a:cxn ang="T6">
                <a:pos x="T0" y="T1"/>
              </a:cxn>
              <a:cxn ang="T7">
                <a:pos x="T2" y="T3"/>
              </a:cxn>
              <a:cxn ang="T8">
                <a:pos x="T4" y="T5"/>
              </a:cxn>
            </a:cxnLst>
            <a:rect l="T9" t="T10" r="T11" b="T12"/>
            <a:pathLst>
              <a:path w="144" h="96">
                <a:moveTo>
                  <a:pt x="0" y="96"/>
                </a:moveTo>
                <a:cubicBezTo>
                  <a:pt x="36" y="80"/>
                  <a:pt x="72" y="64"/>
                  <a:pt x="96" y="48"/>
                </a:cubicBezTo>
                <a:cubicBezTo>
                  <a:pt x="120" y="32"/>
                  <a:pt x="132" y="16"/>
                  <a:pt x="144" y="0"/>
                </a:cubicBezTo>
              </a:path>
            </a:pathLst>
          </a:custGeom>
          <a:noFill/>
          <a:ln w="38100">
            <a:solidFill>
              <a:schemeClr val="tx1">
                <a:lumMod val="50000"/>
                <a:lumOff val="50000"/>
              </a:schemeClr>
            </a:solidFill>
            <a:round/>
            <a:headEnd/>
            <a:tailEnd/>
          </a:ln>
        </p:spPr>
        <p:txBody>
          <a:bodyPr wrap="none" anchor="ctr"/>
          <a:lstStyle/>
          <a:p>
            <a:endParaRPr lang="en-US"/>
          </a:p>
        </p:txBody>
      </p:sp>
      <p:sp>
        <p:nvSpPr>
          <p:cNvPr id="35885" name="Rectangle 12"/>
          <p:cNvSpPr>
            <a:spLocks/>
          </p:cNvSpPr>
          <p:nvPr/>
        </p:nvSpPr>
        <p:spPr bwMode="auto">
          <a:xfrm>
            <a:off x="4608513" y="4954594"/>
            <a:ext cx="139700" cy="338138"/>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200" dirty="0">
                <a:solidFill>
                  <a:schemeClr val="tx1">
                    <a:lumMod val="50000"/>
                    <a:lumOff val="50000"/>
                  </a:schemeClr>
                </a:solidFill>
                <a:latin typeface="Symbol" pitchFamily="18" charset="2"/>
                <a:sym typeface="Gill Sans" charset="0"/>
              </a:rPr>
              <a:t>d</a:t>
            </a:r>
          </a:p>
        </p:txBody>
      </p:sp>
      <p:sp>
        <p:nvSpPr>
          <p:cNvPr id="35886" name="Line 60"/>
          <p:cNvSpPr>
            <a:spLocks noChangeShapeType="1"/>
          </p:cNvSpPr>
          <p:nvPr/>
        </p:nvSpPr>
        <p:spPr bwMode="auto">
          <a:xfrm flipH="1">
            <a:off x="3937000" y="5268920"/>
            <a:ext cx="2825750" cy="95250"/>
          </a:xfrm>
          <a:prstGeom prst="line">
            <a:avLst/>
          </a:prstGeom>
          <a:noFill/>
          <a:ln w="38100">
            <a:solidFill>
              <a:schemeClr val="tx1">
                <a:lumMod val="50000"/>
                <a:lumOff val="50000"/>
              </a:schemeClr>
            </a:solidFill>
            <a:round/>
            <a:headEnd/>
            <a:tailEnd/>
          </a:ln>
        </p:spPr>
        <p:txBody>
          <a:bodyPr wrap="none" anchor="ctr"/>
          <a:lstStyle/>
          <a:p>
            <a:endParaRPr lang="en-US"/>
          </a:p>
        </p:txBody>
      </p:sp>
      <p:sp>
        <p:nvSpPr>
          <p:cNvPr id="35880" name="Rectangle 6"/>
          <p:cNvSpPr>
            <a:spLocks/>
          </p:cNvSpPr>
          <p:nvPr/>
        </p:nvSpPr>
        <p:spPr bwMode="auto">
          <a:xfrm>
            <a:off x="3681413" y="2455863"/>
            <a:ext cx="177800" cy="338138"/>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200" dirty="0">
                <a:solidFill>
                  <a:schemeClr val="tx1">
                    <a:lumMod val="50000"/>
                    <a:lumOff val="50000"/>
                  </a:schemeClr>
                </a:solidFill>
                <a:latin typeface="Symbol" pitchFamily="18" charset="2"/>
                <a:sym typeface="Gill Sans" charset="0"/>
              </a:rPr>
              <a:t>a</a:t>
            </a:r>
          </a:p>
        </p:txBody>
      </p:sp>
      <p:sp>
        <p:nvSpPr>
          <p:cNvPr id="35881" name="Rectangle 7"/>
          <p:cNvSpPr>
            <a:spLocks/>
          </p:cNvSpPr>
          <p:nvPr/>
        </p:nvSpPr>
        <p:spPr bwMode="auto">
          <a:xfrm>
            <a:off x="5759450" y="2455863"/>
            <a:ext cx="177800" cy="338138"/>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200" dirty="0">
                <a:solidFill>
                  <a:schemeClr val="tx1">
                    <a:lumMod val="50000"/>
                    <a:lumOff val="50000"/>
                  </a:schemeClr>
                </a:solidFill>
                <a:latin typeface="Symbol" pitchFamily="18" charset="2"/>
                <a:sym typeface="Gill Sans" charset="0"/>
              </a:rPr>
              <a:t>a</a:t>
            </a:r>
          </a:p>
        </p:txBody>
      </p:sp>
      <p:sp>
        <p:nvSpPr>
          <p:cNvPr id="35882" name="Line 61"/>
          <p:cNvSpPr>
            <a:spLocks noChangeShapeType="1"/>
          </p:cNvSpPr>
          <p:nvPr/>
        </p:nvSpPr>
        <p:spPr bwMode="auto">
          <a:xfrm>
            <a:off x="3054350" y="2868613"/>
            <a:ext cx="3886200" cy="0"/>
          </a:xfrm>
          <a:prstGeom prst="line">
            <a:avLst/>
          </a:prstGeom>
          <a:noFill/>
          <a:ln w="38100">
            <a:solidFill>
              <a:schemeClr val="tx1">
                <a:lumMod val="50000"/>
                <a:lumOff val="50000"/>
              </a:schemeClr>
            </a:solidFill>
            <a:round/>
            <a:headEnd/>
            <a:tailEnd/>
          </a:ln>
        </p:spPr>
        <p:txBody>
          <a:bodyPr wrap="none" anchor="ctr"/>
          <a:lstStyle/>
          <a:p>
            <a:endParaRPr lang="en-US"/>
          </a:p>
        </p:txBody>
      </p:sp>
      <p:sp>
        <p:nvSpPr>
          <p:cNvPr id="35883" name="Line 62"/>
          <p:cNvSpPr>
            <a:spLocks noChangeShapeType="1"/>
          </p:cNvSpPr>
          <p:nvPr/>
        </p:nvSpPr>
        <p:spPr bwMode="auto">
          <a:xfrm flipH="1">
            <a:off x="2762250" y="3001963"/>
            <a:ext cx="177800" cy="1123951"/>
          </a:xfrm>
          <a:prstGeom prst="line">
            <a:avLst/>
          </a:prstGeom>
          <a:noFill/>
          <a:ln w="38100">
            <a:solidFill>
              <a:schemeClr val="tx1">
                <a:lumMod val="50000"/>
                <a:lumOff val="50000"/>
              </a:schemeClr>
            </a:solidFill>
            <a:round/>
            <a:headEnd/>
            <a:tailEnd/>
          </a:ln>
        </p:spPr>
        <p:txBody>
          <a:bodyPr wrap="none" anchor="ctr"/>
          <a:lstStyle/>
          <a:p>
            <a:endParaRPr lang="en-US"/>
          </a:p>
        </p:txBody>
      </p:sp>
      <p:sp>
        <p:nvSpPr>
          <p:cNvPr id="35884" name="Freeform 65"/>
          <p:cNvSpPr>
            <a:spLocks/>
          </p:cNvSpPr>
          <p:nvPr/>
        </p:nvSpPr>
        <p:spPr bwMode="auto">
          <a:xfrm>
            <a:off x="2940050" y="2868613"/>
            <a:ext cx="158750" cy="165100"/>
          </a:xfrm>
          <a:custGeom>
            <a:avLst/>
            <a:gdLst>
              <a:gd name="T0" fmla="*/ 0 w 100"/>
              <a:gd name="T1" fmla="*/ 104 h 104"/>
              <a:gd name="T2" fmla="*/ 12 w 100"/>
              <a:gd name="T3" fmla="*/ 52 h 104"/>
              <a:gd name="T4" fmla="*/ 48 w 100"/>
              <a:gd name="T5" fmla="*/ 12 h 104"/>
              <a:gd name="T6" fmla="*/ 100 w 100"/>
              <a:gd name="T7" fmla="*/ 0 h 104"/>
              <a:gd name="T8" fmla="*/ 0 60000 65536"/>
              <a:gd name="T9" fmla="*/ 0 60000 65536"/>
              <a:gd name="T10" fmla="*/ 0 60000 65536"/>
              <a:gd name="T11" fmla="*/ 0 60000 65536"/>
              <a:gd name="T12" fmla="*/ 0 w 100"/>
              <a:gd name="T13" fmla="*/ 0 h 104"/>
              <a:gd name="T14" fmla="*/ 100 w 100"/>
              <a:gd name="T15" fmla="*/ 104 h 104"/>
            </a:gdLst>
            <a:ahLst/>
            <a:cxnLst>
              <a:cxn ang="T8">
                <a:pos x="T0" y="T1"/>
              </a:cxn>
              <a:cxn ang="T9">
                <a:pos x="T2" y="T3"/>
              </a:cxn>
              <a:cxn ang="T10">
                <a:pos x="T4" y="T5"/>
              </a:cxn>
              <a:cxn ang="T11">
                <a:pos x="T6" y="T7"/>
              </a:cxn>
            </a:cxnLst>
            <a:rect l="T12" t="T13" r="T14" b="T15"/>
            <a:pathLst>
              <a:path w="100" h="104">
                <a:moveTo>
                  <a:pt x="0" y="104"/>
                </a:moveTo>
                <a:cubicBezTo>
                  <a:pt x="2" y="85"/>
                  <a:pt x="4" y="67"/>
                  <a:pt x="12" y="52"/>
                </a:cubicBezTo>
                <a:cubicBezTo>
                  <a:pt x="20" y="37"/>
                  <a:pt x="33" y="21"/>
                  <a:pt x="48" y="12"/>
                </a:cubicBezTo>
                <a:cubicBezTo>
                  <a:pt x="63" y="3"/>
                  <a:pt x="91" y="2"/>
                  <a:pt x="100" y="0"/>
                </a:cubicBezTo>
              </a:path>
            </a:pathLst>
          </a:custGeom>
          <a:noFill/>
          <a:ln w="38100">
            <a:solidFill>
              <a:schemeClr val="tx1">
                <a:lumMod val="50000"/>
                <a:lumOff val="50000"/>
              </a:schemeClr>
            </a:solidFill>
            <a:round/>
            <a:headEnd/>
            <a:tailEnd/>
          </a:ln>
        </p:spPr>
        <p:txBody>
          <a:bodyPr wrap="none" anchor="ctr"/>
          <a:lstStyle/>
          <a:p>
            <a:endParaRPr lang="en-US"/>
          </a:p>
        </p:txBody>
      </p:sp>
      <p:sp>
        <p:nvSpPr>
          <p:cNvPr id="35878" name="Rectangle 13"/>
          <p:cNvSpPr>
            <a:spLocks/>
          </p:cNvSpPr>
          <p:nvPr/>
        </p:nvSpPr>
        <p:spPr bwMode="auto">
          <a:xfrm>
            <a:off x="2968634" y="4564063"/>
            <a:ext cx="293688" cy="246062"/>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1600" dirty="0">
                <a:solidFill>
                  <a:schemeClr val="tx1">
                    <a:lumMod val="50000"/>
                    <a:lumOff val="50000"/>
                  </a:schemeClr>
                </a:solidFill>
                <a:latin typeface="Symbol" pitchFamily="18" charset="2"/>
                <a:sym typeface="Gill Sans" charset="0"/>
              </a:rPr>
              <a:t>z, e</a:t>
            </a:r>
          </a:p>
        </p:txBody>
      </p:sp>
      <p:sp>
        <p:nvSpPr>
          <p:cNvPr id="35879" name="Freeform 40"/>
          <p:cNvSpPr>
            <a:spLocks/>
          </p:cNvSpPr>
          <p:nvPr/>
        </p:nvSpPr>
        <p:spPr bwMode="auto">
          <a:xfrm>
            <a:off x="2743208" y="3859213"/>
            <a:ext cx="312738" cy="1528762"/>
          </a:xfrm>
          <a:custGeom>
            <a:avLst/>
            <a:gdLst>
              <a:gd name="T0" fmla="*/ 0 w 197"/>
              <a:gd name="T1" fmla="*/ 0 h 963"/>
              <a:gd name="T2" fmla="*/ 123 w 197"/>
              <a:gd name="T3" fmla="*/ 805 h 963"/>
              <a:gd name="T4" fmla="*/ 197 w 197"/>
              <a:gd name="T5" fmla="*/ 949 h 963"/>
              <a:gd name="T6" fmla="*/ 0 60000 65536"/>
              <a:gd name="T7" fmla="*/ 0 60000 65536"/>
              <a:gd name="T8" fmla="*/ 0 60000 65536"/>
              <a:gd name="T9" fmla="*/ 0 w 197"/>
              <a:gd name="T10" fmla="*/ 0 h 963"/>
              <a:gd name="T11" fmla="*/ 197 w 197"/>
              <a:gd name="T12" fmla="*/ 963 h 963"/>
            </a:gdLst>
            <a:ahLst/>
            <a:cxnLst>
              <a:cxn ang="T6">
                <a:pos x="T0" y="T1"/>
              </a:cxn>
              <a:cxn ang="T7">
                <a:pos x="T2" y="T3"/>
              </a:cxn>
              <a:cxn ang="T8">
                <a:pos x="T4" y="T5"/>
              </a:cxn>
            </a:cxnLst>
            <a:rect l="T9" t="T10" r="T11" b="T12"/>
            <a:pathLst>
              <a:path w="197" h="963">
                <a:moveTo>
                  <a:pt x="0" y="0"/>
                </a:moveTo>
                <a:cubicBezTo>
                  <a:pt x="45" y="323"/>
                  <a:pt x="90" y="647"/>
                  <a:pt x="123" y="805"/>
                </a:cubicBezTo>
                <a:cubicBezTo>
                  <a:pt x="156" y="963"/>
                  <a:pt x="176" y="956"/>
                  <a:pt x="197" y="949"/>
                </a:cubicBezTo>
              </a:path>
            </a:pathLst>
          </a:custGeom>
          <a:noFill/>
          <a:ln w="28575">
            <a:solidFill>
              <a:schemeClr val="tx1">
                <a:lumMod val="50000"/>
                <a:lumOff val="50000"/>
              </a:schemeClr>
            </a:solidFill>
            <a:round/>
            <a:headEnd/>
            <a:tailEnd/>
          </a:ln>
        </p:spPr>
        <p:txBody>
          <a:bodyPr wrap="none" anchor="ctr"/>
          <a:lstStyle/>
          <a:p>
            <a:endParaRPr lang="en-US"/>
          </a:p>
        </p:txBody>
      </p:sp>
      <p:sp>
        <p:nvSpPr>
          <p:cNvPr id="35864" name="Line 14"/>
          <p:cNvSpPr>
            <a:spLocks noChangeShapeType="1"/>
          </p:cNvSpPr>
          <p:nvPr/>
        </p:nvSpPr>
        <p:spPr bwMode="auto">
          <a:xfrm>
            <a:off x="2662238" y="2351088"/>
            <a:ext cx="0" cy="3051175"/>
          </a:xfrm>
          <a:prstGeom prst="line">
            <a:avLst/>
          </a:prstGeom>
          <a:noFill/>
          <a:ln w="50800">
            <a:solidFill>
              <a:schemeClr val="tx1"/>
            </a:solidFill>
            <a:round/>
            <a:headEnd/>
            <a:tailEnd/>
          </a:ln>
        </p:spPr>
        <p:txBody>
          <a:bodyPr/>
          <a:lstStyle/>
          <a:p>
            <a:endParaRPr lang="en-US"/>
          </a:p>
        </p:txBody>
      </p:sp>
      <p:sp>
        <p:nvSpPr>
          <p:cNvPr id="35865" name="Line 16"/>
          <p:cNvSpPr>
            <a:spLocks noChangeShapeType="1"/>
          </p:cNvSpPr>
          <p:nvPr/>
        </p:nvSpPr>
        <p:spPr bwMode="auto">
          <a:xfrm flipH="1">
            <a:off x="2640013" y="5380038"/>
            <a:ext cx="4195762" cy="0"/>
          </a:xfrm>
          <a:prstGeom prst="line">
            <a:avLst/>
          </a:prstGeom>
          <a:noFill/>
          <a:ln w="50800">
            <a:solidFill>
              <a:schemeClr val="tx1"/>
            </a:solidFill>
            <a:round/>
            <a:headEnd/>
            <a:tailEnd/>
          </a:ln>
        </p:spPr>
        <p:txBody>
          <a:bodyPr/>
          <a:lstStyle/>
          <a:p>
            <a:endParaRPr lang="en-US"/>
          </a:p>
        </p:txBody>
      </p:sp>
      <p:sp>
        <p:nvSpPr>
          <p:cNvPr id="35866" name="Rectangle 79"/>
          <p:cNvSpPr>
            <a:spLocks noChangeArrowheads="1"/>
          </p:cNvSpPr>
          <p:nvPr/>
        </p:nvSpPr>
        <p:spPr bwMode="auto">
          <a:xfrm>
            <a:off x="4054475" y="3005138"/>
            <a:ext cx="184150" cy="457200"/>
          </a:xfrm>
          <a:prstGeom prst="rect">
            <a:avLst/>
          </a:prstGeom>
          <a:noFill/>
          <a:ln w="9525">
            <a:noFill/>
            <a:miter lim="800000"/>
            <a:headEnd/>
            <a:tailEnd/>
          </a:ln>
        </p:spPr>
        <p:txBody>
          <a:bodyPr wrap="none">
            <a:spAutoFit/>
          </a:bodyPr>
          <a:lstStyle/>
          <a:p>
            <a:endParaRPr lang="en-US">
              <a:solidFill>
                <a:schemeClr val="tx1">
                  <a:lumMod val="50000"/>
                  <a:lumOff val="50000"/>
                </a:schemeClr>
              </a:solidFill>
            </a:endParaRPr>
          </a:p>
        </p:txBody>
      </p:sp>
      <p:sp>
        <p:nvSpPr>
          <p:cNvPr id="35869" name="Rectangle 8"/>
          <p:cNvSpPr>
            <a:spLocks/>
          </p:cNvSpPr>
          <p:nvPr/>
        </p:nvSpPr>
        <p:spPr bwMode="auto">
          <a:xfrm>
            <a:off x="3713163" y="3271838"/>
            <a:ext cx="115888" cy="338138"/>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200" dirty="0">
                <a:solidFill>
                  <a:srgbClr val="EC3402"/>
                </a:solidFill>
                <a:latin typeface="Symbol" pitchFamily="18" charset="2"/>
                <a:sym typeface="Gill Sans" charset="0"/>
              </a:rPr>
              <a:t>g</a:t>
            </a:r>
          </a:p>
        </p:txBody>
      </p:sp>
      <p:sp>
        <p:nvSpPr>
          <p:cNvPr id="35870" name="Rectangle 9"/>
          <p:cNvSpPr>
            <a:spLocks/>
          </p:cNvSpPr>
          <p:nvPr/>
        </p:nvSpPr>
        <p:spPr bwMode="auto">
          <a:xfrm>
            <a:off x="5784850" y="4665663"/>
            <a:ext cx="115888" cy="338138"/>
          </a:xfrm>
          <a:prstGeom prst="rect">
            <a:avLst/>
          </a:prstGeom>
          <a:solidFill>
            <a:srgbClr val="FFFFFF"/>
          </a:solidFill>
          <a:ln w="9525">
            <a:noFill/>
            <a:miter lim="800000"/>
            <a:headEnd/>
            <a:tailEnd/>
          </a:ln>
        </p:spPr>
        <p:txBody>
          <a:bodyPr wrap="none" lIns="0" tIns="0" rIns="0" bIns="0" anchor="ctr">
            <a:spAutoFit/>
          </a:bodyPr>
          <a:lstStyle/>
          <a:p>
            <a:pPr algn="ctr" defTabSz="822325" eaLnBrk="1" hangingPunct="1"/>
            <a:r>
              <a:rPr lang="en-US" sz="2200" dirty="0">
                <a:solidFill>
                  <a:srgbClr val="EC3402"/>
                </a:solidFill>
                <a:latin typeface="Symbol" pitchFamily="18" charset="2"/>
                <a:sym typeface="Gill Sans" charset="0"/>
              </a:rPr>
              <a:t>g</a:t>
            </a:r>
          </a:p>
        </p:txBody>
      </p:sp>
      <p:sp>
        <p:nvSpPr>
          <p:cNvPr id="35871" name="Line 69"/>
          <p:cNvSpPr>
            <a:spLocks noChangeShapeType="1"/>
          </p:cNvSpPr>
          <p:nvPr/>
        </p:nvSpPr>
        <p:spPr bwMode="auto">
          <a:xfrm>
            <a:off x="4311650" y="3497263"/>
            <a:ext cx="577850" cy="1441450"/>
          </a:xfrm>
          <a:prstGeom prst="line">
            <a:avLst/>
          </a:prstGeom>
          <a:noFill/>
          <a:ln w="38100">
            <a:solidFill>
              <a:srgbClr val="EC3402"/>
            </a:solidFill>
            <a:round/>
            <a:headEnd/>
            <a:tailEnd/>
          </a:ln>
        </p:spPr>
        <p:txBody>
          <a:bodyPr wrap="none" anchor="ctr"/>
          <a:lstStyle/>
          <a:p>
            <a:endParaRPr lang="en-US"/>
          </a:p>
        </p:txBody>
      </p:sp>
      <p:sp>
        <p:nvSpPr>
          <p:cNvPr id="35872" name="Line 70"/>
          <p:cNvSpPr>
            <a:spLocks noChangeShapeType="1"/>
          </p:cNvSpPr>
          <p:nvPr/>
        </p:nvSpPr>
        <p:spPr bwMode="auto">
          <a:xfrm>
            <a:off x="3238500" y="3148013"/>
            <a:ext cx="863600" cy="165100"/>
          </a:xfrm>
          <a:prstGeom prst="line">
            <a:avLst/>
          </a:prstGeom>
          <a:noFill/>
          <a:ln w="38100">
            <a:solidFill>
              <a:srgbClr val="EC3402"/>
            </a:solidFill>
            <a:round/>
            <a:headEnd/>
            <a:tailEnd/>
          </a:ln>
        </p:spPr>
        <p:txBody>
          <a:bodyPr wrap="none" anchor="ctr"/>
          <a:lstStyle/>
          <a:p>
            <a:endParaRPr lang="en-US"/>
          </a:p>
        </p:txBody>
      </p:sp>
      <p:sp>
        <p:nvSpPr>
          <p:cNvPr id="35873" name="Line 71"/>
          <p:cNvSpPr>
            <a:spLocks noChangeShapeType="1"/>
          </p:cNvSpPr>
          <p:nvPr/>
        </p:nvSpPr>
        <p:spPr bwMode="auto">
          <a:xfrm>
            <a:off x="5137150" y="5103813"/>
            <a:ext cx="1619250" cy="120650"/>
          </a:xfrm>
          <a:prstGeom prst="line">
            <a:avLst/>
          </a:prstGeom>
          <a:noFill/>
          <a:ln w="38100">
            <a:solidFill>
              <a:srgbClr val="EC3402"/>
            </a:solidFill>
            <a:round/>
            <a:headEnd/>
            <a:tailEnd/>
          </a:ln>
        </p:spPr>
        <p:txBody>
          <a:bodyPr wrap="none" anchor="ctr"/>
          <a:lstStyle/>
          <a:p>
            <a:endParaRPr lang="en-US"/>
          </a:p>
        </p:txBody>
      </p:sp>
      <p:sp>
        <p:nvSpPr>
          <p:cNvPr id="35874" name="Line 72"/>
          <p:cNvSpPr>
            <a:spLocks noChangeShapeType="1"/>
          </p:cNvSpPr>
          <p:nvPr/>
        </p:nvSpPr>
        <p:spPr bwMode="auto">
          <a:xfrm flipV="1">
            <a:off x="2794000" y="3230563"/>
            <a:ext cx="285750" cy="1282700"/>
          </a:xfrm>
          <a:prstGeom prst="line">
            <a:avLst/>
          </a:prstGeom>
          <a:noFill/>
          <a:ln w="38100">
            <a:solidFill>
              <a:srgbClr val="EC3402"/>
            </a:solidFill>
            <a:round/>
            <a:headEnd/>
            <a:tailEnd/>
          </a:ln>
        </p:spPr>
        <p:txBody>
          <a:bodyPr wrap="none" anchor="ctr"/>
          <a:lstStyle/>
          <a:p>
            <a:endParaRPr lang="en-US"/>
          </a:p>
        </p:txBody>
      </p:sp>
      <p:sp>
        <p:nvSpPr>
          <p:cNvPr id="35875" name="Freeform 74"/>
          <p:cNvSpPr>
            <a:spLocks/>
          </p:cNvSpPr>
          <p:nvPr/>
        </p:nvSpPr>
        <p:spPr bwMode="auto">
          <a:xfrm>
            <a:off x="4889500" y="4932363"/>
            <a:ext cx="260350" cy="171450"/>
          </a:xfrm>
          <a:custGeom>
            <a:avLst/>
            <a:gdLst>
              <a:gd name="T0" fmla="*/ 0 w 160"/>
              <a:gd name="T1" fmla="*/ 0 h 100"/>
              <a:gd name="T2" fmla="*/ 71 w 160"/>
              <a:gd name="T3" fmla="*/ 191 h 100"/>
              <a:gd name="T4" fmla="*/ 123 w 160"/>
              <a:gd name="T5" fmla="*/ 287 h 100"/>
              <a:gd name="T6" fmla="*/ 248 w 160"/>
              <a:gd name="T7" fmla="*/ 403 h 100"/>
              <a:gd name="T8" fmla="*/ 0 60000 65536"/>
              <a:gd name="T9" fmla="*/ 0 60000 65536"/>
              <a:gd name="T10" fmla="*/ 0 60000 65536"/>
              <a:gd name="T11" fmla="*/ 0 60000 65536"/>
              <a:gd name="T12" fmla="*/ 0 w 160"/>
              <a:gd name="T13" fmla="*/ 0 h 100"/>
              <a:gd name="T14" fmla="*/ 160 w 160"/>
              <a:gd name="T15" fmla="*/ 100 h 100"/>
            </a:gdLst>
            <a:ahLst/>
            <a:cxnLst>
              <a:cxn ang="T8">
                <a:pos x="T0" y="T1"/>
              </a:cxn>
              <a:cxn ang="T9">
                <a:pos x="T2" y="T3"/>
              </a:cxn>
              <a:cxn ang="T10">
                <a:pos x="T4" y="T5"/>
              </a:cxn>
              <a:cxn ang="T11">
                <a:pos x="T6" y="T7"/>
              </a:cxn>
            </a:cxnLst>
            <a:rect l="T12" t="T13" r="T14" b="T15"/>
            <a:pathLst>
              <a:path w="160" h="100">
                <a:moveTo>
                  <a:pt x="0" y="0"/>
                </a:moveTo>
                <a:cubicBezTo>
                  <a:pt x="17" y="18"/>
                  <a:pt x="35" y="36"/>
                  <a:pt x="48" y="48"/>
                </a:cubicBezTo>
                <a:cubicBezTo>
                  <a:pt x="61" y="60"/>
                  <a:pt x="61" y="63"/>
                  <a:pt x="80" y="72"/>
                </a:cubicBezTo>
                <a:cubicBezTo>
                  <a:pt x="99" y="81"/>
                  <a:pt x="129" y="90"/>
                  <a:pt x="160" y="100"/>
                </a:cubicBezTo>
              </a:path>
            </a:pathLst>
          </a:custGeom>
          <a:noFill/>
          <a:ln w="38100">
            <a:solidFill>
              <a:srgbClr val="EC3402"/>
            </a:solidFill>
            <a:round/>
            <a:headEnd/>
            <a:tailEnd/>
          </a:ln>
        </p:spPr>
        <p:txBody>
          <a:bodyPr wrap="none" anchor="ctr"/>
          <a:lstStyle/>
          <a:p>
            <a:endParaRPr lang="en-US"/>
          </a:p>
        </p:txBody>
      </p:sp>
      <p:sp>
        <p:nvSpPr>
          <p:cNvPr id="35876" name="Freeform 77"/>
          <p:cNvSpPr>
            <a:spLocks/>
          </p:cNvSpPr>
          <p:nvPr/>
        </p:nvSpPr>
        <p:spPr bwMode="auto">
          <a:xfrm>
            <a:off x="3079750" y="3141663"/>
            <a:ext cx="190500" cy="96838"/>
          </a:xfrm>
          <a:custGeom>
            <a:avLst/>
            <a:gdLst>
              <a:gd name="T0" fmla="*/ 0 w 120"/>
              <a:gd name="T1" fmla="*/ 8 h 69"/>
              <a:gd name="T2" fmla="*/ 24 w 120"/>
              <a:gd name="T3" fmla="*/ 4 h 69"/>
              <a:gd name="T4" fmla="*/ 56 w 120"/>
              <a:gd name="T5" fmla="*/ 1 h 69"/>
              <a:gd name="T6" fmla="*/ 120 w 120"/>
              <a:gd name="T7" fmla="*/ 4 h 69"/>
              <a:gd name="T8" fmla="*/ 0 60000 65536"/>
              <a:gd name="T9" fmla="*/ 0 60000 65536"/>
              <a:gd name="T10" fmla="*/ 0 60000 65536"/>
              <a:gd name="T11" fmla="*/ 0 60000 65536"/>
              <a:gd name="T12" fmla="*/ 0 w 120"/>
              <a:gd name="T13" fmla="*/ 0 h 69"/>
              <a:gd name="T14" fmla="*/ 120 w 120"/>
              <a:gd name="T15" fmla="*/ 69 h 69"/>
            </a:gdLst>
            <a:ahLst/>
            <a:cxnLst>
              <a:cxn ang="T8">
                <a:pos x="T0" y="T1"/>
              </a:cxn>
              <a:cxn ang="T9">
                <a:pos x="T2" y="T3"/>
              </a:cxn>
              <a:cxn ang="T10">
                <a:pos x="T4" y="T5"/>
              </a:cxn>
              <a:cxn ang="T11">
                <a:pos x="T6" y="T7"/>
              </a:cxn>
            </a:cxnLst>
            <a:rect l="T12" t="T13" r="T14" b="T15"/>
            <a:pathLst>
              <a:path w="120" h="69">
                <a:moveTo>
                  <a:pt x="0" y="69"/>
                </a:moveTo>
                <a:cubicBezTo>
                  <a:pt x="7" y="46"/>
                  <a:pt x="15" y="24"/>
                  <a:pt x="24" y="13"/>
                </a:cubicBezTo>
                <a:cubicBezTo>
                  <a:pt x="33" y="2"/>
                  <a:pt x="40" y="2"/>
                  <a:pt x="56" y="1"/>
                </a:cubicBezTo>
                <a:cubicBezTo>
                  <a:pt x="72" y="0"/>
                  <a:pt x="96" y="4"/>
                  <a:pt x="120" y="9"/>
                </a:cubicBezTo>
              </a:path>
            </a:pathLst>
          </a:custGeom>
          <a:noFill/>
          <a:ln w="38100">
            <a:solidFill>
              <a:srgbClr val="EC3402"/>
            </a:solidFill>
            <a:round/>
            <a:headEnd/>
            <a:tailEnd/>
          </a:ln>
        </p:spPr>
        <p:txBody>
          <a:bodyPr wrap="none" anchor="ctr"/>
          <a:lstStyle/>
          <a:p>
            <a:endParaRPr lang="en-US"/>
          </a:p>
        </p:txBody>
      </p:sp>
      <p:sp>
        <p:nvSpPr>
          <p:cNvPr id="35877" name="Freeform 83"/>
          <p:cNvSpPr>
            <a:spLocks/>
          </p:cNvSpPr>
          <p:nvPr/>
        </p:nvSpPr>
        <p:spPr bwMode="auto">
          <a:xfrm>
            <a:off x="4089400" y="3313113"/>
            <a:ext cx="222250" cy="190500"/>
          </a:xfrm>
          <a:custGeom>
            <a:avLst/>
            <a:gdLst>
              <a:gd name="T0" fmla="*/ 0 w 132"/>
              <a:gd name="T1" fmla="*/ 0 h 108"/>
              <a:gd name="T2" fmla="*/ 196 w 132"/>
              <a:gd name="T3" fmla="*/ 164 h 108"/>
              <a:gd name="T4" fmla="*/ 379 w 132"/>
              <a:gd name="T5" fmla="*/ 714 h 108"/>
              <a:gd name="T6" fmla="*/ 0 60000 65536"/>
              <a:gd name="T7" fmla="*/ 0 60000 65536"/>
              <a:gd name="T8" fmla="*/ 0 60000 65536"/>
              <a:gd name="T9" fmla="*/ 0 w 132"/>
              <a:gd name="T10" fmla="*/ 0 h 108"/>
              <a:gd name="T11" fmla="*/ 132 w 132"/>
              <a:gd name="T12" fmla="*/ 108 h 108"/>
            </a:gdLst>
            <a:ahLst/>
            <a:cxnLst>
              <a:cxn ang="T6">
                <a:pos x="T0" y="T1"/>
              </a:cxn>
              <a:cxn ang="T7">
                <a:pos x="T2" y="T3"/>
              </a:cxn>
              <a:cxn ang="T8">
                <a:pos x="T4" y="T5"/>
              </a:cxn>
            </a:cxnLst>
            <a:rect l="T9" t="T10" r="T11" b="T12"/>
            <a:pathLst>
              <a:path w="132" h="108">
                <a:moveTo>
                  <a:pt x="0" y="0"/>
                </a:moveTo>
                <a:cubicBezTo>
                  <a:pt x="23" y="3"/>
                  <a:pt x="46" y="6"/>
                  <a:pt x="68" y="24"/>
                </a:cubicBezTo>
                <a:cubicBezTo>
                  <a:pt x="90" y="42"/>
                  <a:pt x="111" y="75"/>
                  <a:pt x="132" y="108"/>
                </a:cubicBezTo>
              </a:path>
            </a:pathLst>
          </a:custGeom>
          <a:noFill/>
          <a:ln w="38100">
            <a:solidFill>
              <a:srgbClr val="EC3402"/>
            </a:solidFill>
            <a:round/>
            <a:headEnd/>
            <a:tailEnd/>
          </a:ln>
        </p:spPr>
        <p:txBody>
          <a:bodyPr wrap="none" anchor="ctr"/>
          <a:lstStyle/>
          <a:p>
            <a:endParaRPr lang="en-US"/>
          </a:p>
        </p:txBody>
      </p:sp>
      <p:sp>
        <p:nvSpPr>
          <p:cNvPr id="14364" name="Rectangle 84"/>
          <p:cNvSpPr>
            <a:spLocks noGrp="1" noChangeArrowheads="1"/>
          </p:cNvSpPr>
          <p:nvPr>
            <p:ph type="title"/>
          </p:nvPr>
        </p:nvSpPr>
        <p:spPr>
          <a:xfrm>
            <a:off x="457200" y="381000"/>
            <a:ext cx="8229600" cy="530226"/>
          </a:xfrm>
        </p:spPr>
        <p:txBody>
          <a:bodyPr rtlCol="0">
            <a:normAutofit fontScale="90000"/>
          </a:bodyPr>
          <a:lstStyle/>
          <a:p>
            <a:pPr eaLnBrk="1" fontAlgn="auto" hangingPunct="1">
              <a:spcAft>
                <a:spcPts val="0"/>
              </a:spcAft>
              <a:defRPr/>
            </a:pPr>
            <a:r>
              <a:rPr lang="en-US" sz="3600" dirty="0">
                <a:solidFill>
                  <a:schemeClr val="accent1">
                    <a:lumMod val="50000"/>
                  </a:schemeClr>
                </a:solidFill>
              </a:rPr>
              <a:t>Gamma Thalassemia</a:t>
            </a:r>
            <a:endParaRPr lang="en-US" dirty="0">
              <a:solidFill>
                <a:schemeClr val="accent1">
                  <a:lumMod val="50000"/>
                </a:schemeClr>
              </a:solidFill>
            </a:endParaRPr>
          </a:p>
        </p:txBody>
      </p:sp>
      <p:sp>
        <p:nvSpPr>
          <p:cNvPr id="2" name="TextBox 1"/>
          <p:cNvSpPr txBox="1"/>
          <p:nvPr/>
        </p:nvSpPr>
        <p:spPr>
          <a:xfrm>
            <a:off x="785669" y="1113300"/>
            <a:ext cx="7572663" cy="707886"/>
          </a:xfrm>
          <a:prstGeom prst="rect">
            <a:avLst/>
          </a:prstGeom>
          <a:noFill/>
        </p:spPr>
        <p:txBody>
          <a:bodyPr wrap="square" rtlCol="0">
            <a:spAutoFit/>
          </a:bodyPr>
          <a:lstStyle/>
          <a:p>
            <a:pPr algn="ctr"/>
            <a:r>
              <a:rPr lang="en-US" sz="2000" b="1" dirty="0"/>
              <a:t>In utero </a:t>
            </a:r>
            <a:r>
              <a:rPr lang="en-US" sz="2000" dirty="0"/>
              <a:t>and</a:t>
            </a:r>
            <a:r>
              <a:rPr lang="en-US" sz="2000" b="1" dirty="0"/>
              <a:t> transient neonatal </a:t>
            </a:r>
            <a:r>
              <a:rPr lang="en-US" sz="2000" dirty="0"/>
              <a:t>microcytic hemolytic anemia.</a:t>
            </a:r>
          </a:p>
          <a:p>
            <a:pPr algn="ctr"/>
            <a:r>
              <a:rPr lang="en-US" sz="2000" dirty="0"/>
              <a:t>May cause hemolytic disease of the newborn.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762000" y="2133600"/>
            <a:ext cx="7613650" cy="2593975"/>
          </a:xfrm>
        </p:spPr>
        <p:txBody>
          <a:bodyPr>
            <a:normAutofit/>
          </a:bodyPr>
          <a:lstStyle/>
          <a:p>
            <a:pPr eaLnBrk="1" hangingPunct="1">
              <a:lnSpc>
                <a:spcPct val="120000"/>
              </a:lnSpc>
            </a:pPr>
            <a:r>
              <a:rPr lang="en-US" sz="3200">
                <a:solidFill>
                  <a:schemeClr val="tx1"/>
                </a:solidFill>
                <a:latin typeface="Arial" pitchFamily="34" charset="0"/>
                <a:ea typeface="ＭＳ Ｐゴシック" pitchFamily="34" charset="-128"/>
              </a:rPr>
              <a:t>Qualitative Disorders:</a:t>
            </a:r>
            <a:r>
              <a:rPr lang="en-US" sz="5400">
                <a:latin typeface="Arial" pitchFamily="34" charset="0"/>
                <a:ea typeface="ＭＳ Ｐゴシック" pitchFamily="34" charset="-128"/>
              </a:rPr>
              <a:t/>
            </a:r>
            <a:br>
              <a:rPr lang="en-US" sz="5400">
                <a:latin typeface="Arial" pitchFamily="34" charset="0"/>
                <a:ea typeface="ＭＳ Ｐゴシック" pitchFamily="34" charset="-128"/>
              </a:rPr>
            </a:br>
            <a:r>
              <a:rPr lang="en-US" sz="5400">
                <a:latin typeface="Arial" pitchFamily="34" charset="0"/>
                <a:ea typeface="ＭＳ Ｐゴシック" pitchFamily="34" charset="-128"/>
              </a:rPr>
              <a:t>Hemoglobinopathies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413" y="1752600"/>
            <a:ext cx="8231187"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6497" name="Text Box 2"/>
          <p:cNvSpPr txBox="1">
            <a:spLocks noChangeArrowheads="1"/>
          </p:cNvSpPr>
          <p:nvPr/>
        </p:nvSpPr>
        <p:spPr bwMode="auto">
          <a:xfrm>
            <a:off x="533400" y="1565841"/>
            <a:ext cx="4629794" cy="4708981"/>
          </a:xfrm>
          <a:prstGeom prst="rect">
            <a:avLst/>
          </a:prstGeom>
          <a:noFill/>
          <a:ln w="9525">
            <a:noFill/>
            <a:miter lim="800000"/>
            <a:headEnd/>
            <a:tailEnd/>
          </a:ln>
        </p:spPr>
        <p:txBody>
          <a:bodyPr wrap="none" anchor="ctr">
            <a:spAutoFit/>
          </a:bodyPr>
          <a:lstStyle/>
          <a:p>
            <a:pPr marL="457200" indent="-457200">
              <a:lnSpc>
                <a:spcPct val="250000"/>
              </a:lnSpc>
              <a:buFont typeface="Arial" pitchFamily="34" charset="0"/>
              <a:buAutoNum type="arabicPeriod"/>
            </a:pPr>
            <a:r>
              <a:rPr lang="en-US" dirty="0">
                <a:solidFill>
                  <a:srgbClr val="33435F"/>
                </a:solidFill>
                <a:latin typeface="Arial Narrow" pitchFamily="34" charset="0"/>
              </a:rPr>
              <a:t>Decreased solubility</a:t>
            </a:r>
          </a:p>
          <a:p>
            <a:pPr marL="457200" indent="-457200">
              <a:lnSpc>
                <a:spcPct val="250000"/>
              </a:lnSpc>
              <a:buFont typeface="Arial" pitchFamily="34" charset="0"/>
              <a:buAutoNum type="arabicPeriod"/>
            </a:pPr>
            <a:r>
              <a:rPr lang="en-US" dirty="0">
                <a:solidFill>
                  <a:srgbClr val="33435F"/>
                </a:solidFill>
                <a:latin typeface="Arial Narrow" pitchFamily="34" charset="0"/>
              </a:rPr>
              <a:t>Decreased oxygen affinity</a:t>
            </a:r>
          </a:p>
          <a:p>
            <a:pPr marL="457200" indent="-457200">
              <a:lnSpc>
                <a:spcPct val="250000"/>
              </a:lnSpc>
              <a:buFont typeface="Arial" pitchFamily="34" charset="0"/>
              <a:buAutoNum type="arabicPeriod"/>
            </a:pPr>
            <a:r>
              <a:rPr lang="en-US" dirty="0">
                <a:solidFill>
                  <a:srgbClr val="33435F"/>
                </a:solidFill>
                <a:latin typeface="Arial Narrow" pitchFamily="34" charset="0"/>
              </a:rPr>
              <a:t>Increased oxygen affinity</a:t>
            </a:r>
          </a:p>
          <a:p>
            <a:pPr marL="457200" indent="-457200">
              <a:lnSpc>
                <a:spcPct val="250000"/>
              </a:lnSpc>
              <a:buFont typeface="Arial" pitchFamily="34" charset="0"/>
              <a:buAutoNum type="arabicPeriod"/>
            </a:pPr>
            <a:r>
              <a:rPr lang="en-US" dirty="0">
                <a:solidFill>
                  <a:srgbClr val="33435F"/>
                </a:solidFill>
                <a:latin typeface="Arial Narrow" pitchFamily="34" charset="0"/>
              </a:rPr>
              <a:t>Abnormal </a:t>
            </a:r>
            <a:r>
              <a:rPr lang="en-US" dirty="0" err="1">
                <a:solidFill>
                  <a:srgbClr val="33435F"/>
                </a:solidFill>
                <a:latin typeface="Arial Narrow" pitchFamily="34" charset="0"/>
              </a:rPr>
              <a:t>heme</a:t>
            </a:r>
            <a:r>
              <a:rPr lang="en-US" dirty="0">
                <a:solidFill>
                  <a:srgbClr val="33435F"/>
                </a:solidFill>
                <a:latin typeface="Arial Narrow" pitchFamily="34" charset="0"/>
              </a:rPr>
              <a:t> iron oxidation state</a:t>
            </a:r>
          </a:p>
          <a:p>
            <a:pPr marL="457200" indent="-457200">
              <a:lnSpc>
                <a:spcPct val="250000"/>
              </a:lnSpc>
              <a:buFont typeface="Arial" pitchFamily="34" charset="0"/>
              <a:buAutoNum type="arabicPeriod"/>
            </a:pPr>
            <a:r>
              <a:rPr lang="en-US" dirty="0">
                <a:solidFill>
                  <a:srgbClr val="33435F"/>
                </a:solidFill>
                <a:latin typeface="Arial Narrow" pitchFamily="34" charset="0"/>
              </a:rPr>
              <a:t>Instability</a:t>
            </a:r>
            <a:endParaRPr lang="en-US" dirty="0">
              <a:solidFill>
                <a:srgbClr val="FF0000"/>
              </a:solidFill>
              <a:latin typeface="Arial Narrow" pitchFamily="34" charset="0"/>
            </a:endParaRPr>
          </a:p>
        </p:txBody>
      </p:sp>
      <p:sp>
        <p:nvSpPr>
          <p:cNvPr id="106498" name="Rectangle 3"/>
          <p:cNvSpPr>
            <a:spLocks noGrp="1" noChangeArrowheads="1"/>
          </p:cNvSpPr>
          <p:nvPr>
            <p:ph type="title"/>
          </p:nvPr>
        </p:nvSpPr>
        <p:spPr>
          <a:xfrm>
            <a:off x="379413" y="304800"/>
            <a:ext cx="8382000" cy="1219200"/>
          </a:xfrm>
          <a:noFill/>
        </p:spPr>
        <p:txBody>
          <a:bodyPr/>
          <a:lstStyle/>
          <a:p>
            <a:pPr eaLnBrk="1" hangingPunct="1"/>
            <a:r>
              <a:rPr lang="en-US" sz="4000">
                <a:latin typeface="Arial Narrow" pitchFamily="34" charset="0"/>
                <a:ea typeface="ＭＳ Ｐゴシック" pitchFamily="34" charset="-128"/>
              </a:rPr>
              <a:t>Qualitative Abnormalities of Hemoglobin</a:t>
            </a:r>
          </a:p>
        </p:txBody>
      </p:sp>
      <p:sp>
        <p:nvSpPr>
          <p:cNvPr id="48132" name="Text Box 4"/>
          <p:cNvSpPr txBox="1">
            <a:spLocks noChangeArrowheads="1"/>
          </p:cNvSpPr>
          <p:nvPr/>
        </p:nvSpPr>
        <p:spPr bwMode="auto">
          <a:xfrm>
            <a:off x="5410200" y="1611313"/>
            <a:ext cx="2709863" cy="4618037"/>
          </a:xfrm>
          <a:prstGeom prst="rect">
            <a:avLst/>
          </a:prstGeom>
          <a:noFill/>
          <a:ln w="9525">
            <a:noFill/>
            <a:miter lim="800000"/>
            <a:headEnd/>
            <a:tailEnd/>
          </a:ln>
        </p:spPr>
        <p:txBody>
          <a:bodyPr wrap="none" anchor="ctr">
            <a:spAutoFit/>
          </a:bodyPr>
          <a:lstStyle/>
          <a:p>
            <a:pPr marL="457200" indent="-457200">
              <a:lnSpc>
                <a:spcPct val="250000"/>
              </a:lnSpc>
              <a:buFont typeface="Arial" pitchFamily="34" charset="0"/>
              <a:buNone/>
            </a:pPr>
            <a:r>
              <a:rPr lang="en-US" dirty="0" err="1">
                <a:solidFill>
                  <a:srgbClr val="800000"/>
                </a:solidFill>
                <a:latin typeface="Arial Narrow" pitchFamily="34" charset="0"/>
              </a:rPr>
              <a:t>Hb</a:t>
            </a:r>
            <a:r>
              <a:rPr lang="en-US" dirty="0">
                <a:solidFill>
                  <a:srgbClr val="800000"/>
                </a:solidFill>
                <a:latin typeface="Arial Narrow" pitchFamily="34" charset="0"/>
              </a:rPr>
              <a:t> S, </a:t>
            </a:r>
            <a:r>
              <a:rPr lang="en-US" dirty="0" err="1">
                <a:solidFill>
                  <a:srgbClr val="800000"/>
                </a:solidFill>
                <a:latin typeface="Arial Narrow" pitchFamily="34" charset="0"/>
              </a:rPr>
              <a:t>Hb</a:t>
            </a:r>
            <a:r>
              <a:rPr lang="en-US" dirty="0">
                <a:solidFill>
                  <a:srgbClr val="800000"/>
                </a:solidFill>
                <a:latin typeface="Arial Narrow" pitchFamily="34" charset="0"/>
              </a:rPr>
              <a:t> C</a:t>
            </a:r>
          </a:p>
          <a:p>
            <a:pPr marL="457200" indent="-457200">
              <a:lnSpc>
                <a:spcPct val="250000"/>
              </a:lnSpc>
              <a:buFont typeface="Arial" pitchFamily="34" charset="0"/>
              <a:buNone/>
            </a:pPr>
            <a:r>
              <a:rPr lang="en-US" dirty="0" err="1">
                <a:solidFill>
                  <a:srgbClr val="800000"/>
                </a:solidFill>
                <a:latin typeface="Arial Narrow" pitchFamily="34" charset="0"/>
              </a:rPr>
              <a:t>Hb</a:t>
            </a:r>
            <a:r>
              <a:rPr lang="en-US" dirty="0">
                <a:solidFill>
                  <a:srgbClr val="800000"/>
                </a:solidFill>
                <a:latin typeface="Arial Narrow" pitchFamily="34" charset="0"/>
              </a:rPr>
              <a:t> Kansas</a:t>
            </a:r>
          </a:p>
          <a:p>
            <a:pPr marL="457200" indent="-457200">
              <a:lnSpc>
                <a:spcPct val="250000"/>
              </a:lnSpc>
              <a:buFont typeface="Arial" pitchFamily="34" charset="0"/>
              <a:buNone/>
            </a:pPr>
            <a:r>
              <a:rPr lang="en-US" dirty="0" err="1">
                <a:solidFill>
                  <a:srgbClr val="800000"/>
                </a:solidFill>
                <a:latin typeface="Arial Narrow" pitchFamily="34" charset="0"/>
              </a:rPr>
              <a:t>Hb</a:t>
            </a:r>
            <a:r>
              <a:rPr lang="en-US" dirty="0">
                <a:solidFill>
                  <a:srgbClr val="800000"/>
                </a:solidFill>
                <a:latin typeface="Arial Narrow" pitchFamily="34" charset="0"/>
              </a:rPr>
              <a:t> Syracuse, (</a:t>
            </a:r>
            <a:r>
              <a:rPr lang="en-US" dirty="0" err="1">
                <a:solidFill>
                  <a:srgbClr val="800000"/>
                </a:solidFill>
                <a:latin typeface="Arial Narrow" pitchFamily="34" charset="0"/>
              </a:rPr>
              <a:t>Hb</a:t>
            </a:r>
            <a:r>
              <a:rPr lang="en-US" dirty="0">
                <a:solidFill>
                  <a:srgbClr val="800000"/>
                </a:solidFill>
                <a:latin typeface="Arial Narrow" pitchFamily="34" charset="0"/>
              </a:rPr>
              <a:t> F)</a:t>
            </a:r>
          </a:p>
          <a:p>
            <a:pPr marL="457200" indent="-457200">
              <a:lnSpc>
                <a:spcPct val="250000"/>
              </a:lnSpc>
              <a:buFont typeface="Arial" pitchFamily="34" charset="0"/>
              <a:buNone/>
            </a:pPr>
            <a:r>
              <a:rPr lang="en-US" dirty="0" err="1">
                <a:solidFill>
                  <a:srgbClr val="800000"/>
                </a:solidFill>
                <a:latin typeface="Arial Narrow" pitchFamily="34" charset="0"/>
              </a:rPr>
              <a:t>Methemoglobin</a:t>
            </a:r>
            <a:r>
              <a:rPr lang="en-US" dirty="0">
                <a:solidFill>
                  <a:srgbClr val="800000"/>
                </a:solidFill>
                <a:latin typeface="Arial Narrow" pitchFamily="34" charset="0"/>
              </a:rPr>
              <a:t>, </a:t>
            </a:r>
            <a:r>
              <a:rPr lang="en-US" dirty="0" err="1">
                <a:solidFill>
                  <a:srgbClr val="800000"/>
                </a:solidFill>
                <a:latin typeface="Arial Narrow" pitchFamily="34" charset="0"/>
              </a:rPr>
              <a:t>Hb</a:t>
            </a:r>
            <a:r>
              <a:rPr lang="en-US" dirty="0">
                <a:solidFill>
                  <a:srgbClr val="800000"/>
                </a:solidFill>
                <a:latin typeface="Arial Narrow" pitchFamily="34" charset="0"/>
              </a:rPr>
              <a:t> M</a:t>
            </a:r>
          </a:p>
          <a:p>
            <a:pPr marL="457200" indent="-457200">
              <a:lnSpc>
                <a:spcPct val="250000"/>
              </a:lnSpc>
              <a:buFont typeface="Arial" pitchFamily="34" charset="0"/>
              <a:buNone/>
            </a:pPr>
            <a:r>
              <a:rPr lang="en-US" dirty="0" err="1">
                <a:solidFill>
                  <a:srgbClr val="800000"/>
                </a:solidFill>
                <a:latin typeface="Arial Narrow" pitchFamily="34" charset="0"/>
              </a:rPr>
              <a:t>Hb</a:t>
            </a:r>
            <a:r>
              <a:rPr lang="en-US" dirty="0">
                <a:solidFill>
                  <a:srgbClr val="800000"/>
                </a:solidFill>
                <a:latin typeface="Arial Narrow" pitchFamily="34" charset="0"/>
              </a:rPr>
              <a:t> K</a:t>
            </a:r>
            <a:r>
              <a:rPr lang="en-US" altLang="ja-JP" dirty="0">
                <a:solidFill>
                  <a:srgbClr val="800000"/>
                </a:solidFill>
                <a:latin typeface="Arial Narrow" pitchFamily="34" charset="0"/>
              </a:rPr>
              <a:t>öln, </a:t>
            </a:r>
            <a:r>
              <a:rPr lang="en-US" altLang="ja-JP" dirty="0" err="1">
                <a:solidFill>
                  <a:srgbClr val="800000"/>
                </a:solidFill>
                <a:latin typeface="Arial Narrow" pitchFamily="34" charset="0"/>
              </a:rPr>
              <a:t>Hb</a:t>
            </a:r>
            <a:r>
              <a:rPr lang="en-US" altLang="ja-JP" dirty="0">
                <a:solidFill>
                  <a:srgbClr val="800000"/>
                </a:solidFill>
                <a:latin typeface="Arial Narrow" pitchFamily="34" charset="0"/>
              </a:rPr>
              <a:t> </a:t>
            </a:r>
            <a:r>
              <a:rPr lang="en-US" altLang="ja-JP" dirty="0" err="1">
                <a:solidFill>
                  <a:srgbClr val="800000"/>
                </a:solidFill>
                <a:latin typeface="Arial Narrow" pitchFamily="34" charset="0"/>
              </a:rPr>
              <a:t>Hasharon</a:t>
            </a:r>
            <a:endParaRPr lang="en-US" dirty="0">
              <a:solidFill>
                <a:srgbClr val="800000"/>
              </a:solidFill>
              <a:latin typeface="Arial Narrow"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457200" y="274638"/>
            <a:ext cx="8229600" cy="868362"/>
          </a:xfrm>
        </p:spPr>
        <p:txBody>
          <a:bodyPr rtlCol="0">
            <a:normAutofit fontScale="90000"/>
          </a:bodyPr>
          <a:lstStyle/>
          <a:p>
            <a:pPr eaLnBrk="1" fontAlgn="auto" hangingPunct="1">
              <a:spcAft>
                <a:spcPts val="0"/>
              </a:spcAft>
              <a:defRPr/>
            </a:pPr>
            <a:r>
              <a:rPr lang="en-US" dirty="0">
                <a:solidFill>
                  <a:schemeClr val="accent1">
                    <a:lumMod val="50000"/>
                  </a:schemeClr>
                </a:solidFill>
              </a:rPr>
              <a:t>Common Structural </a:t>
            </a:r>
            <a:r>
              <a:rPr lang="en-US" dirty="0" err="1">
                <a:solidFill>
                  <a:schemeClr val="accent1">
                    <a:lumMod val="50000"/>
                  </a:schemeClr>
                </a:solidFill>
              </a:rPr>
              <a:t>Hb</a:t>
            </a:r>
            <a:r>
              <a:rPr lang="en-US" dirty="0">
                <a:solidFill>
                  <a:schemeClr val="accent1">
                    <a:lumMod val="50000"/>
                  </a:schemeClr>
                </a:solidFill>
              </a:rPr>
              <a:t> Variants</a:t>
            </a:r>
          </a:p>
        </p:txBody>
      </p:sp>
      <p:graphicFrame>
        <p:nvGraphicFramePr>
          <p:cNvPr id="132282" name="Group 186"/>
          <p:cNvGraphicFramePr>
            <a:graphicFrameLocks noGrp="1"/>
          </p:cNvGraphicFramePr>
          <p:nvPr>
            <p:extLst>
              <p:ext uri="{D42A27DB-BD31-4B8C-83A1-F6EECF244321}">
                <p14:modId xmlns:p14="http://schemas.microsoft.com/office/powerpoint/2010/main" val="372098594"/>
              </p:ext>
            </p:extLst>
          </p:nvPr>
        </p:nvGraphicFramePr>
        <p:xfrm>
          <a:off x="457200" y="1143000"/>
          <a:ext cx="8305800" cy="5185098"/>
        </p:xfrm>
        <a:graphic>
          <a:graphicData uri="http://schemas.openxmlformats.org/drawingml/2006/table">
            <a:tbl>
              <a:tblPr/>
              <a:tblGrid>
                <a:gridCol w="1066800">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gridCol w="3276600">
                  <a:extLst>
                    <a:ext uri="{9D8B030D-6E8A-4147-A177-3AD203B41FA5}">
                      <a16:colId xmlns:a16="http://schemas.microsoft.com/office/drawing/2014/main" xmlns="" val="20003"/>
                    </a:ext>
                  </a:extLst>
                </a:gridCol>
              </a:tblGrid>
              <a:tr h="851758">
                <a:tc>
                  <a:txBody>
                    <a:bodyPr/>
                    <a:lstStyle/>
                    <a:p>
                      <a:pPr marL="9144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1" i="0" u="none" strike="noStrike" cap="none" normalizeH="0" baseline="0" dirty="0" err="1">
                          <a:ln>
                            <a:noFill/>
                          </a:ln>
                          <a:solidFill>
                            <a:schemeClr val="tx1"/>
                          </a:solidFill>
                          <a:effectLst/>
                          <a:latin typeface="Arial Narrow"/>
                          <a:ea typeface="ＭＳ Ｐゴシック" charset="0"/>
                          <a:cs typeface="Arial Narrow"/>
                        </a:rPr>
                        <a:t>Hb</a:t>
                      </a:r>
                      <a:endParaRPr kumimoji="0" lang="en-US" sz="1800" b="1" i="0" u="none" strike="noStrike" cap="none" normalizeH="0" baseline="0" dirty="0">
                        <a:ln>
                          <a:noFill/>
                        </a:ln>
                        <a:solidFill>
                          <a:schemeClr val="tx1"/>
                        </a:solidFill>
                        <a:effectLst/>
                        <a:latin typeface="Arial Narrow"/>
                        <a:ea typeface="ＭＳ Ｐゴシック" charset="0"/>
                        <a:cs typeface="Arial Narrow"/>
                      </a:endParaRP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1" i="0" u="none" strike="noStrike" cap="none" normalizeH="0" baseline="0" dirty="0">
                          <a:ln>
                            <a:noFill/>
                          </a:ln>
                          <a:solidFill>
                            <a:schemeClr val="tx1"/>
                          </a:solidFill>
                          <a:effectLst/>
                          <a:latin typeface="Arial Narrow"/>
                          <a:ea typeface="ＭＳ Ｐゴシック" charset="0"/>
                          <a:cs typeface="Arial Narrow"/>
                        </a:rPr>
                        <a:t>Mutation*</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1" i="0" u="none" strike="noStrike" cap="none" normalizeH="0" baseline="0" dirty="0">
                          <a:ln>
                            <a:noFill/>
                          </a:ln>
                          <a:solidFill>
                            <a:schemeClr val="tx1"/>
                          </a:solidFill>
                          <a:effectLst/>
                          <a:latin typeface="Arial Narrow"/>
                          <a:ea typeface="ＭＳ Ｐゴシック" charset="0"/>
                          <a:cs typeface="Arial Narrow"/>
                        </a:rPr>
                        <a:t>Distribution</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1" i="0" u="none" strike="noStrike" cap="none" normalizeH="0" baseline="0" dirty="0">
                          <a:ln>
                            <a:noFill/>
                          </a:ln>
                          <a:solidFill>
                            <a:schemeClr val="tx1"/>
                          </a:solidFill>
                          <a:effectLst/>
                          <a:latin typeface="Arial Narrow"/>
                          <a:ea typeface="ＭＳ Ｐゴシック" charset="0"/>
                          <a:cs typeface="Arial Narrow"/>
                        </a:rPr>
                        <a:t>Clinical Significance</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xmlns="" val="10000"/>
                  </a:ext>
                </a:extLst>
              </a:tr>
              <a:tr h="875484">
                <a:tc>
                  <a:txBody>
                    <a:bodyPr/>
                    <a:lstStyle/>
                    <a:p>
                      <a:pPr marL="9144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S</a:t>
                      </a:r>
                      <a:endParaRPr kumimoji="0" lang="en-US" sz="1800" b="0" i="0" u="none" strike="noStrike" cap="none" normalizeH="0" baseline="3200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254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Symbol" charset="2"/>
                          <a:ea typeface="ＭＳ Ｐゴシック" charset="0"/>
                          <a:cs typeface="Symbol" charset="2"/>
                        </a:rPr>
                        <a:t>b</a:t>
                      </a:r>
                      <a:r>
                        <a:rPr kumimoji="0" lang="en-US" sz="1800" b="0" i="0" u="none" strike="noStrike" cap="none" normalizeH="0" baseline="30000" dirty="0">
                          <a:ln>
                            <a:noFill/>
                          </a:ln>
                          <a:solidFill>
                            <a:schemeClr val="tx1"/>
                          </a:solidFill>
                          <a:effectLst/>
                          <a:latin typeface="Arial Narrow"/>
                          <a:ea typeface="ＭＳ Ｐゴシック" charset="0"/>
                          <a:cs typeface="Arial Narrow"/>
                        </a:rPr>
                        <a:t>6 </a:t>
                      </a:r>
                      <a:r>
                        <a:rPr kumimoji="0" lang="en-US" sz="1800" b="0" i="0" u="none" strike="noStrike" cap="none" normalizeH="0" baseline="30000" dirty="0" err="1">
                          <a:ln>
                            <a:noFill/>
                          </a:ln>
                          <a:solidFill>
                            <a:schemeClr val="tx1"/>
                          </a:solidFill>
                          <a:effectLst/>
                          <a:latin typeface="Arial Narrow"/>
                          <a:ea typeface="ＭＳ Ｐゴシック" charset="0"/>
                          <a:cs typeface="Arial Narrow"/>
                        </a:rPr>
                        <a:t>glu</a:t>
                      </a:r>
                      <a:r>
                        <a:rPr kumimoji="0" lang="en-US" sz="1800" b="0" i="0" u="none" strike="noStrike" cap="none" normalizeH="0" baseline="30000" dirty="0" err="1">
                          <a:ln>
                            <a:noFill/>
                          </a:ln>
                          <a:solidFill>
                            <a:schemeClr val="tx1"/>
                          </a:solidFill>
                          <a:effectLst/>
                          <a:latin typeface="Arial Narrow"/>
                          <a:ea typeface="ＭＳ Ｐゴシック" charset="0"/>
                          <a:cs typeface="Arial Narrow"/>
                          <a:sym typeface="Symbol" charset="0"/>
                        </a:rPr>
                        <a:t></a:t>
                      </a:r>
                      <a:r>
                        <a:rPr kumimoji="0" lang="en-US" sz="1800" b="0" i="0" u="none" strike="noStrike" cap="none" normalizeH="0" baseline="30000" dirty="0" err="1">
                          <a:ln>
                            <a:noFill/>
                          </a:ln>
                          <a:solidFill>
                            <a:schemeClr val="tx1"/>
                          </a:solidFill>
                          <a:effectLst/>
                          <a:latin typeface="Arial Narrow"/>
                          <a:ea typeface="ＭＳ Ｐゴシック" charset="0"/>
                          <a:cs typeface="Arial Narrow"/>
                        </a:rPr>
                        <a:t>val</a:t>
                      </a:r>
                      <a:endParaRPr kumimoji="0" lang="en-US" sz="1800" b="0" i="0" u="none" strike="noStrike" cap="none" normalizeH="0" baseline="3000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254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Africa, India, Mediterranean</a:t>
                      </a:r>
                    </a:p>
                  </a:txBody>
                  <a:tcPr marL="1060" marR="1060" marT="182880" marB="1060" horzOverflow="overflow">
                    <a:lnL>
                      <a:noFill/>
                    </a:lnL>
                    <a:lnR>
                      <a:noFill/>
                    </a:lnR>
                    <a:lnT w="254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Sickle cell </a:t>
                      </a:r>
                      <a:r>
                        <a:rPr kumimoji="0" lang="en-US" sz="1800" b="0" i="0" u="none" strike="noStrike" cap="none" normalizeH="0" baseline="0" dirty="0">
                          <a:ln>
                            <a:noFill/>
                          </a:ln>
                          <a:solidFill>
                            <a:schemeClr val="tx1"/>
                          </a:solidFill>
                          <a:effectLst/>
                          <a:latin typeface="+mn-lt"/>
                          <a:ea typeface="ＭＳ Ｐゴシック" charset="0"/>
                          <a:cs typeface="Arial Narrow"/>
                        </a:rPr>
                        <a:t>disease (</a:t>
                      </a:r>
                      <a:r>
                        <a:rPr kumimoji="0" lang="en-US" sz="1800" b="0" i="0" u="none" strike="noStrike" cap="none" normalizeH="0" baseline="0" dirty="0" err="1">
                          <a:ln>
                            <a:noFill/>
                          </a:ln>
                          <a:solidFill>
                            <a:schemeClr val="tx1"/>
                          </a:solidFill>
                          <a:effectLst/>
                          <a:latin typeface="+mn-lt"/>
                          <a:ea typeface="ＭＳ Ｐゴシック" charset="0"/>
                          <a:cs typeface="Arial Narrow"/>
                        </a:rPr>
                        <a:t>Hb</a:t>
                      </a:r>
                      <a:r>
                        <a:rPr kumimoji="0" lang="en-US" sz="1800" b="0" i="0" u="none" strike="noStrike" cap="none" normalizeH="0" baseline="0" dirty="0">
                          <a:ln>
                            <a:noFill/>
                          </a:ln>
                          <a:solidFill>
                            <a:schemeClr val="tx1"/>
                          </a:solidFill>
                          <a:effectLst/>
                          <a:latin typeface="+mn-lt"/>
                          <a:ea typeface="ＭＳ Ｐゴシック" charset="0"/>
                          <a:cs typeface="Arial Narrow"/>
                        </a:rPr>
                        <a:t> SS, etc.)</a:t>
                      </a:r>
                      <a:endParaRPr kumimoji="0" lang="en-US" sz="1800" b="0" i="0" u="none" strike="noStrike" cap="none" normalizeH="0" baseline="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254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875484">
                <a:tc>
                  <a:txBody>
                    <a:bodyPr/>
                    <a:lstStyle/>
                    <a:p>
                      <a:pPr marL="9144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E</a:t>
                      </a:r>
                      <a:endParaRPr kumimoji="0" lang="en-US" sz="1800" b="0" i="0" u="none" strike="noStrike" cap="none" normalizeH="0" baseline="3200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Symbol" charset="2"/>
                          <a:ea typeface="ＭＳ Ｐゴシック" charset="0"/>
                          <a:cs typeface="Symbol" charset="2"/>
                        </a:rPr>
                        <a:t>b</a:t>
                      </a:r>
                      <a:r>
                        <a:rPr kumimoji="0" lang="en-US" sz="1800" b="0" i="0" u="none" strike="noStrike" cap="none" normalizeH="0" baseline="30000" dirty="0">
                          <a:ln>
                            <a:noFill/>
                          </a:ln>
                          <a:solidFill>
                            <a:schemeClr val="tx1"/>
                          </a:solidFill>
                          <a:effectLst/>
                          <a:latin typeface="Arial Narrow"/>
                          <a:ea typeface="ＭＳ Ｐゴシック" charset="0"/>
                          <a:cs typeface="Arial Narrow"/>
                        </a:rPr>
                        <a:t>26 </a:t>
                      </a:r>
                      <a:r>
                        <a:rPr kumimoji="0" lang="en-US" sz="1800" b="0" i="0" u="none" strike="noStrike" cap="none" normalizeH="0" baseline="30000" dirty="0" err="1">
                          <a:ln>
                            <a:noFill/>
                          </a:ln>
                          <a:solidFill>
                            <a:schemeClr val="tx1"/>
                          </a:solidFill>
                          <a:effectLst/>
                          <a:latin typeface="Arial Narrow"/>
                          <a:ea typeface="ＭＳ Ｐゴシック" charset="0"/>
                          <a:cs typeface="Arial Narrow"/>
                        </a:rPr>
                        <a:t>glu</a:t>
                      </a:r>
                      <a:r>
                        <a:rPr kumimoji="0" lang="en-US" sz="1800" b="0" i="0" u="none" strike="noStrike" cap="none" normalizeH="0" baseline="30000" dirty="0" err="1">
                          <a:ln>
                            <a:noFill/>
                          </a:ln>
                          <a:solidFill>
                            <a:schemeClr val="tx1"/>
                          </a:solidFill>
                          <a:effectLst/>
                          <a:latin typeface="Arial Narrow"/>
                          <a:ea typeface="ＭＳ Ｐゴシック" charset="0"/>
                          <a:cs typeface="Arial Narrow"/>
                          <a:sym typeface="Symbol" charset="0"/>
                        </a:rPr>
                        <a:t></a:t>
                      </a:r>
                      <a:r>
                        <a:rPr kumimoji="0" lang="en-US" sz="1800" b="0" i="0" u="none" strike="noStrike" cap="none" normalizeH="0" baseline="30000" dirty="0" err="1">
                          <a:ln>
                            <a:noFill/>
                          </a:ln>
                          <a:solidFill>
                            <a:schemeClr val="tx1"/>
                          </a:solidFill>
                          <a:effectLst/>
                          <a:latin typeface="Arial Narrow"/>
                          <a:ea typeface="ＭＳ Ｐゴシック" charset="0"/>
                          <a:cs typeface="Arial Narrow"/>
                        </a:rPr>
                        <a:t>lys</a:t>
                      </a:r>
                      <a:endParaRPr kumimoji="0" lang="en-US" sz="1800" b="0" i="0" u="none" strike="noStrike" cap="none" normalizeH="0" baseline="3000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a:ln>
                            <a:noFill/>
                          </a:ln>
                          <a:solidFill>
                            <a:schemeClr val="tx1"/>
                          </a:solidFill>
                          <a:effectLst/>
                          <a:latin typeface="Arial Narrow"/>
                          <a:ea typeface="ＭＳ Ｐゴシック" charset="0"/>
                          <a:cs typeface="Arial Narrow"/>
                        </a:rPr>
                        <a:t>Southeast Asia</a:t>
                      </a: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mj-lt"/>
                          <a:ea typeface="ＭＳ Ｐゴシック" charset="0"/>
                          <a:cs typeface="Arial Narrow"/>
                        </a:rPr>
                        <a:t>Thalassemia (</a:t>
                      </a:r>
                      <a:r>
                        <a:rPr kumimoji="0" lang="en-US" sz="1800" b="0" i="0" u="none" strike="noStrike" cap="none" normalizeH="0" baseline="0" dirty="0" err="1">
                          <a:ln>
                            <a:noFill/>
                          </a:ln>
                          <a:solidFill>
                            <a:schemeClr val="tx1"/>
                          </a:solidFill>
                          <a:effectLst/>
                          <a:latin typeface="+mj-lt"/>
                          <a:ea typeface="ＭＳ Ｐゴシック" charset="0"/>
                          <a:cs typeface="Arial Narrow"/>
                        </a:rPr>
                        <a:t>Hb</a:t>
                      </a:r>
                      <a:r>
                        <a:rPr kumimoji="0" lang="en-US" sz="1800" b="0" i="0" u="none" strike="noStrike" cap="none" normalizeH="0" baseline="0" dirty="0">
                          <a:ln>
                            <a:noFill/>
                          </a:ln>
                          <a:solidFill>
                            <a:schemeClr val="tx1"/>
                          </a:solidFill>
                          <a:effectLst/>
                          <a:latin typeface="+mj-lt"/>
                          <a:ea typeface="ＭＳ Ｐゴシック" charset="0"/>
                          <a:cs typeface="Arial Narrow"/>
                        </a:rPr>
                        <a:t> E-</a:t>
                      </a:r>
                      <a:r>
                        <a:rPr kumimoji="0" lang="el-GR" sz="1800" b="0" i="0" u="none" strike="noStrike" cap="none" normalizeH="0" baseline="0" dirty="0">
                          <a:ln>
                            <a:noFill/>
                          </a:ln>
                          <a:solidFill>
                            <a:schemeClr val="tx1"/>
                          </a:solidFill>
                          <a:effectLst/>
                          <a:latin typeface="+mj-lt"/>
                          <a:ea typeface="ＭＳ Ｐゴシック" charset="0"/>
                          <a:cs typeface="Arial" panose="020B0604020202020204" pitchFamily="34" charset="0"/>
                        </a:rPr>
                        <a:t>β</a:t>
                      </a:r>
                      <a:r>
                        <a:rPr kumimoji="0" lang="en-US" sz="1800" b="0" i="0" u="none" strike="noStrike" cap="none" normalizeH="0" baseline="0" dirty="0">
                          <a:ln>
                            <a:noFill/>
                          </a:ln>
                          <a:solidFill>
                            <a:schemeClr val="tx1"/>
                          </a:solidFill>
                          <a:effectLst/>
                          <a:latin typeface="+mj-lt"/>
                          <a:ea typeface="ＭＳ Ｐゴシック" charset="0"/>
                          <a:cs typeface="Arial" panose="020B0604020202020204" pitchFamily="34" charset="0"/>
                        </a:rPr>
                        <a:t>-thalassemia)</a:t>
                      </a:r>
                      <a:endParaRPr kumimoji="0" lang="en-US" sz="1800" b="0" i="0" u="none" strike="noStrike" cap="none" normalizeH="0" baseline="0" dirty="0">
                        <a:ln>
                          <a:noFill/>
                        </a:ln>
                        <a:solidFill>
                          <a:schemeClr val="tx1"/>
                        </a:solidFill>
                        <a:effectLst/>
                        <a:latin typeface="+mj-lt"/>
                        <a:ea typeface="ＭＳ Ｐゴシック" charset="0"/>
                        <a:cs typeface="Arial Narrow"/>
                      </a:endParaRPr>
                    </a:p>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Sickle cell disease (</a:t>
                      </a:r>
                      <a:r>
                        <a:rPr kumimoji="0" lang="en-US" sz="1800" b="0" i="0" u="none" strike="noStrike" cap="none" normalizeH="0" baseline="0" dirty="0" err="1">
                          <a:ln>
                            <a:noFill/>
                          </a:ln>
                          <a:solidFill>
                            <a:schemeClr val="tx1"/>
                          </a:solidFill>
                          <a:effectLst/>
                          <a:latin typeface="Arial Narrow"/>
                          <a:ea typeface="ＭＳ Ｐゴシック" charset="0"/>
                          <a:cs typeface="Arial Narrow"/>
                        </a:rPr>
                        <a:t>Hb</a:t>
                      </a:r>
                      <a:r>
                        <a:rPr kumimoji="0" lang="en-US" sz="1800" b="0" i="0" u="none" strike="noStrike" cap="none" normalizeH="0" baseline="0" dirty="0">
                          <a:ln>
                            <a:noFill/>
                          </a:ln>
                          <a:solidFill>
                            <a:schemeClr val="tx1"/>
                          </a:solidFill>
                          <a:effectLst/>
                          <a:latin typeface="Arial Narrow"/>
                          <a:ea typeface="ＭＳ Ｐゴシック" charset="0"/>
                          <a:cs typeface="Arial Narrow"/>
                        </a:rPr>
                        <a:t> SE)</a:t>
                      </a: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875484">
                <a:tc>
                  <a:txBody>
                    <a:bodyPr/>
                    <a:lstStyle/>
                    <a:p>
                      <a:pPr marL="9144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C</a:t>
                      </a:r>
                      <a:endParaRPr kumimoji="0" lang="en-US" sz="1800" b="0" i="0" u="none" strike="noStrike" cap="none" normalizeH="0" baseline="3200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Symbol" charset="2"/>
                          <a:ea typeface="ＭＳ Ｐゴシック" charset="0"/>
                          <a:cs typeface="Symbol" charset="2"/>
                        </a:rPr>
                        <a:t>b</a:t>
                      </a:r>
                      <a:r>
                        <a:rPr kumimoji="0" lang="en-US" sz="1800" b="0" i="0" u="none" strike="noStrike" cap="none" normalizeH="0" baseline="30000" dirty="0">
                          <a:ln>
                            <a:noFill/>
                          </a:ln>
                          <a:solidFill>
                            <a:schemeClr val="tx1"/>
                          </a:solidFill>
                          <a:effectLst/>
                          <a:latin typeface="Arial Narrow"/>
                          <a:ea typeface="ＭＳ Ｐゴシック" charset="0"/>
                          <a:cs typeface="Arial Narrow"/>
                        </a:rPr>
                        <a:t>6 </a:t>
                      </a:r>
                      <a:r>
                        <a:rPr kumimoji="0" lang="en-US" sz="1800" b="0" i="0" u="none" strike="noStrike" cap="none" normalizeH="0" baseline="30000" dirty="0" err="1">
                          <a:ln>
                            <a:noFill/>
                          </a:ln>
                          <a:solidFill>
                            <a:schemeClr val="tx1"/>
                          </a:solidFill>
                          <a:effectLst/>
                          <a:latin typeface="Arial Narrow"/>
                          <a:ea typeface="ＭＳ Ｐゴシック" charset="0"/>
                          <a:cs typeface="Arial Narrow"/>
                        </a:rPr>
                        <a:t>glu</a:t>
                      </a:r>
                      <a:r>
                        <a:rPr kumimoji="0" lang="en-US" sz="1800" b="0" i="0" u="none" strike="noStrike" cap="none" normalizeH="0" baseline="30000" dirty="0" err="1">
                          <a:ln>
                            <a:noFill/>
                          </a:ln>
                          <a:solidFill>
                            <a:schemeClr val="tx1"/>
                          </a:solidFill>
                          <a:effectLst/>
                          <a:latin typeface="Arial Narrow"/>
                          <a:ea typeface="ＭＳ Ｐゴシック" charset="0"/>
                          <a:cs typeface="Arial Narrow"/>
                          <a:sym typeface="Symbol" charset="0"/>
                        </a:rPr>
                        <a:t></a:t>
                      </a:r>
                      <a:r>
                        <a:rPr kumimoji="0" lang="en-US" sz="1800" b="0" i="0" u="none" strike="noStrike" cap="none" normalizeH="0" baseline="30000" dirty="0" err="1">
                          <a:ln>
                            <a:noFill/>
                          </a:ln>
                          <a:solidFill>
                            <a:schemeClr val="tx1"/>
                          </a:solidFill>
                          <a:effectLst/>
                          <a:latin typeface="Arial Narrow"/>
                          <a:ea typeface="ＭＳ Ｐゴシック" charset="0"/>
                          <a:cs typeface="Arial Narrow"/>
                        </a:rPr>
                        <a:t>lys</a:t>
                      </a:r>
                      <a:endParaRPr kumimoji="0" lang="en-US" sz="1800" b="0" i="0" u="none" strike="noStrike" cap="none" normalizeH="0" baseline="3000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a:ln>
                            <a:noFill/>
                          </a:ln>
                          <a:solidFill>
                            <a:schemeClr val="tx1"/>
                          </a:solidFill>
                          <a:effectLst/>
                          <a:latin typeface="Arial Narrow"/>
                          <a:ea typeface="ＭＳ Ｐゴシック" charset="0"/>
                          <a:cs typeface="Arial Narrow"/>
                        </a:rPr>
                        <a:t>Western Africa</a:t>
                      </a: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Hemolytic anemia (</a:t>
                      </a:r>
                      <a:r>
                        <a:rPr kumimoji="0" lang="en-US" sz="1800" b="0" i="0" u="none" strike="noStrike" cap="none" normalizeH="0" baseline="0" dirty="0" err="1">
                          <a:ln>
                            <a:noFill/>
                          </a:ln>
                          <a:solidFill>
                            <a:schemeClr val="tx1"/>
                          </a:solidFill>
                          <a:effectLst/>
                          <a:latin typeface="Arial Narrow"/>
                          <a:ea typeface="ＭＳ Ｐゴシック" charset="0"/>
                          <a:cs typeface="Arial Narrow"/>
                        </a:rPr>
                        <a:t>Hb</a:t>
                      </a:r>
                      <a:r>
                        <a:rPr kumimoji="0" lang="en-US" sz="1800" b="0" i="0" u="none" strike="noStrike" cap="none" normalizeH="0" baseline="0" dirty="0">
                          <a:ln>
                            <a:noFill/>
                          </a:ln>
                          <a:solidFill>
                            <a:schemeClr val="tx1"/>
                          </a:solidFill>
                          <a:effectLst/>
                          <a:latin typeface="Arial Narrow"/>
                          <a:ea typeface="ＭＳ Ｐゴシック" charset="0"/>
                          <a:cs typeface="Arial Narrow"/>
                        </a:rPr>
                        <a:t> CC)</a:t>
                      </a:r>
                    </a:p>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Sickle cell </a:t>
                      </a:r>
                      <a:r>
                        <a:rPr kumimoji="0" lang="en-US" sz="1800" b="0" i="0" u="none" strike="noStrike" cap="none" normalizeH="0" baseline="0" dirty="0">
                          <a:ln>
                            <a:noFill/>
                          </a:ln>
                          <a:solidFill>
                            <a:schemeClr val="tx1"/>
                          </a:solidFill>
                          <a:effectLst/>
                          <a:latin typeface="+mn-lt"/>
                          <a:ea typeface="ＭＳ Ｐゴシック" charset="0"/>
                          <a:cs typeface="Arial Narrow"/>
                        </a:rPr>
                        <a:t>disease (</a:t>
                      </a:r>
                      <a:r>
                        <a:rPr kumimoji="0" lang="en-US" sz="1800" b="0" i="0" u="none" strike="noStrike" cap="none" normalizeH="0" baseline="0" dirty="0" err="1">
                          <a:ln>
                            <a:noFill/>
                          </a:ln>
                          <a:solidFill>
                            <a:schemeClr val="tx1"/>
                          </a:solidFill>
                          <a:effectLst/>
                          <a:latin typeface="+mn-lt"/>
                          <a:ea typeface="ＭＳ Ｐゴシック" charset="0"/>
                          <a:cs typeface="Arial Narrow"/>
                        </a:rPr>
                        <a:t>Hb</a:t>
                      </a:r>
                      <a:r>
                        <a:rPr kumimoji="0" lang="en-US" sz="1800" b="0" i="0" u="none" strike="noStrike" cap="none" normalizeH="0" baseline="0" dirty="0">
                          <a:ln>
                            <a:noFill/>
                          </a:ln>
                          <a:solidFill>
                            <a:schemeClr val="tx1"/>
                          </a:solidFill>
                          <a:effectLst/>
                          <a:latin typeface="+mn-lt"/>
                          <a:ea typeface="ＭＳ Ｐゴシック" charset="0"/>
                          <a:cs typeface="Arial Narrow"/>
                        </a:rPr>
                        <a:t> SC)</a:t>
                      </a:r>
                      <a:endParaRPr kumimoji="0" lang="en-US" sz="1800" b="0" i="0" u="none" strike="noStrike" cap="none" normalizeH="0" baseline="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853444">
                <a:tc>
                  <a:txBody>
                    <a:bodyPr/>
                    <a:lstStyle/>
                    <a:p>
                      <a:pPr marL="9144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D </a:t>
                      </a:r>
                      <a:r>
                        <a:rPr kumimoji="0" lang="en-US" sz="1800" b="0" i="0" u="none" strike="noStrike" cap="none" normalizeH="0" baseline="30000" dirty="0">
                          <a:ln>
                            <a:noFill/>
                          </a:ln>
                          <a:solidFill>
                            <a:schemeClr val="tx1"/>
                          </a:solidFill>
                          <a:effectLst/>
                          <a:latin typeface="Arial Narrow"/>
                          <a:ea typeface="ＭＳ Ｐゴシック" charset="0"/>
                          <a:cs typeface="Arial Narrow"/>
                        </a:rPr>
                        <a:t>Punjab/LA</a:t>
                      </a: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Symbol" charset="2"/>
                          <a:ea typeface="ＭＳ Ｐゴシック" charset="0"/>
                          <a:cs typeface="Symbol" charset="2"/>
                        </a:rPr>
                        <a:t>b</a:t>
                      </a:r>
                      <a:r>
                        <a:rPr kumimoji="0" lang="en-US" sz="1800" b="0" i="0" u="none" strike="noStrike" cap="none" normalizeH="0" baseline="30000" dirty="0">
                          <a:ln>
                            <a:noFill/>
                          </a:ln>
                          <a:solidFill>
                            <a:schemeClr val="tx1"/>
                          </a:solidFill>
                          <a:effectLst/>
                          <a:latin typeface="Arial Narrow"/>
                          <a:ea typeface="ＭＳ Ｐゴシック" charset="0"/>
                          <a:cs typeface="Arial Narrow"/>
                        </a:rPr>
                        <a:t>121 </a:t>
                      </a:r>
                      <a:r>
                        <a:rPr kumimoji="0" lang="en-US" sz="1800" b="0" i="0" u="none" strike="noStrike" cap="none" normalizeH="0" baseline="30000" dirty="0" err="1">
                          <a:ln>
                            <a:noFill/>
                          </a:ln>
                          <a:solidFill>
                            <a:schemeClr val="tx1"/>
                          </a:solidFill>
                          <a:effectLst/>
                          <a:latin typeface="Arial Narrow"/>
                          <a:ea typeface="ＭＳ Ｐゴシック" charset="0"/>
                          <a:cs typeface="Arial Narrow"/>
                        </a:rPr>
                        <a:t>glu</a:t>
                      </a:r>
                      <a:r>
                        <a:rPr kumimoji="0" lang="en-US" sz="1800" b="0" i="0" u="none" strike="noStrike" cap="none" normalizeH="0" baseline="30000" dirty="0" err="1">
                          <a:ln>
                            <a:noFill/>
                          </a:ln>
                          <a:solidFill>
                            <a:schemeClr val="tx1"/>
                          </a:solidFill>
                          <a:effectLst/>
                          <a:latin typeface="Arial Narrow"/>
                          <a:ea typeface="ＭＳ Ｐゴシック" charset="0"/>
                          <a:cs typeface="Arial Narrow"/>
                          <a:sym typeface="Symbol" charset="0"/>
                        </a:rPr>
                        <a:t></a:t>
                      </a:r>
                      <a:r>
                        <a:rPr kumimoji="0" lang="en-US" sz="1800" b="0" i="0" u="none" strike="noStrike" cap="none" normalizeH="0" baseline="30000" dirty="0" err="1">
                          <a:ln>
                            <a:noFill/>
                          </a:ln>
                          <a:solidFill>
                            <a:schemeClr val="tx1"/>
                          </a:solidFill>
                          <a:effectLst/>
                          <a:latin typeface="Arial Narrow"/>
                          <a:ea typeface="ＭＳ Ｐゴシック" charset="0"/>
                          <a:cs typeface="Arial Narrow"/>
                        </a:rPr>
                        <a:t>gln</a:t>
                      </a:r>
                      <a:endParaRPr kumimoji="0" lang="en-US" sz="1800" b="0" i="0" u="none" strike="noStrike" cap="none" normalizeH="0" baseline="3000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a:ln>
                            <a:noFill/>
                          </a:ln>
                          <a:solidFill>
                            <a:schemeClr val="tx1"/>
                          </a:solidFill>
                          <a:effectLst/>
                          <a:latin typeface="Arial Narrow"/>
                          <a:ea typeface="ＭＳ Ｐゴシック" charset="0"/>
                          <a:cs typeface="Arial Narrow"/>
                        </a:rPr>
                        <a:t>India, Pakistan, Iran</a:t>
                      </a: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Sickle cell </a:t>
                      </a:r>
                      <a:r>
                        <a:rPr kumimoji="0" lang="en-US" sz="1800" b="0" i="0" u="none" strike="noStrike" cap="none" normalizeH="0" baseline="0" dirty="0">
                          <a:ln>
                            <a:noFill/>
                          </a:ln>
                          <a:solidFill>
                            <a:schemeClr val="tx1"/>
                          </a:solidFill>
                          <a:effectLst/>
                          <a:latin typeface="+mn-lt"/>
                          <a:ea typeface="ＭＳ Ｐゴシック" charset="0"/>
                          <a:cs typeface="Arial Narrow"/>
                        </a:rPr>
                        <a:t>disease (</a:t>
                      </a:r>
                      <a:r>
                        <a:rPr kumimoji="0" lang="en-US" sz="1800" b="0" i="0" u="none" strike="noStrike" cap="none" normalizeH="0" baseline="0" dirty="0" err="1">
                          <a:ln>
                            <a:noFill/>
                          </a:ln>
                          <a:solidFill>
                            <a:schemeClr val="tx1"/>
                          </a:solidFill>
                          <a:effectLst/>
                          <a:latin typeface="+mn-lt"/>
                          <a:ea typeface="ＭＳ Ｐゴシック" charset="0"/>
                          <a:cs typeface="Arial Narrow"/>
                        </a:rPr>
                        <a:t>Hb</a:t>
                      </a:r>
                      <a:r>
                        <a:rPr kumimoji="0" lang="en-US" sz="1800" b="0" i="0" u="none" strike="noStrike" cap="none" normalizeH="0" baseline="0" dirty="0">
                          <a:ln>
                            <a:noFill/>
                          </a:ln>
                          <a:solidFill>
                            <a:schemeClr val="tx1"/>
                          </a:solidFill>
                          <a:effectLst/>
                          <a:latin typeface="+mn-lt"/>
                          <a:ea typeface="ＭＳ Ｐゴシック" charset="0"/>
                          <a:cs typeface="Arial Narrow"/>
                        </a:rPr>
                        <a:t> SD)</a:t>
                      </a:r>
                      <a:endParaRPr kumimoji="0" lang="en-US" sz="1800" b="0" i="0" u="none" strike="noStrike" cap="none" normalizeH="0" baseline="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853444">
                <a:tc>
                  <a:txBody>
                    <a:bodyPr/>
                    <a:lstStyle/>
                    <a:p>
                      <a:pPr marL="9144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O </a:t>
                      </a:r>
                      <a:r>
                        <a:rPr kumimoji="0" lang="en-US" sz="1800" b="0" i="0" u="none" strike="noStrike" cap="none" normalizeH="0" baseline="30000" dirty="0">
                          <a:ln>
                            <a:noFill/>
                          </a:ln>
                          <a:solidFill>
                            <a:schemeClr val="tx1"/>
                          </a:solidFill>
                          <a:effectLst/>
                          <a:latin typeface="Arial Narrow"/>
                          <a:ea typeface="ＭＳ Ｐゴシック" charset="0"/>
                          <a:cs typeface="Arial Narrow"/>
                        </a:rPr>
                        <a:t>Arab</a:t>
                      </a: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Symbol" charset="2"/>
                          <a:ea typeface="ＭＳ Ｐゴシック" charset="0"/>
                          <a:cs typeface="Symbol" charset="2"/>
                        </a:rPr>
                        <a:t>b</a:t>
                      </a:r>
                      <a:r>
                        <a:rPr kumimoji="0" lang="en-US" sz="1800" b="0" i="0" u="none" strike="noStrike" cap="none" normalizeH="0" baseline="30000" dirty="0">
                          <a:ln>
                            <a:noFill/>
                          </a:ln>
                          <a:solidFill>
                            <a:schemeClr val="tx1"/>
                          </a:solidFill>
                          <a:effectLst/>
                          <a:latin typeface="Arial Narrow"/>
                          <a:ea typeface="ＭＳ Ｐゴシック" charset="0"/>
                          <a:cs typeface="Arial Narrow"/>
                        </a:rPr>
                        <a:t>121 </a:t>
                      </a:r>
                      <a:r>
                        <a:rPr kumimoji="0" lang="en-US" sz="1800" b="0" i="0" u="none" strike="noStrike" cap="none" normalizeH="0" baseline="30000" dirty="0" err="1">
                          <a:ln>
                            <a:noFill/>
                          </a:ln>
                          <a:solidFill>
                            <a:schemeClr val="tx1"/>
                          </a:solidFill>
                          <a:effectLst/>
                          <a:latin typeface="Arial Narrow"/>
                          <a:ea typeface="ＭＳ Ｐゴシック" charset="0"/>
                          <a:cs typeface="Arial Narrow"/>
                        </a:rPr>
                        <a:t>glu</a:t>
                      </a:r>
                      <a:r>
                        <a:rPr kumimoji="0" lang="en-US" sz="1800" b="0" i="0" u="none" strike="noStrike" cap="none" normalizeH="0" baseline="30000" dirty="0" err="1">
                          <a:ln>
                            <a:noFill/>
                          </a:ln>
                          <a:solidFill>
                            <a:schemeClr val="tx1"/>
                          </a:solidFill>
                          <a:effectLst/>
                          <a:latin typeface="Arial Narrow"/>
                          <a:ea typeface="ＭＳ Ｐゴシック" charset="0"/>
                          <a:cs typeface="Arial Narrow"/>
                          <a:sym typeface="Symbol" charset="0"/>
                        </a:rPr>
                        <a:t></a:t>
                      </a:r>
                      <a:r>
                        <a:rPr kumimoji="0" lang="en-US" sz="1800" b="0" i="0" u="none" strike="noStrike" cap="none" normalizeH="0" baseline="30000" dirty="0" err="1">
                          <a:ln>
                            <a:noFill/>
                          </a:ln>
                          <a:solidFill>
                            <a:schemeClr val="tx1"/>
                          </a:solidFill>
                          <a:effectLst/>
                          <a:latin typeface="Arial Narrow"/>
                          <a:ea typeface="ＭＳ Ｐゴシック" charset="0"/>
                          <a:cs typeface="Arial Narrow"/>
                        </a:rPr>
                        <a:t>lys</a:t>
                      </a:r>
                      <a:endParaRPr kumimoji="0" lang="en-US" sz="1800" b="0" i="0" u="none" strike="noStrike" cap="none" normalizeH="0" baseline="3000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a:ln>
                            <a:noFill/>
                          </a:ln>
                          <a:solidFill>
                            <a:schemeClr val="tx1"/>
                          </a:solidFill>
                          <a:effectLst/>
                          <a:latin typeface="Arial Narrow"/>
                          <a:ea typeface="ＭＳ Ｐゴシック" charset="0"/>
                          <a:cs typeface="Arial Narrow"/>
                        </a:rPr>
                        <a:t>Africa; Middle East</a:t>
                      </a: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1800" b="0" i="0" u="none" strike="noStrike" cap="none" normalizeH="0" baseline="0" dirty="0">
                          <a:ln>
                            <a:noFill/>
                          </a:ln>
                          <a:solidFill>
                            <a:schemeClr val="tx1"/>
                          </a:solidFill>
                          <a:effectLst/>
                          <a:latin typeface="Arial Narrow"/>
                          <a:ea typeface="ＭＳ Ｐゴシック" charset="0"/>
                          <a:cs typeface="Arial Narrow"/>
                        </a:rPr>
                        <a:t>Sickle cell </a:t>
                      </a:r>
                      <a:r>
                        <a:rPr kumimoji="0" lang="en-US" sz="1800" b="0" i="0" u="none" strike="noStrike" cap="none" normalizeH="0" baseline="0" dirty="0">
                          <a:ln>
                            <a:noFill/>
                          </a:ln>
                          <a:solidFill>
                            <a:schemeClr val="tx1"/>
                          </a:solidFill>
                          <a:effectLst/>
                          <a:latin typeface="+mn-lt"/>
                          <a:ea typeface="ＭＳ Ｐゴシック" charset="0"/>
                          <a:cs typeface="Arial Narrow"/>
                        </a:rPr>
                        <a:t>disease (</a:t>
                      </a:r>
                      <a:r>
                        <a:rPr kumimoji="0" lang="en-US" sz="1800" b="0" i="0" u="none" strike="noStrike" cap="none" normalizeH="0" baseline="0" dirty="0" err="1">
                          <a:ln>
                            <a:noFill/>
                          </a:ln>
                          <a:solidFill>
                            <a:schemeClr val="tx1"/>
                          </a:solidFill>
                          <a:effectLst/>
                          <a:latin typeface="+mn-lt"/>
                          <a:ea typeface="ＭＳ Ｐゴシック" charset="0"/>
                          <a:cs typeface="Arial Narrow"/>
                        </a:rPr>
                        <a:t>Hb</a:t>
                      </a:r>
                      <a:r>
                        <a:rPr kumimoji="0" lang="en-US" sz="1800" b="0" i="0" u="none" strike="noStrike" cap="none" normalizeH="0" baseline="0" dirty="0">
                          <a:ln>
                            <a:noFill/>
                          </a:ln>
                          <a:solidFill>
                            <a:schemeClr val="tx1"/>
                          </a:solidFill>
                          <a:effectLst/>
                          <a:latin typeface="+mn-lt"/>
                          <a:ea typeface="ＭＳ Ｐゴシック" charset="0"/>
                          <a:cs typeface="Arial Narrow"/>
                        </a:rPr>
                        <a:t> SO)</a:t>
                      </a:r>
                      <a:endParaRPr kumimoji="0" lang="en-US" sz="1800" b="0" i="0" u="none" strike="noStrike" cap="none" normalizeH="0" baseline="0" dirty="0">
                        <a:ln>
                          <a:noFill/>
                        </a:ln>
                        <a:solidFill>
                          <a:schemeClr val="tx1"/>
                        </a:solidFill>
                        <a:effectLst/>
                        <a:latin typeface="Arial Narrow"/>
                        <a:ea typeface="ＭＳ Ｐゴシック" charset="0"/>
                        <a:cs typeface="Arial Narrow"/>
                      </a:endParaRPr>
                    </a:p>
                  </a:txBody>
                  <a:tcPr marL="1060" marR="1060" marT="182880" marB="1060" horzOverflow="overflow">
                    <a:lnL>
                      <a:noFill/>
                    </a:lnL>
                    <a:lnR>
                      <a:noFill/>
                    </a:lnR>
                    <a:lnT w="12700" cap="flat" cmpd="sng" algn="ctr">
                      <a:solidFill>
                        <a:schemeClr val="tx1"/>
                      </a:solidFill>
                      <a:prstDash val="sysDot"/>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2" name="TextBox 1"/>
          <p:cNvSpPr txBox="1"/>
          <p:nvPr/>
        </p:nvSpPr>
        <p:spPr>
          <a:xfrm>
            <a:off x="457200" y="6324600"/>
            <a:ext cx="7010400" cy="430887"/>
          </a:xfrm>
          <a:prstGeom prst="rect">
            <a:avLst/>
          </a:prstGeom>
          <a:noFill/>
        </p:spPr>
        <p:txBody>
          <a:bodyPr wrap="square" rtlCol="0">
            <a:spAutoFit/>
          </a:bodyPr>
          <a:lstStyle/>
          <a:p>
            <a:r>
              <a:rPr lang="en-US" sz="1100" dirty="0"/>
              <a:t>*Numbering of amino acids using the classical nomenclature based on mature globin chain after N-terminal methionine excision.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8187"/>
          </a:xfrm>
        </p:spPr>
        <p:txBody>
          <a:bodyPr/>
          <a:lstStyle/>
          <a:p>
            <a:r>
              <a:rPr lang="en-US" sz="3600" b="1" dirty="0">
                <a:solidFill>
                  <a:schemeClr val="accent4">
                    <a:lumMod val="75000"/>
                  </a:schemeClr>
                </a:solidFill>
                <a:latin typeface="Arial"/>
                <a:cs typeface="Arial"/>
              </a:rPr>
              <a:t>Hb Electrophoresis</a:t>
            </a:r>
          </a:p>
        </p:txBody>
      </p:sp>
      <p:grpSp>
        <p:nvGrpSpPr>
          <p:cNvPr id="6" name="Group 5"/>
          <p:cNvGrpSpPr/>
          <p:nvPr/>
        </p:nvGrpSpPr>
        <p:grpSpPr>
          <a:xfrm>
            <a:off x="227724" y="1143660"/>
            <a:ext cx="8714833" cy="3428340"/>
            <a:chOff x="227724" y="990600"/>
            <a:chExt cx="8714833" cy="3428340"/>
          </a:xfrm>
        </p:grpSpPr>
        <p:sp>
          <p:nvSpPr>
            <p:cNvPr id="4" name="TextBox 3"/>
            <p:cNvSpPr txBox="1"/>
            <p:nvPr/>
          </p:nvSpPr>
          <p:spPr>
            <a:xfrm>
              <a:off x="1066667" y="990600"/>
              <a:ext cx="2382934" cy="307777"/>
            </a:xfrm>
            <a:prstGeom prst="rect">
              <a:avLst/>
            </a:prstGeom>
            <a:noFill/>
          </p:spPr>
          <p:txBody>
            <a:bodyPr wrap="none" rtlCol="0">
              <a:spAutoFit/>
            </a:bodyPr>
            <a:lstStyle/>
            <a:p>
              <a:pPr algn="ctr"/>
              <a:r>
                <a:rPr lang="en-US" sz="1400" b="1" dirty="0">
                  <a:latin typeface="Arial"/>
                  <a:cs typeface="Arial"/>
                </a:rPr>
                <a:t>Cellulose Acetate (pH 8.3)</a:t>
              </a:r>
            </a:p>
          </p:txBody>
        </p:sp>
        <p:sp>
          <p:nvSpPr>
            <p:cNvPr id="5" name="TextBox 4"/>
            <p:cNvSpPr txBox="1"/>
            <p:nvPr/>
          </p:nvSpPr>
          <p:spPr>
            <a:xfrm>
              <a:off x="5171925" y="990600"/>
              <a:ext cx="2884899" cy="307777"/>
            </a:xfrm>
            <a:prstGeom prst="rect">
              <a:avLst/>
            </a:prstGeom>
            <a:noFill/>
          </p:spPr>
          <p:txBody>
            <a:bodyPr wrap="none" rtlCol="0">
              <a:spAutoFit/>
            </a:bodyPr>
            <a:lstStyle/>
            <a:p>
              <a:pPr algn="ctr"/>
              <a:r>
                <a:rPr lang="en-US" sz="1400" b="1" dirty="0">
                  <a:latin typeface="Arial"/>
                  <a:cs typeface="Arial"/>
                </a:rPr>
                <a:t>Citrate or Acid </a:t>
              </a:r>
              <a:r>
                <a:rPr lang="en-US" sz="1400" b="1" dirty="0" err="1">
                  <a:latin typeface="Arial"/>
                  <a:cs typeface="Arial"/>
                </a:rPr>
                <a:t>Agarose</a:t>
              </a:r>
              <a:r>
                <a:rPr lang="en-US" sz="1400" b="1" dirty="0">
                  <a:latin typeface="Arial"/>
                  <a:cs typeface="Arial"/>
                </a:rPr>
                <a:t> (pH 6.2)</a:t>
              </a:r>
            </a:p>
          </p:txBody>
        </p:sp>
        <p:grpSp>
          <p:nvGrpSpPr>
            <p:cNvPr id="45" name="Group 44"/>
            <p:cNvGrpSpPr/>
            <p:nvPr/>
          </p:nvGrpSpPr>
          <p:grpSpPr>
            <a:xfrm>
              <a:off x="4814894" y="1432281"/>
              <a:ext cx="4127663" cy="2986659"/>
              <a:chOff x="4814894" y="2624478"/>
              <a:chExt cx="4127663" cy="2986659"/>
            </a:xfrm>
          </p:grpSpPr>
          <p:pic>
            <p:nvPicPr>
              <p:cNvPr id="11" name="Picture 10" descr="Screen Shot 2014-08-08 at 12.38.20 PM.png"/>
              <p:cNvPicPr>
                <a:picLocks noChangeAspect="1"/>
              </p:cNvPicPr>
              <p:nvPr/>
            </p:nvPicPr>
            <p:blipFill rotWithShape="1">
              <a:blip r:embed="rId2">
                <a:extLst>
                  <a:ext uri="{28A0092B-C50C-407E-A947-70E740481C1C}">
                    <a14:useLocalDpi xmlns:a14="http://schemas.microsoft.com/office/drawing/2010/main" val="0"/>
                  </a:ext>
                </a:extLst>
              </a:blip>
              <a:srcRect l="7258" t="15139"/>
              <a:stretch/>
            </p:blipFill>
            <p:spPr>
              <a:xfrm>
                <a:off x="5141310" y="3380827"/>
                <a:ext cx="3021724" cy="1243227"/>
              </a:xfrm>
              <a:prstGeom prst="rect">
                <a:avLst/>
              </a:prstGeom>
            </p:spPr>
          </p:pic>
          <p:sp>
            <p:nvSpPr>
              <p:cNvPr id="18" name="TextBox 17"/>
              <p:cNvSpPr txBox="1"/>
              <p:nvPr/>
            </p:nvSpPr>
            <p:spPr>
              <a:xfrm>
                <a:off x="5383024" y="5303360"/>
                <a:ext cx="823563" cy="307777"/>
              </a:xfrm>
              <a:prstGeom prst="rect">
                <a:avLst/>
              </a:prstGeom>
              <a:noFill/>
            </p:spPr>
            <p:txBody>
              <a:bodyPr wrap="none" rtlCol="0">
                <a:spAutoFit/>
              </a:bodyPr>
              <a:lstStyle/>
              <a:p>
                <a:r>
                  <a:rPr lang="en-US" sz="1400" dirty="0">
                    <a:latin typeface="Arial"/>
                    <a:cs typeface="Arial"/>
                  </a:rPr>
                  <a:t>cathode</a:t>
                </a:r>
              </a:p>
            </p:txBody>
          </p:sp>
          <p:cxnSp>
            <p:nvCxnSpPr>
              <p:cNvPr id="21" name="Straight Arrow Connector 20"/>
              <p:cNvCxnSpPr/>
              <p:nvPr/>
            </p:nvCxnSpPr>
            <p:spPr>
              <a:xfrm>
                <a:off x="4814894" y="3643585"/>
                <a:ext cx="32641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8099533" y="3379344"/>
                <a:ext cx="314321" cy="307777"/>
              </a:xfrm>
              <a:prstGeom prst="rect">
                <a:avLst/>
              </a:prstGeom>
              <a:noFill/>
            </p:spPr>
            <p:txBody>
              <a:bodyPr wrap="none" rtlCol="0">
                <a:spAutoFit/>
              </a:bodyPr>
              <a:lstStyle/>
              <a:p>
                <a:r>
                  <a:rPr lang="en-US" sz="1400" b="1" dirty="0">
                    <a:latin typeface="Arial"/>
                    <a:cs typeface="Arial"/>
                  </a:rPr>
                  <a:t>C</a:t>
                </a:r>
              </a:p>
            </p:txBody>
          </p:sp>
          <p:sp>
            <p:nvSpPr>
              <p:cNvPr id="27" name="TextBox 26"/>
              <p:cNvSpPr txBox="1"/>
              <p:nvPr/>
            </p:nvSpPr>
            <p:spPr>
              <a:xfrm>
                <a:off x="8103030" y="3575539"/>
                <a:ext cx="304415" cy="307777"/>
              </a:xfrm>
              <a:prstGeom prst="rect">
                <a:avLst/>
              </a:prstGeom>
              <a:noFill/>
            </p:spPr>
            <p:txBody>
              <a:bodyPr wrap="none" rtlCol="0">
                <a:spAutoFit/>
              </a:bodyPr>
              <a:lstStyle/>
              <a:p>
                <a:r>
                  <a:rPr lang="en-US" sz="1400" b="1" dirty="0">
                    <a:latin typeface="Arial"/>
                    <a:cs typeface="Arial"/>
                  </a:rPr>
                  <a:t>S</a:t>
                </a:r>
              </a:p>
            </p:txBody>
          </p:sp>
          <p:sp>
            <p:nvSpPr>
              <p:cNvPr id="28" name="TextBox 27"/>
              <p:cNvSpPr txBox="1"/>
              <p:nvPr/>
            </p:nvSpPr>
            <p:spPr>
              <a:xfrm>
                <a:off x="8099533" y="3925889"/>
                <a:ext cx="843024" cy="307777"/>
              </a:xfrm>
              <a:prstGeom prst="rect">
                <a:avLst/>
              </a:prstGeom>
              <a:noFill/>
            </p:spPr>
            <p:txBody>
              <a:bodyPr wrap="none" rtlCol="0">
                <a:spAutoFit/>
              </a:bodyPr>
              <a:lstStyle/>
              <a:p>
                <a:r>
                  <a:rPr lang="en-US" sz="1400" b="1" dirty="0">
                    <a:latin typeface="Arial"/>
                    <a:cs typeface="Arial"/>
                  </a:rPr>
                  <a:t>A</a:t>
                </a:r>
                <a:r>
                  <a:rPr lang="en-US" sz="1400" dirty="0">
                    <a:latin typeface="Arial"/>
                    <a:cs typeface="Arial"/>
                  </a:rPr>
                  <a:t>DGOE</a:t>
                </a:r>
              </a:p>
            </p:txBody>
          </p:sp>
          <p:sp>
            <p:nvSpPr>
              <p:cNvPr id="29" name="TextBox 28"/>
              <p:cNvSpPr txBox="1"/>
              <p:nvPr/>
            </p:nvSpPr>
            <p:spPr>
              <a:xfrm>
                <a:off x="8099533" y="4232436"/>
                <a:ext cx="294334" cy="307777"/>
              </a:xfrm>
              <a:prstGeom prst="rect">
                <a:avLst/>
              </a:prstGeom>
              <a:noFill/>
            </p:spPr>
            <p:txBody>
              <a:bodyPr wrap="none" rtlCol="0">
                <a:spAutoFit/>
              </a:bodyPr>
              <a:lstStyle/>
              <a:p>
                <a:r>
                  <a:rPr lang="en-US" sz="1400" b="1" dirty="0">
                    <a:latin typeface="Arial"/>
                    <a:cs typeface="Arial"/>
                  </a:rPr>
                  <a:t>F</a:t>
                </a:r>
              </a:p>
            </p:txBody>
          </p:sp>
          <p:grpSp>
            <p:nvGrpSpPr>
              <p:cNvPr id="34" name="Group 33"/>
              <p:cNvGrpSpPr/>
              <p:nvPr/>
            </p:nvGrpSpPr>
            <p:grpSpPr>
              <a:xfrm>
                <a:off x="5141310" y="2624478"/>
                <a:ext cx="289512" cy="307777"/>
                <a:chOff x="5150069" y="2745213"/>
                <a:chExt cx="289512" cy="307777"/>
              </a:xfrm>
            </p:grpSpPr>
            <p:sp>
              <p:nvSpPr>
                <p:cNvPr id="17" name="TextBox 16"/>
                <p:cNvSpPr txBox="1"/>
                <p:nvPr/>
              </p:nvSpPr>
              <p:spPr>
                <a:xfrm>
                  <a:off x="5150069" y="2745213"/>
                  <a:ext cx="289512" cy="307777"/>
                </a:xfrm>
                <a:prstGeom prst="rect">
                  <a:avLst/>
                </a:prstGeom>
                <a:noFill/>
              </p:spPr>
              <p:txBody>
                <a:bodyPr wrap="none" rtlCol="0">
                  <a:spAutoFit/>
                </a:bodyPr>
                <a:lstStyle/>
                <a:p>
                  <a:r>
                    <a:rPr lang="en-US" sz="1400" dirty="0">
                      <a:latin typeface="Arial"/>
                      <a:cs typeface="Arial"/>
                    </a:rPr>
                    <a:t>+</a:t>
                  </a:r>
                </a:p>
              </p:txBody>
            </p:sp>
            <p:sp>
              <p:nvSpPr>
                <p:cNvPr id="30" name="Oval 29"/>
                <p:cNvSpPr/>
                <p:nvPr/>
              </p:nvSpPr>
              <p:spPr>
                <a:xfrm>
                  <a:off x="5180350" y="2802144"/>
                  <a:ext cx="211433" cy="211433"/>
                </a:xfrm>
                <a:prstGeom prst="ellipse">
                  <a:avLst/>
                </a:prstGeom>
                <a:no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3" name="Group 32"/>
              <p:cNvGrpSpPr/>
              <p:nvPr/>
            </p:nvGrpSpPr>
            <p:grpSpPr>
              <a:xfrm>
                <a:off x="5169170" y="5303360"/>
                <a:ext cx="244453" cy="307777"/>
                <a:chOff x="5216611" y="4650941"/>
                <a:chExt cx="244453" cy="307777"/>
              </a:xfrm>
            </p:grpSpPr>
            <p:sp>
              <p:nvSpPr>
                <p:cNvPr id="31" name="TextBox 30"/>
                <p:cNvSpPr txBox="1"/>
                <p:nvPr/>
              </p:nvSpPr>
              <p:spPr>
                <a:xfrm>
                  <a:off x="5216611" y="4650941"/>
                  <a:ext cx="244453" cy="307777"/>
                </a:xfrm>
                <a:prstGeom prst="rect">
                  <a:avLst/>
                </a:prstGeom>
                <a:noFill/>
              </p:spPr>
              <p:txBody>
                <a:bodyPr wrap="none" rtlCol="0">
                  <a:spAutoFit/>
                </a:bodyPr>
                <a:lstStyle/>
                <a:p>
                  <a:r>
                    <a:rPr lang="en-US" sz="1400" dirty="0">
                      <a:latin typeface="Arial"/>
                      <a:cs typeface="Arial"/>
                    </a:rPr>
                    <a:t>-</a:t>
                  </a:r>
                </a:p>
              </p:txBody>
            </p:sp>
            <p:sp>
              <p:nvSpPr>
                <p:cNvPr id="32" name="Oval 31"/>
                <p:cNvSpPr/>
                <p:nvPr/>
              </p:nvSpPr>
              <p:spPr>
                <a:xfrm>
                  <a:off x="5229374" y="4725390"/>
                  <a:ext cx="211433" cy="211433"/>
                </a:xfrm>
                <a:prstGeom prst="ellipse">
                  <a:avLst/>
                </a:prstGeom>
                <a:no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35" name="TextBox 34"/>
              <p:cNvSpPr txBox="1"/>
              <p:nvPr/>
            </p:nvSpPr>
            <p:spPr>
              <a:xfrm>
                <a:off x="5386670" y="2624478"/>
                <a:ext cx="683914" cy="307777"/>
              </a:xfrm>
              <a:prstGeom prst="rect">
                <a:avLst/>
              </a:prstGeom>
              <a:noFill/>
            </p:spPr>
            <p:txBody>
              <a:bodyPr wrap="none" rtlCol="0">
                <a:spAutoFit/>
              </a:bodyPr>
              <a:lstStyle/>
              <a:p>
                <a:r>
                  <a:rPr lang="en-US" sz="1400" dirty="0">
                    <a:latin typeface="Arial"/>
                    <a:cs typeface="Arial"/>
                  </a:rPr>
                  <a:t>anode</a:t>
                </a:r>
              </a:p>
            </p:txBody>
          </p:sp>
        </p:grpSp>
        <p:pic>
          <p:nvPicPr>
            <p:cNvPr id="12" name="Picture 11" descr="Screen Shot 2014-08-08 at 12.40.04 PM.png"/>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1354"/>
            <a:stretch/>
          </p:blipFill>
          <p:spPr>
            <a:xfrm>
              <a:off x="457200" y="1715664"/>
              <a:ext cx="3667064" cy="2395499"/>
            </a:xfrm>
            <a:prstGeom prst="rect">
              <a:avLst/>
            </a:prstGeom>
          </p:spPr>
        </p:pic>
        <p:cxnSp>
          <p:nvCxnSpPr>
            <p:cNvPr id="20" name="Straight Arrow Connector 19"/>
            <p:cNvCxnSpPr/>
            <p:nvPr/>
          </p:nvCxnSpPr>
          <p:spPr>
            <a:xfrm>
              <a:off x="227724" y="3949113"/>
              <a:ext cx="32641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3974223" y="2131090"/>
              <a:ext cx="307659" cy="307777"/>
            </a:xfrm>
            <a:prstGeom prst="rect">
              <a:avLst/>
            </a:prstGeom>
            <a:noFill/>
          </p:spPr>
          <p:txBody>
            <a:bodyPr wrap="none" rtlCol="0">
              <a:spAutoFit/>
            </a:bodyPr>
            <a:lstStyle/>
            <a:p>
              <a:r>
                <a:rPr lang="en-US" sz="1400" b="1" dirty="0">
                  <a:latin typeface="Arial"/>
                  <a:cs typeface="Arial"/>
                </a:rPr>
                <a:t>A</a:t>
              </a:r>
            </a:p>
          </p:txBody>
        </p:sp>
        <p:sp>
          <p:nvSpPr>
            <p:cNvPr id="23" name="TextBox 22"/>
            <p:cNvSpPr txBox="1"/>
            <p:nvPr/>
          </p:nvSpPr>
          <p:spPr>
            <a:xfrm>
              <a:off x="3977720" y="2327285"/>
              <a:ext cx="300082" cy="307777"/>
            </a:xfrm>
            <a:prstGeom prst="rect">
              <a:avLst/>
            </a:prstGeom>
            <a:noFill/>
          </p:spPr>
          <p:txBody>
            <a:bodyPr wrap="none" rtlCol="0">
              <a:spAutoFit/>
            </a:bodyPr>
            <a:lstStyle/>
            <a:p>
              <a:r>
                <a:rPr lang="en-US" sz="1400" b="1" dirty="0">
                  <a:latin typeface="Arial"/>
                  <a:cs typeface="Arial"/>
                </a:rPr>
                <a:t>F</a:t>
              </a:r>
            </a:p>
          </p:txBody>
        </p:sp>
        <p:sp>
          <p:nvSpPr>
            <p:cNvPr id="24" name="TextBox 23"/>
            <p:cNvSpPr txBox="1"/>
            <p:nvPr/>
          </p:nvSpPr>
          <p:spPr>
            <a:xfrm>
              <a:off x="3974223" y="2555009"/>
              <a:ext cx="304415" cy="307777"/>
            </a:xfrm>
            <a:prstGeom prst="rect">
              <a:avLst/>
            </a:prstGeom>
            <a:noFill/>
          </p:spPr>
          <p:txBody>
            <a:bodyPr wrap="none" rtlCol="0">
              <a:spAutoFit/>
            </a:bodyPr>
            <a:lstStyle/>
            <a:p>
              <a:r>
                <a:rPr lang="en-US" sz="1400" b="1" dirty="0">
                  <a:latin typeface="Arial"/>
                  <a:cs typeface="Arial"/>
                </a:rPr>
                <a:t>S</a:t>
              </a:r>
            </a:p>
          </p:txBody>
        </p:sp>
        <p:sp>
          <p:nvSpPr>
            <p:cNvPr id="25" name="TextBox 24"/>
            <p:cNvSpPr txBox="1"/>
            <p:nvPr/>
          </p:nvSpPr>
          <p:spPr>
            <a:xfrm>
              <a:off x="3974223" y="2984182"/>
              <a:ext cx="314321" cy="307777"/>
            </a:xfrm>
            <a:prstGeom prst="rect">
              <a:avLst/>
            </a:prstGeom>
            <a:noFill/>
          </p:spPr>
          <p:txBody>
            <a:bodyPr wrap="none" rtlCol="0">
              <a:spAutoFit/>
            </a:bodyPr>
            <a:lstStyle/>
            <a:p>
              <a:r>
                <a:rPr lang="en-US" sz="1400" b="1" dirty="0">
                  <a:latin typeface="Arial"/>
                  <a:cs typeface="Arial"/>
                </a:rPr>
                <a:t>C</a:t>
              </a:r>
            </a:p>
          </p:txBody>
        </p:sp>
        <p:sp>
          <p:nvSpPr>
            <p:cNvPr id="36" name="TextBox 35"/>
            <p:cNvSpPr txBox="1"/>
            <p:nvPr/>
          </p:nvSpPr>
          <p:spPr>
            <a:xfrm>
              <a:off x="671054" y="4111163"/>
              <a:ext cx="823563" cy="307777"/>
            </a:xfrm>
            <a:prstGeom prst="rect">
              <a:avLst/>
            </a:prstGeom>
            <a:noFill/>
          </p:spPr>
          <p:txBody>
            <a:bodyPr wrap="none" rtlCol="0">
              <a:spAutoFit/>
            </a:bodyPr>
            <a:lstStyle/>
            <a:p>
              <a:r>
                <a:rPr lang="en-US" sz="1400" dirty="0">
                  <a:latin typeface="Arial"/>
                  <a:cs typeface="Arial"/>
                </a:rPr>
                <a:t>cathode</a:t>
              </a:r>
            </a:p>
          </p:txBody>
        </p:sp>
        <p:grpSp>
          <p:nvGrpSpPr>
            <p:cNvPr id="37" name="Group 36"/>
            <p:cNvGrpSpPr/>
            <p:nvPr/>
          </p:nvGrpSpPr>
          <p:grpSpPr>
            <a:xfrm>
              <a:off x="457200" y="1433529"/>
              <a:ext cx="289512" cy="307777"/>
              <a:chOff x="5150069" y="2745213"/>
              <a:chExt cx="289512" cy="307777"/>
            </a:xfrm>
          </p:grpSpPr>
          <p:sp>
            <p:nvSpPr>
              <p:cNvPr id="38" name="TextBox 37"/>
              <p:cNvSpPr txBox="1"/>
              <p:nvPr/>
            </p:nvSpPr>
            <p:spPr>
              <a:xfrm>
                <a:off x="5150069" y="2745213"/>
                <a:ext cx="289512" cy="307777"/>
              </a:xfrm>
              <a:prstGeom prst="rect">
                <a:avLst/>
              </a:prstGeom>
              <a:noFill/>
            </p:spPr>
            <p:txBody>
              <a:bodyPr wrap="none" rtlCol="0">
                <a:spAutoFit/>
              </a:bodyPr>
              <a:lstStyle/>
              <a:p>
                <a:r>
                  <a:rPr lang="en-US" sz="1400" dirty="0">
                    <a:latin typeface="Arial"/>
                    <a:cs typeface="Arial"/>
                  </a:rPr>
                  <a:t>+</a:t>
                </a:r>
              </a:p>
            </p:txBody>
          </p:sp>
          <p:sp>
            <p:nvSpPr>
              <p:cNvPr id="39" name="Oval 38"/>
              <p:cNvSpPr/>
              <p:nvPr/>
            </p:nvSpPr>
            <p:spPr>
              <a:xfrm>
                <a:off x="5180350" y="2802144"/>
                <a:ext cx="211433" cy="211433"/>
              </a:xfrm>
              <a:prstGeom prst="ellipse">
                <a:avLst/>
              </a:prstGeom>
              <a:no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40" name="Group 39"/>
            <p:cNvGrpSpPr/>
            <p:nvPr/>
          </p:nvGrpSpPr>
          <p:grpSpPr>
            <a:xfrm>
              <a:off x="457200" y="4111163"/>
              <a:ext cx="244453" cy="307777"/>
              <a:chOff x="5216611" y="4650941"/>
              <a:chExt cx="244453" cy="307777"/>
            </a:xfrm>
          </p:grpSpPr>
          <p:sp>
            <p:nvSpPr>
              <p:cNvPr id="41" name="TextBox 40"/>
              <p:cNvSpPr txBox="1"/>
              <p:nvPr/>
            </p:nvSpPr>
            <p:spPr>
              <a:xfrm>
                <a:off x="5216611" y="4650941"/>
                <a:ext cx="244453" cy="307777"/>
              </a:xfrm>
              <a:prstGeom prst="rect">
                <a:avLst/>
              </a:prstGeom>
              <a:noFill/>
            </p:spPr>
            <p:txBody>
              <a:bodyPr wrap="none" rtlCol="0">
                <a:spAutoFit/>
              </a:bodyPr>
              <a:lstStyle/>
              <a:p>
                <a:r>
                  <a:rPr lang="en-US" sz="1400" dirty="0">
                    <a:latin typeface="Arial"/>
                    <a:cs typeface="Arial"/>
                  </a:rPr>
                  <a:t>-</a:t>
                </a:r>
              </a:p>
            </p:txBody>
          </p:sp>
          <p:sp>
            <p:nvSpPr>
              <p:cNvPr id="42" name="Oval 41"/>
              <p:cNvSpPr/>
              <p:nvPr/>
            </p:nvSpPr>
            <p:spPr>
              <a:xfrm>
                <a:off x="5229374" y="4725390"/>
                <a:ext cx="211433" cy="211433"/>
              </a:xfrm>
              <a:prstGeom prst="ellipse">
                <a:avLst/>
              </a:prstGeom>
              <a:no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3" name="TextBox 42"/>
            <p:cNvSpPr txBox="1"/>
            <p:nvPr/>
          </p:nvSpPr>
          <p:spPr>
            <a:xfrm>
              <a:off x="702560" y="1433529"/>
              <a:ext cx="683914" cy="307777"/>
            </a:xfrm>
            <a:prstGeom prst="rect">
              <a:avLst/>
            </a:prstGeom>
            <a:noFill/>
          </p:spPr>
          <p:txBody>
            <a:bodyPr wrap="none" rtlCol="0">
              <a:spAutoFit/>
            </a:bodyPr>
            <a:lstStyle/>
            <a:p>
              <a:r>
                <a:rPr lang="en-US" sz="1400" dirty="0">
                  <a:latin typeface="Arial"/>
                  <a:cs typeface="Arial"/>
                </a:rPr>
                <a:t>anode</a:t>
              </a:r>
            </a:p>
          </p:txBody>
        </p:sp>
        <p:sp>
          <p:nvSpPr>
            <p:cNvPr id="48" name="TextBox 47"/>
            <p:cNvSpPr txBox="1"/>
            <p:nvPr/>
          </p:nvSpPr>
          <p:spPr>
            <a:xfrm>
              <a:off x="4095846" y="2555009"/>
              <a:ext cx="453970" cy="307777"/>
            </a:xfrm>
            <a:prstGeom prst="rect">
              <a:avLst/>
            </a:prstGeom>
            <a:noFill/>
          </p:spPr>
          <p:txBody>
            <a:bodyPr wrap="none" rtlCol="0">
              <a:spAutoFit/>
            </a:bodyPr>
            <a:lstStyle/>
            <a:p>
              <a:r>
                <a:rPr lang="en-US" sz="1400" dirty="0">
                  <a:latin typeface="Arial"/>
                  <a:cs typeface="Arial"/>
                </a:rPr>
                <a:t>DG</a:t>
              </a:r>
            </a:p>
          </p:txBody>
        </p:sp>
        <p:sp>
          <p:nvSpPr>
            <p:cNvPr id="49" name="TextBox 48"/>
            <p:cNvSpPr txBox="1"/>
            <p:nvPr/>
          </p:nvSpPr>
          <p:spPr>
            <a:xfrm>
              <a:off x="4104605" y="2983924"/>
              <a:ext cx="444064" cy="307777"/>
            </a:xfrm>
            <a:prstGeom prst="rect">
              <a:avLst/>
            </a:prstGeom>
            <a:noFill/>
          </p:spPr>
          <p:txBody>
            <a:bodyPr wrap="none" rtlCol="0">
              <a:spAutoFit/>
            </a:bodyPr>
            <a:lstStyle/>
            <a:p>
              <a:r>
                <a:rPr lang="en-US" sz="1400" dirty="0">
                  <a:latin typeface="Arial"/>
                  <a:cs typeface="Arial"/>
                </a:rPr>
                <a:t>OE</a:t>
              </a:r>
              <a:endParaRPr lang="en-US" sz="1400" baseline="-25000" dirty="0">
                <a:latin typeface="Arial"/>
                <a:cs typeface="Arial"/>
              </a:endParaRPr>
            </a:p>
          </p:txBody>
        </p:sp>
        <p:sp>
          <p:nvSpPr>
            <p:cNvPr id="46" name="TextBox 45"/>
            <p:cNvSpPr txBox="1"/>
            <p:nvPr/>
          </p:nvSpPr>
          <p:spPr>
            <a:xfrm>
              <a:off x="1983936" y="3611117"/>
              <a:ext cx="758604" cy="307777"/>
            </a:xfrm>
            <a:prstGeom prst="rect">
              <a:avLst/>
            </a:prstGeom>
            <a:noFill/>
          </p:spPr>
          <p:txBody>
            <a:bodyPr wrap="none" rtlCol="0">
              <a:spAutoFit/>
            </a:bodyPr>
            <a:lstStyle/>
            <a:p>
              <a:pPr algn="ctr"/>
              <a:r>
                <a:rPr lang="en-US" sz="1400" b="1" dirty="0">
                  <a:latin typeface="Arial"/>
                  <a:cs typeface="Arial"/>
                </a:rPr>
                <a:t>“slow”</a:t>
              </a:r>
            </a:p>
          </p:txBody>
        </p:sp>
        <p:sp>
          <p:nvSpPr>
            <p:cNvPr id="47" name="TextBox 46"/>
            <p:cNvSpPr txBox="1"/>
            <p:nvPr/>
          </p:nvSpPr>
          <p:spPr>
            <a:xfrm>
              <a:off x="2021501" y="1700645"/>
              <a:ext cx="683475" cy="307777"/>
            </a:xfrm>
            <a:prstGeom prst="rect">
              <a:avLst/>
            </a:prstGeom>
            <a:noFill/>
          </p:spPr>
          <p:txBody>
            <a:bodyPr wrap="none" rtlCol="0">
              <a:spAutoFit/>
            </a:bodyPr>
            <a:lstStyle/>
            <a:p>
              <a:pPr algn="ctr"/>
              <a:r>
                <a:rPr lang="en-US" sz="1400" b="1" dirty="0">
                  <a:latin typeface="Arial"/>
                  <a:cs typeface="Arial"/>
                </a:rPr>
                <a:t>“fast”</a:t>
              </a:r>
            </a:p>
          </p:txBody>
        </p:sp>
      </p:grpSp>
      <p:cxnSp>
        <p:nvCxnSpPr>
          <p:cNvPr id="44" name="Straight Arrow Connector 43"/>
          <p:cNvCxnSpPr/>
          <p:nvPr/>
        </p:nvCxnSpPr>
        <p:spPr>
          <a:xfrm>
            <a:off x="215947" y="6659446"/>
            <a:ext cx="32641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0" name="TextBox 49"/>
          <p:cNvSpPr txBox="1"/>
          <p:nvPr/>
        </p:nvSpPr>
        <p:spPr>
          <a:xfrm>
            <a:off x="557684" y="6505557"/>
            <a:ext cx="2234907" cy="307777"/>
          </a:xfrm>
          <a:prstGeom prst="rect">
            <a:avLst/>
          </a:prstGeom>
          <a:noFill/>
        </p:spPr>
        <p:txBody>
          <a:bodyPr wrap="none" rtlCol="0">
            <a:spAutoFit/>
          </a:bodyPr>
          <a:lstStyle/>
          <a:p>
            <a:r>
              <a:rPr lang="en-US" sz="1400" dirty="0">
                <a:latin typeface="Arial"/>
                <a:cs typeface="Arial"/>
              </a:rPr>
              <a:t>indicates application point</a:t>
            </a:r>
          </a:p>
        </p:txBody>
      </p:sp>
      <p:sp>
        <p:nvSpPr>
          <p:cNvPr id="3" name="TextBox 2"/>
          <p:cNvSpPr txBox="1"/>
          <p:nvPr/>
        </p:nvSpPr>
        <p:spPr>
          <a:xfrm>
            <a:off x="266262" y="4911398"/>
            <a:ext cx="8611476"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t>At least two methods are needed to identify a variant </a:t>
            </a:r>
            <a:r>
              <a:rPr lang="en-US" sz="1600" b="1" dirty="0" err="1"/>
              <a:t>Hb</a:t>
            </a:r>
            <a:r>
              <a:rPr lang="en-US" sz="1600" b="1" dirty="0"/>
              <a:t>. </a:t>
            </a:r>
            <a:r>
              <a:rPr lang="en-US" sz="1600" dirty="0"/>
              <a:t>For example, </a:t>
            </a:r>
            <a:r>
              <a:rPr lang="en-US" sz="1600" dirty="0" err="1"/>
              <a:t>Hbs</a:t>
            </a:r>
            <a:r>
              <a:rPr lang="en-US" sz="1600" dirty="0"/>
              <a:t> S, D and G co-migrate on cellulose acetate, but in citrate D and G will migrate with A. Similarly, </a:t>
            </a:r>
            <a:r>
              <a:rPr lang="en-US" sz="1600" dirty="0" err="1"/>
              <a:t>Hbs</a:t>
            </a:r>
            <a:r>
              <a:rPr lang="en-US" sz="1600" dirty="0"/>
              <a:t> C, O and E co-migrate on cellulose acetate, but in citrate O and E will migrate near or with A. Thus</a:t>
            </a:r>
            <a:r>
              <a:rPr lang="en-US" sz="1600" b="1" dirty="0"/>
              <a:t>, citrate is often used to confirm the presence of </a:t>
            </a:r>
            <a:r>
              <a:rPr lang="en-US" sz="1600" b="1" dirty="0" err="1"/>
              <a:t>Hb</a:t>
            </a:r>
            <a:r>
              <a:rPr lang="en-US" sz="1600" b="1" dirty="0"/>
              <a:t> S or </a:t>
            </a:r>
            <a:r>
              <a:rPr lang="en-US" sz="1600" b="1" dirty="0" err="1"/>
              <a:t>Hb</a:t>
            </a:r>
            <a:r>
              <a:rPr lang="en-US" sz="1600" b="1" dirty="0"/>
              <a:t> C. </a:t>
            </a:r>
            <a:r>
              <a:rPr lang="en-US" sz="1600" dirty="0"/>
              <a:t>All </a:t>
            </a:r>
            <a:r>
              <a:rPr lang="en-US" sz="1600" dirty="0" err="1"/>
              <a:t>Hb</a:t>
            </a:r>
            <a:r>
              <a:rPr lang="en-US" sz="1600" dirty="0"/>
              <a:t> separation techniques do not conclusively establish the identity of a </a:t>
            </a:r>
            <a:r>
              <a:rPr lang="en-US" sz="1600" dirty="0" err="1"/>
              <a:t>Hb</a:t>
            </a:r>
            <a:r>
              <a:rPr lang="en-US" sz="1600" dirty="0"/>
              <a:t>, they only provide evidence for a particular </a:t>
            </a:r>
            <a:r>
              <a:rPr lang="en-US" sz="1600" dirty="0" err="1"/>
              <a:t>Hb</a:t>
            </a:r>
            <a:r>
              <a:rPr lang="en-US" sz="1600" dirty="0"/>
              <a:t> based on </a:t>
            </a:r>
            <a:r>
              <a:rPr lang="en-US" sz="1600" b="1" dirty="0"/>
              <a:t>comparison with migration or elution characteristics of known </a:t>
            </a:r>
            <a:r>
              <a:rPr lang="en-US" sz="1600" b="1" dirty="0" err="1"/>
              <a:t>Hbs</a:t>
            </a:r>
            <a:r>
              <a:rPr lang="en-US" sz="1600" dirty="0"/>
              <a:t>.</a:t>
            </a:r>
            <a:endParaRPr lang="en-US" sz="1600" b="1" dirty="0"/>
          </a:p>
        </p:txBody>
      </p:sp>
    </p:spTree>
    <p:extLst>
      <p:ext uri="{BB962C8B-B14F-4D97-AF65-F5344CB8AC3E}">
        <p14:creationId xmlns:p14="http://schemas.microsoft.com/office/powerpoint/2010/main" val="986930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8-08 at 12.39.07 PM.png"/>
          <p:cNvPicPr>
            <a:picLocks noChangeAspect="1"/>
          </p:cNvPicPr>
          <p:nvPr/>
        </p:nvPicPr>
        <p:blipFill rotWithShape="1">
          <a:blip r:embed="rId2">
            <a:extLst>
              <a:ext uri="{28A0092B-C50C-407E-A947-70E740481C1C}">
                <a14:useLocalDpi xmlns:a14="http://schemas.microsoft.com/office/drawing/2010/main" val="0"/>
              </a:ext>
            </a:extLst>
          </a:blip>
          <a:srcRect l="858"/>
          <a:stretch/>
        </p:blipFill>
        <p:spPr>
          <a:xfrm>
            <a:off x="457199" y="1174386"/>
            <a:ext cx="8301421" cy="4286898"/>
          </a:xfrm>
          <a:prstGeom prst="rect">
            <a:avLst/>
          </a:prstGeom>
        </p:spPr>
      </p:pic>
      <p:sp>
        <p:nvSpPr>
          <p:cNvPr id="4" name="TextBox 3"/>
          <p:cNvSpPr txBox="1"/>
          <p:nvPr/>
        </p:nvSpPr>
        <p:spPr>
          <a:xfrm>
            <a:off x="347969" y="5791200"/>
            <a:ext cx="8423056"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latin typeface="Arial"/>
                <a:cs typeface="Arial"/>
              </a:rPr>
              <a:t>Advantages over cellulose acetate: </a:t>
            </a:r>
            <a:r>
              <a:rPr lang="en-US" sz="1600" dirty="0">
                <a:latin typeface="Arial"/>
                <a:cs typeface="Arial"/>
              </a:rPr>
              <a:t>sharper bands, better separation of some variants, </a:t>
            </a:r>
            <a:r>
              <a:rPr lang="en-US" sz="1600" dirty="0" err="1">
                <a:latin typeface="Arial"/>
                <a:cs typeface="Arial"/>
              </a:rPr>
              <a:t>Hbs</a:t>
            </a:r>
            <a:r>
              <a:rPr lang="en-US" sz="1600" dirty="0">
                <a:latin typeface="Arial"/>
                <a:cs typeface="Arial"/>
              </a:rPr>
              <a:t> stop at isoelectric point. Also demonstrates post-</a:t>
            </a:r>
            <a:r>
              <a:rPr lang="en-US" sz="1600" dirty="0" err="1">
                <a:latin typeface="Arial"/>
                <a:cs typeface="Arial"/>
              </a:rPr>
              <a:t>translationally</a:t>
            </a:r>
            <a:r>
              <a:rPr lang="en-US" sz="1600" dirty="0">
                <a:latin typeface="Arial"/>
                <a:cs typeface="Arial"/>
              </a:rPr>
              <a:t> modified </a:t>
            </a:r>
            <a:r>
              <a:rPr lang="en-US" sz="1600" dirty="0" err="1">
                <a:latin typeface="Arial"/>
                <a:cs typeface="Arial"/>
              </a:rPr>
              <a:t>Hbs</a:t>
            </a:r>
            <a:r>
              <a:rPr lang="en-US" sz="1600" dirty="0">
                <a:latin typeface="Arial"/>
                <a:cs typeface="Arial"/>
              </a:rPr>
              <a:t>.</a:t>
            </a:r>
          </a:p>
        </p:txBody>
      </p:sp>
      <p:sp>
        <p:nvSpPr>
          <p:cNvPr id="2" name="Title 1"/>
          <p:cNvSpPr>
            <a:spLocks noGrp="1"/>
          </p:cNvSpPr>
          <p:nvPr>
            <p:ph type="title"/>
          </p:nvPr>
        </p:nvSpPr>
        <p:spPr>
          <a:xfrm>
            <a:off x="457200" y="274638"/>
            <a:ext cx="8229600" cy="1173162"/>
          </a:xfrm>
        </p:spPr>
        <p:txBody>
          <a:bodyPr/>
          <a:lstStyle/>
          <a:p>
            <a:r>
              <a:rPr lang="en-US" b="1" dirty="0">
                <a:solidFill>
                  <a:schemeClr val="accent4">
                    <a:lumMod val="75000"/>
                  </a:schemeClr>
                </a:solidFill>
                <a:latin typeface="Arial"/>
                <a:cs typeface="Arial"/>
              </a:rPr>
              <a:t>Isoelectric Focusing</a:t>
            </a:r>
            <a:br>
              <a:rPr lang="en-US" b="1" dirty="0">
                <a:solidFill>
                  <a:schemeClr val="accent4">
                    <a:lumMod val="75000"/>
                  </a:schemeClr>
                </a:solidFill>
                <a:latin typeface="Arial"/>
                <a:cs typeface="Arial"/>
              </a:rPr>
            </a:br>
            <a:r>
              <a:rPr lang="en-US" sz="2000" b="0" dirty="0">
                <a:solidFill>
                  <a:schemeClr val="accent4">
                    <a:lumMod val="75000"/>
                  </a:schemeClr>
                </a:solidFill>
                <a:latin typeface="+mj-lt"/>
              </a:rPr>
              <a:t>has replaced cellulose acetate electrophoresis in routine clinical use</a:t>
            </a:r>
          </a:p>
        </p:txBody>
      </p:sp>
    </p:spTree>
    <p:extLst>
      <p:ext uri="{BB962C8B-B14F-4D97-AF65-F5344CB8AC3E}">
        <p14:creationId xmlns:p14="http://schemas.microsoft.com/office/powerpoint/2010/main" val="1920276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33398" y="5486400"/>
            <a:ext cx="8229601"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latin typeface="Arial"/>
                <a:cs typeface="Arial"/>
              </a:rPr>
              <a:t>Advantages over IEF and gel-based electrophoresis:</a:t>
            </a:r>
            <a:r>
              <a:rPr lang="en-US" sz="1400" dirty="0">
                <a:latin typeface="Arial"/>
                <a:cs typeface="Arial"/>
              </a:rPr>
              <a:t> smaller sample volume, automation, higher throughput. </a:t>
            </a:r>
            <a:r>
              <a:rPr lang="en-US" sz="1400" b="1" dirty="0">
                <a:latin typeface="Arial"/>
                <a:cs typeface="Arial"/>
              </a:rPr>
              <a:t>Cautions: </a:t>
            </a:r>
            <a:r>
              <a:rPr lang="en-US" sz="1400" dirty="0">
                <a:latin typeface="Arial"/>
                <a:cs typeface="Arial"/>
              </a:rPr>
              <a:t>HPLC separates post-</a:t>
            </a:r>
            <a:r>
              <a:rPr lang="en-US" sz="1400" dirty="0" err="1">
                <a:latin typeface="Arial"/>
                <a:cs typeface="Arial"/>
              </a:rPr>
              <a:t>translationally</a:t>
            </a:r>
            <a:r>
              <a:rPr lang="en-US" sz="1400" dirty="0">
                <a:latin typeface="Arial"/>
                <a:cs typeface="Arial"/>
              </a:rPr>
              <a:t> modified </a:t>
            </a:r>
            <a:r>
              <a:rPr lang="en-US" sz="1400" dirty="0" err="1">
                <a:latin typeface="Arial"/>
                <a:cs typeface="Arial"/>
              </a:rPr>
              <a:t>Hbs</a:t>
            </a:r>
            <a:r>
              <a:rPr lang="en-US" sz="1400" dirty="0">
                <a:latin typeface="Arial"/>
                <a:cs typeface="Arial"/>
              </a:rPr>
              <a:t>  (</a:t>
            </a:r>
            <a:r>
              <a:rPr lang="en-US" sz="1400" dirty="0" err="1">
                <a:latin typeface="Arial"/>
                <a:cs typeface="Arial"/>
              </a:rPr>
              <a:t>glycated</a:t>
            </a:r>
            <a:r>
              <a:rPr lang="en-US" sz="1400" dirty="0">
                <a:latin typeface="Arial"/>
                <a:cs typeface="Arial"/>
              </a:rPr>
              <a:t>, acetylated, degraded), which produces complex patterns that require specific expertise to interpret. A post-translational product of </a:t>
            </a:r>
            <a:r>
              <a:rPr lang="en-US" sz="1400" dirty="0" err="1">
                <a:latin typeface="Arial"/>
                <a:cs typeface="Arial"/>
              </a:rPr>
              <a:t>Hb</a:t>
            </a:r>
            <a:r>
              <a:rPr lang="en-US" sz="1400" dirty="0">
                <a:latin typeface="Arial"/>
                <a:cs typeface="Arial"/>
              </a:rPr>
              <a:t> S elutes with </a:t>
            </a:r>
            <a:r>
              <a:rPr lang="en-US" sz="1400" dirty="0" err="1">
                <a:latin typeface="Arial"/>
                <a:cs typeface="Arial"/>
              </a:rPr>
              <a:t>Hb</a:t>
            </a:r>
            <a:r>
              <a:rPr lang="en-US" sz="1400" dirty="0">
                <a:latin typeface="Arial"/>
                <a:cs typeface="Arial"/>
              </a:rPr>
              <a:t> A</a:t>
            </a:r>
            <a:r>
              <a:rPr lang="en-US" sz="1400" baseline="-25000" dirty="0">
                <a:latin typeface="Arial"/>
                <a:cs typeface="Arial"/>
              </a:rPr>
              <a:t>2</a:t>
            </a:r>
            <a:r>
              <a:rPr lang="en-US" sz="1400" dirty="0">
                <a:latin typeface="Arial"/>
                <a:cs typeface="Arial"/>
              </a:rPr>
              <a:t> on HPLC, so elevated </a:t>
            </a:r>
            <a:r>
              <a:rPr lang="en-US" sz="1400" dirty="0" err="1">
                <a:latin typeface="Arial"/>
                <a:cs typeface="Arial"/>
              </a:rPr>
              <a:t>Hb</a:t>
            </a:r>
            <a:r>
              <a:rPr lang="en-US" sz="1400" dirty="0">
                <a:latin typeface="Arial"/>
                <a:cs typeface="Arial"/>
              </a:rPr>
              <a:t> A</a:t>
            </a:r>
            <a:r>
              <a:rPr lang="en-US" sz="1400" baseline="-25000" dirty="0">
                <a:latin typeface="Arial"/>
                <a:cs typeface="Arial"/>
              </a:rPr>
              <a:t>2</a:t>
            </a:r>
            <a:r>
              <a:rPr lang="en-US" sz="1400" dirty="0">
                <a:latin typeface="Arial"/>
                <a:cs typeface="Arial"/>
              </a:rPr>
              <a:t> is not necessarily indicative of </a:t>
            </a:r>
            <a:r>
              <a:rPr lang="el-GR" sz="1400" dirty="0">
                <a:latin typeface="Arial" panose="020B0604020202020204" pitchFamily="34" charset="0"/>
                <a:cs typeface="Arial" panose="020B0604020202020204" pitchFamily="34" charset="0"/>
              </a:rPr>
              <a:t>β</a:t>
            </a:r>
            <a:r>
              <a:rPr lang="en-US" sz="1400" dirty="0">
                <a:latin typeface="Arial" panose="020B0604020202020204" pitchFamily="34" charset="0"/>
                <a:cs typeface="Arial" panose="020B0604020202020204" pitchFamily="34" charset="0"/>
              </a:rPr>
              <a:t>-thalassemia when </a:t>
            </a:r>
            <a:r>
              <a:rPr lang="en-US" sz="1400" dirty="0" err="1">
                <a:latin typeface="Arial" panose="020B0604020202020204" pitchFamily="34" charset="0"/>
                <a:cs typeface="Arial" panose="020B0604020202020204" pitchFamily="34" charset="0"/>
              </a:rPr>
              <a:t>Hb</a:t>
            </a:r>
            <a:r>
              <a:rPr lang="en-US" sz="1400" dirty="0">
                <a:latin typeface="Arial" panose="020B0604020202020204" pitchFamily="34" charset="0"/>
                <a:cs typeface="Arial" panose="020B0604020202020204" pitchFamily="34" charset="0"/>
              </a:rPr>
              <a:t> S is present on HPLC (a common interpretive error).</a:t>
            </a:r>
            <a:endParaRPr lang="en-US" sz="1400" dirty="0">
              <a:latin typeface="Arial"/>
              <a:cs typeface="Arial"/>
            </a:endParaRPr>
          </a:p>
        </p:txBody>
      </p:sp>
      <p:grpSp>
        <p:nvGrpSpPr>
          <p:cNvPr id="13" name="Group 12"/>
          <p:cNvGrpSpPr/>
          <p:nvPr/>
        </p:nvGrpSpPr>
        <p:grpSpPr>
          <a:xfrm>
            <a:off x="4959192" y="1219200"/>
            <a:ext cx="3492816" cy="4082778"/>
            <a:chOff x="4896504" y="1811954"/>
            <a:chExt cx="3492816" cy="4082778"/>
          </a:xfrm>
        </p:grpSpPr>
        <p:pic>
          <p:nvPicPr>
            <p:cNvPr id="14" name="Picture 13" descr="Screen Shot 2014-07-30 at 11.03.41.png"/>
            <p:cNvPicPr>
              <a:picLocks noChangeAspect="1"/>
            </p:cNvPicPr>
            <p:nvPr/>
          </p:nvPicPr>
          <p:blipFill rotWithShape="1">
            <a:blip r:embed="rId2">
              <a:extLst>
                <a:ext uri="{28A0092B-C50C-407E-A947-70E740481C1C}">
                  <a14:useLocalDpi xmlns:a14="http://schemas.microsoft.com/office/drawing/2010/main" val="0"/>
                </a:ext>
              </a:extLst>
            </a:blip>
            <a:srcRect l="39540" t="2310" r="16996" b="5048"/>
            <a:stretch/>
          </p:blipFill>
          <p:spPr>
            <a:xfrm>
              <a:off x="4896504" y="2145862"/>
              <a:ext cx="3492816" cy="3748870"/>
            </a:xfrm>
            <a:prstGeom prst="rect">
              <a:avLst/>
            </a:prstGeom>
          </p:spPr>
        </p:pic>
        <p:sp>
          <p:nvSpPr>
            <p:cNvPr id="15" name="TextBox 14"/>
            <p:cNvSpPr txBox="1"/>
            <p:nvPr/>
          </p:nvSpPr>
          <p:spPr>
            <a:xfrm>
              <a:off x="5565588" y="1811954"/>
              <a:ext cx="332143" cy="338554"/>
            </a:xfrm>
            <a:prstGeom prst="rect">
              <a:avLst/>
            </a:prstGeom>
            <a:noFill/>
          </p:spPr>
          <p:txBody>
            <a:bodyPr wrap="none" rtlCol="0">
              <a:spAutoFit/>
            </a:bodyPr>
            <a:lstStyle/>
            <a:p>
              <a:pPr algn="ctr"/>
              <a:r>
                <a:rPr lang="en-US" sz="1600" b="1" dirty="0">
                  <a:latin typeface="Arial"/>
                  <a:cs typeface="Arial"/>
                </a:rPr>
                <a:t>A</a:t>
              </a:r>
            </a:p>
          </p:txBody>
        </p:sp>
        <p:sp>
          <p:nvSpPr>
            <p:cNvPr id="16" name="TextBox 15"/>
            <p:cNvSpPr txBox="1"/>
            <p:nvPr/>
          </p:nvSpPr>
          <p:spPr>
            <a:xfrm>
              <a:off x="6394312" y="1811954"/>
              <a:ext cx="310001" cy="338554"/>
            </a:xfrm>
            <a:prstGeom prst="rect">
              <a:avLst/>
            </a:prstGeom>
            <a:noFill/>
          </p:spPr>
          <p:txBody>
            <a:bodyPr wrap="none" rtlCol="0">
              <a:spAutoFit/>
            </a:bodyPr>
            <a:lstStyle/>
            <a:p>
              <a:pPr algn="ctr"/>
              <a:r>
                <a:rPr lang="en-US" sz="1600" b="1" dirty="0">
                  <a:latin typeface="Arial"/>
                  <a:cs typeface="Arial"/>
                </a:rPr>
                <a:t>F</a:t>
              </a:r>
              <a:endParaRPr lang="en-US" sz="1600" b="1" baseline="-25000" dirty="0">
                <a:latin typeface="Arial"/>
                <a:cs typeface="Arial"/>
              </a:endParaRPr>
            </a:p>
          </p:txBody>
        </p:sp>
        <p:sp>
          <p:nvSpPr>
            <p:cNvPr id="17" name="TextBox 16"/>
            <p:cNvSpPr txBox="1"/>
            <p:nvPr/>
          </p:nvSpPr>
          <p:spPr>
            <a:xfrm>
              <a:off x="7151962" y="1811954"/>
              <a:ext cx="321522" cy="338554"/>
            </a:xfrm>
            <a:prstGeom prst="rect">
              <a:avLst/>
            </a:prstGeom>
            <a:noFill/>
          </p:spPr>
          <p:txBody>
            <a:bodyPr wrap="none" rtlCol="0">
              <a:spAutoFit/>
            </a:bodyPr>
            <a:lstStyle/>
            <a:p>
              <a:pPr algn="ctr"/>
              <a:r>
                <a:rPr lang="en-US" sz="1600" b="1" dirty="0">
                  <a:latin typeface="Arial"/>
                  <a:cs typeface="Arial"/>
                </a:rPr>
                <a:t>S</a:t>
              </a:r>
              <a:endParaRPr lang="en-US" sz="1600" b="1" baseline="-25000" dirty="0">
                <a:latin typeface="Arial"/>
                <a:cs typeface="Arial"/>
              </a:endParaRPr>
            </a:p>
          </p:txBody>
        </p:sp>
        <p:sp>
          <p:nvSpPr>
            <p:cNvPr id="18" name="TextBox 17"/>
            <p:cNvSpPr txBox="1"/>
            <p:nvPr/>
          </p:nvSpPr>
          <p:spPr>
            <a:xfrm>
              <a:off x="7746372" y="1811954"/>
              <a:ext cx="407484" cy="338554"/>
            </a:xfrm>
            <a:prstGeom prst="rect">
              <a:avLst/>
            </a:prstGeom>
            <a:noFill/>
          </p:spPr>
          <p:txBody>
            <a:bodyPr wrap="none" rtlCol="0">
              <a:spAutoFit/>
            </a:bodyPr>
            <a:lstStyle/>
            <a:p>
              <a:pPr algn="ctr"/>
              <a:r>
                <a:rPr lang="en-US" sz="1600" b="1" dirty="0">
                  <a:latin typeface="Arial"/>
                  <a:cs typeface="Arial"/>
                </a:rPr>
                <a:t>A</a:t>
              </a:r>
              <a:r>
                <a:rPr lang="en-US" sz="1600" b="1" baseline="-25000" dirty="0">
                  <a:latin typeface="Arial"/>
                  <a:cs typeface="Arial"/>
                </a:rPr>
                <a:t>2</a:t>
              </a:r>
            </a:p>
          </p:txBody>
        </p:sp>
        <p:sp>
          <p:nvSpPr>
            <p:cNvPr id="19" name="TextBox 18"/>
            <p:cNvSpPr txBox="1"/>
            <p:nvPr/>
          </p:nvSpPr>
          <p:spPr>
            <a:xfrm>
              <a:off x="8047215" y="1811954"/>
              <a:ext cx="332844" cy="338554"/>
            </a:xfrm>
            <a:prstGeom prst="rect">
              <a:avLst/>
            </a:prstGeom>
            <a:noFill/>
          </p:spPr>
          <p:txBody>
            <a:bodyPr wrap="none" rtlCol="0">
              <a:spAutoFit/>
            </a:bodyPr>
            <a:lstStyle/>
            <a:p>
              <a:pPr algn="ctr"/>
              <a:r>
                <a:rPr lang="en-US" sz="1600" b="1" dirty="0">
                  <a:latin typeface="Arial"/>
                  <a:cs typeface="Arial"/>
                </a:rPr>
                <a:t>C</a:t>
              </a:r>
              <a:endParaRPr lang="en-US" sz="1600" b="1" baseline="-25000" dirty="0">
                <a:latin typeface="Arial"/>
                <a:cs typeface="Arial"/>
              </a:endParaRPr>
            </a:p>
          </p:txBody>
        </p:sp>
        <p:sp>
          <p:nvSpPr>
            <p:cNvPr id="20" name="TextBox 19"/>
            <p:cNvSpPr txBox="1"/>
            <p:nvPr/>
          </p:nvSpPr>
          <p:spPr>
            <a:xfrm>
              <a:off x="6804823" y="1811954"/>
              <a:ext cx="332844" cy="338554"/>
            </a:xfrm>
            <a:prstGeom prst="rect">
              <a:avLst/>
            </a:prstGeom>
            <a:noFill/>
          </p:spPr>
          <p:txBody>
            <a:bodyPr wrap="none" rtlCol="0">
              <a:spAutoFit/>
            </a:bodyPr>
            <a:lstStyle/>
            <a:p>
              <a:pPr algn="ctr"/>
              <a:r>
                <a:rPr lang="en-US" sz="1600" b="1" dirty="0">
                  <a:latin typeface="Arial"/>
                  <a:cs typeface="Arial"/>
                </a:rPr>
                <a:t>D</a:t>
              </a:r>
              <a:endParaRPr lang="en-US" sz="1600" b="1" baseline="-25000" dirty="0">
                <a:latin typeface="Arial"/>
                <a:cs typeface="Arial"/>
              </a:endParaRPr>
            </a:p>
          </p:txBody>
        </p:sp>
        <p:sp>
          <p:nvSpPr>
            <p:cNvPr id="21" name="TextBox 20"/>
            <p:cNvSpPr txBox="1"/>
            <p:nvPr/>
          </p:nvSpPr>
          <p:spPr>
            <a:xfrm>
              <a:off x="7438759" y="1811954"/>
              <a:ext cx="321522" cy="338554"/>
            </a:xfrm>
            <a:prstGeom prst="rect">
              <a:avLst/>
            </a:prstGeom>
            <a:noFill/>
          </p:spPr>
          <p:txBody>
            <a:bodyPr wrap="none" rtlCol="0">
              <a:spAutoFit/>
            </a:bodyPr>
            <a:lstStyle/>
            <a:p>
              <a:pPr algn="ctr"/>
              <a:r>
                <a:rPr lang="en-US" sz="1600" b="1" dirty="0">
                  <a:latin typeface="Arial"/>
                  <a:cs typeface="Arial"/>
                </a:rPr>
                <a:t>E</a:t>
              </a:r>
              <a:endParaRPr lang="en-US" sz="1600" b="1" baseline="-25000" dirty="0">
                <a:latin typeface="Arial"/>
                <a:cs typeface="Arial"/>
              </a:endParaRPr>
            </a:p>
          </p:txBody>
        </p:sp>
      </p:grpSp>
      <p:sp>
        <p:nvSpPr>
          <p:cNvPr id="24" name="TextBox 23"/>
          <p:cNvSpPr txBox="1"/>
          <p:nvPr/>
        </p:nvSpPr>
        <p:spPr>
          <a:xfrm>
            <a:off x="824769" y="889448"/>
            <a:ext cx="3447357" cy="369332"/>
          </a:xfrm>
          <a:prstGeom prst="rect">
            <a:avLst/>
          </a:prstGeom>
          <a:noFill/>
        </p:spPr>
        <p:txBody>
          <a:bodyPr wrap="square" rtlCol="0">
            <a:spAutoFit/>
          </a:bodyPr>
          <a:lstStyle/>
          <a:p>
            <a:pPr algn="ctr"/>
            <a:r>
              <a:rPr lang="en-US" sz="1800" b="1" dirty="0">
                <a:solidFill>
                  <a:schemeClr val="accent4">
                    <a:lumMod val="75000"/>
                  </a:schemeClr>
                </a:solidFill>
              </a:rPr>
              <a:t>HPLC</a:t>
            </a:r>
          </a:p>
        </p:txBody>
      </p:sp>
      <p:sp>
        <p:nvSpPr>
          <p:cNvPr id="25" name="TextBox 24"/>
          <p:cNvSpPr txBox="1"/>
          <p:nvPr/>
        </p:nvSpPr>
        <p:spPr>
          <a:xfrm>
            <a:off x="4800600" y="889448"/>
            <a:ext cx="3810000" cy="369332"/>
          </a:xfrm>
          <a:prstGeom prst="rect">
            <a:avLst/>
          </a:prstGeom>
          <a:noFill/>
        </p:spPr>
        <p:txBody>
          <a:bodyPr wrap="square" rtlCol="0">
            <a:spAutoFit/>
          </a:bodyPr>
          <a:lstStyle/>
          <a:p>
            <a:pPr algn="ctr"/>
            <a:r>
              <a:rPr lang="en-US" sz="1800" b="1" dirty="0">
                <a:solidFill>
                  <a:schemeClr val="accent4">
                    <a:lumMod val="75000"/>
                  </a:schemeClr>
                </a:solidFill>
              </a:rPr>
              <a:t>Capillary Zone Electrophoresis</a:t>
            </a:r>
          </a:p>
        </p:txBody>
      </p:sp>
      <p:grpSp>
        <p:nvGrpSpPr>
          <p:cNvPr id="27" name="Group 26"/>
          <p:cNvGrpSpPr/>
          <p:nvPr/>
        </p:nvGrpSpPr>
        <p:grpSpPr>
          <a:xfrm>
            <a:off x="824769" y="1219200"/>
            <a:ext cx="3447357" cy="4087424"/>
            <a:chOff x="1309891" y="1443455"/>
            <a:chExt cx="3447357" cy="4087424"/>
          </a:xfrm>
        </p:grpSpPr>
        <p:sp>
          <p:nvSpPr>
            <p:cNvPr id="6" name="TextBox 5"/>
            <p:cNvSpPr txBox="1"/>
            <p:nvPr/>
          </p:nvSpPr>
          <p:spPr>
            <a:xfrm>
              <a:off x="1979290" y="1443455"/>
              <a:ext cx="309700" cy="338554"/>
            </a:xfrm>
            <a:prstGeom prst="rect">
              <a:avLst/>
            </a:prstGeom>
            <a:noFill/>
          </p:spPr>
          <p:txBody>
            <a:bodyPr wrap="none" rtlCol="0">
              <a:spAutoFit/>
            </a:bodyPr>
            <a:lstStyle/>
            <a:p>
              <a:r>
                <a:rPr lang="en-US" sz="1600" b="1" dirty="0">
                  <a:latin typeface="Arial"/>
                  <a:cs typeface="Arial"/>
                </a:rPr>
                <a:t>F</a:t>
              </a:r>
            </a:p>
          </p:txBody>
        </p:sp>
        <p:sp>
          <p:nvSpPr>
            <p:cNvPr id="8" name="TextBox 7"/>
            <p:cNvSpPr txBox="1"/>
            <p:nvPr/>
          </p:nvSpPr>
          <p:spPr>
            <a:xfrm>
              <a:off x="2706403" y="1443455"/>
              <a:ext cx="407484" cy="338554"/>
            </a:xfrm>
            <a:prstGeom prst="rect">
              <a:avLst/>
            </a:prstGeom>
            <a:noFill/>
          </p:spPr>
          <p:txBody>
            <a:bodyPr wrap="none" rtlCol="0">
              <a:spAutoFit/>
            </a:bodyPr>
            <a:lstStyle/>
            <a:p>
              <a:r>
                <a:rPr lang="en-US" sz="1600" b="1" dirty="0">
                  <a:latin typeface="Arial"/>
                  <a:cs typeface="Arial"/>
                </a:rPr>
                <a:t>A</a:t>
              </a:r>
              <a:r>
                <a:rPr lang="en-US" sz="1600" b="1" baseline="-25000" dirty="0">
                  <a:latin typeface="Arial"/>
                  <a:cs typeface="Arial"/>
                </a:rPr>
                <a:t>0</a:t>
              </a:r>
            </a:p>
          </p:txBody>
        </p:sp>
        <p:sp>
          <p:nvSpPr>
            <p:cNvPr id="9" name="TextBox 8"/>
            <p:cNvSpPr txBox="1"/>
            <p:nvPr/>
          </p:nvSpPr>
          <p:spPr>
            <a:xfrm>
              <a:off x="3240190" y="1443455"/>
              <a:ext cx="407484" cy="338554"/>
            </a:xfrm>
            <a:prstGeom prst="rect">
              <a:avLst/>
            </a:prstGeom>
            <a:noFill/>
          </p:spPr>
          <p:txBody>
            <a:bodyPr wrap="none" rtlCol="0">
              <a:spAutoFit/>
            </a:bodyPr>
            <a:lstStyle/>
            <a:p>
              <a:pPr algn="ctr"/>
              <a:r>
                <a:rPr lang="en-US" sz="1600" b="1" dirty="0">
                  <a:latin typeface="Arial"/>
                  <a:cs typeface="Arial"/>
                </a:rPr>
                <a:t>A</a:t>
              </a:r>
              <a:r>
                <a:rPr lang="en-US" sz="1600" b="1" baseline="-25000" dirty="0">
                  <a:latin typeface="Arial"/>
                  <a:cs typeface="Arial"/>
                </a:rPr>
                <a:t>2</a:t>
              </a:r>
            </a:p>
          </p:txBody>
        </p:sp>
        <p:sp>
          <p:nvSpPr>
            <p:cNvPr id="10" name="TextBox 9"/>
            <p:cNvSpPr txBox="1"/>
            <p:nvPr/>
          </p:nvSpPr>
          <p:spPr>
            <a:xfrm>
              <a:off x="3701205" y="1443455"/>
              <a:ext cx="320922" cy="338554"/>
            </a:xfrm>
            <a:prstGeom prst="rect">
              <a:avLst/>
            </a:prstGeom>
            <a:noFill/>
          </p:spPr>
          <p:txBody>
            <a:bodyPr wrap="none" rtlCol="0">
              <a:spAutoFit/>
            </a:bodyPr>
            <a:lstStyle/>
            <a:p>
              <a:pPr algn="ctr"/>
              <a:r>
                <a:rPr lang="en-US" sz="1600" b="1" dirty="0">
                  <a:latin typeface="Arial"/>
                  <a:cs typeface="Arial"/>
                </a:rPr>
                <a:t>S</a:t>
              </a:r>
              <a:endParaRPr lang="en-US" sz="1600" b="1" baseline="-25000" dirty="0">
                <a:latin typeface="Arial"/>
                <a:cs typeface="Arial"/>
              </a:endParaRPr>
            </a:p>
          </p:txBody>
        </p:sp>
        <p:sp>
          <p:nvSpPr>
            <p:cNvPr id="11" name="TextBox 10"/>
            <p:cNvSpPr txBox="1"/>
            <p:nvPr/>
          </p:nvSpPr>
          <p:spPr>
            <a:xfrm>
              <a:off x="4092499" y="1443455"/>
              <a:ext cx="332142" cy="338554"/>
            </a:xfrm>
            <a:prstGeom prst="rect">
              <a:avLst/>
            </a:prstGeom>
            <a:noFill/>
          </p:spPr>
          <p:txBody>
            <a:bodyPr wrap="none" rtlCol="0">
              <a:spAutoFit/>
            </a:bodyPr>
            <a:lstStyle/>
            <a:p>
              <a:pPr algn="ctr"/>
              <a:r>
                <a:rPr lang="en-US" sz="1600" b="1" dirty="0">
                  <a:latin typeface="Arial"/>
                  <a:cs typeface="Arial"/>
                </a:rPr>
                <a:t>C</a:t>
              </a:r>
              <a:endParaRPr lang="en-US" sz="1600" b="1" baseline="-25000" dirty="0">
                <a:latin typeface="Arial"/>
                <a:cs typeface="Arial"/>
              </a:endParaRP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6667" t="5186" r="8888" b="2963"/>
            <a:stretch/>
          </p:blipFill>
          <p:spPr>
            <a:xfrm rot="5400000">
              <a:off x="1159135" y="1932766"/>
              <a:ext cx="3748869" cy="3447357"/>
            </a:xfrm>
            <a:prstGeom prst="rect">
              <a:avLst/>
            </a:prstGeom>
            <a:ln>
              <a:solidFill>
                <a:schemeClr val="tx1"/>
              </a:solidFill>
            </a:ln>
          </p:spPr>
        </p:pic>
        <p:sp>
          <p:nvSpPr>
            <p:cNvPr id="26" name="TextBox 25"/>
            <p:cNvSpPr txBox="1"/>
            <p:nvPr/>
          </p:nvSpPr>
          <p:spPr>
            <a:xfrm>
              <a:off x="2123287" y="1443455"/>
              <a:ext cx="482824" cy="338554"/>
            </a:xfrm>
            <a:prstGeom prst="rect">
              <a:avLst/>
            </a:prstGeom>
            <a:noFill/>
          </p:spPr>
          <p:txBody>
            <a:bodyPr wrap="none" rtlCol="0">
              <a:spAutoFit/>
            </a:bodyPr>
            <a:lstStyle/>
            <a:p>
              <a:r>
                <a:rPr lang="en-US" sz="1600" b="1" dirty="0">
                  <a:latin typeface="Arial"/>
                  <a:cs typeface="Arial"/>
                </a:rPr>
                <a:t>A</a:t>
              </a:r>
              <a:r>
                <a:rPr lang="en-US" sz="1600" b="1" baseline="-25000" dirty="0">
                  <a:latin typeface="Arial"/>
                  <a:cs typeface="Arial"/>
                </a:rPr>
                <a:t>1c</a:t>
              </a:r>
            </a:p>
          </p:txBody>
        </p:sp>
      </p:grpSp>
      <p:sp>
        <p:nvSpPr>
          <p:cNvPr id="28" name="TextBox 27"/>
          <p:cNvSpPr txBox="1"/>
          <p:nvPr/>
        </p:nvSpPr>
        <p:spPr>
          <a:xfrm>
            <a:off x="685800" y="277110"/>
            <a:ext cx="7924799" cy="400110"/>
          </a:xfrm>
          <a:prstGeom prst="rect">
            <a:avLst/>
          </a:prstGeom>
          <a:noFill/>
        </p:spPr>
        <p:txBody>
          <a:bodyPr wrap="square" rtlCol="0">
            <a:spAutoFit/>
          </a:bodyPr>
          <a:lstStyle/>
          <a:p>
            <a:pPr algn="ctr"/>
            <a:r>
              <a:rPr lang="en-US" sz="2000" b="1" dirty="0">
                <a:solidFill>
                  <a:schemeClr val="accent4">
                    <a:lumMod val="75000"/>
                  </a:schemeClr>
                </a:solidFill>
              </a:rPr>
              <a:t>Common Current Screening (First-Line) </a:t>
            </a:r>
            <a:r>
              <a:rPr lang="en-US" sz="2000" b="1" dirty="0" err="1">
                <a:solidFill>
                  <a:schemeClr val="accent4">
                    <a:lumMod val="75000"/>
                  </a:schemeClr>
                </a:solidFill>
              </a:rPr>
              <a:t>Hb</a:t>
            </a:r>
            <a:r>
              <a:rPr lang="en-US" sz="2000" b="1" dirty="0">
                <a:solidFill>
                  <a:schemeClr val="accent4">
                    <a:lumMod val="75000"/>
                  </a:schemeClr>
                </a:solidFill>
              </a:rPr>
              <a:t> Separation Methods</a:t>
            </a:r>
          </a:p>
        </p:txBody>
      </p:sp>
    </p:spTree>
    <p:extLst>
      <p:ext uri="{BB962C8B-B14F-4D97-AF65-F5344CB8AC3E}">
        <p14:creationId xmlns:p14="http://schemas.microsoft.com/office/powerpoint/2010/main" val="1186900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8600" y="228600"/>
            <a:ext cx="8763000" cy="6172200"/>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a:t>Sometimes </a:t>
            </a:r>
            <a:r>
              <a:rPr lang="en-US" sz="1800" b="1" dirty="0"/>
              <a:t>parental testing </a:t>
            </a:r>
            <a:r>
              <a:rPr lang="en-US" sz="1800" dirty="0"/>
              <a:t>is needed to inform the diagnosis of a patient. For example, a child with </a:t>
            </a:r>
            <a:r>
              <a:rPr lang="en-US" sz="1800" dirty="0" err="1"/>
              <a:t>microcytosis</a:t>
            </a:r>
            <a:r>
              <a:rPr lang="en-US" sz="1800" dirty="0"/>
              <a:t> and predominantly </a:t>
            </a:r>
            <a:r>
              <a:rPr lang="en-US" sz="1800" dirty="0" err="1"/>
              <a:t>Hb</a:t>
            </a:r>
            <a:r>
              <a:rPr lang="en-US" sz="1800" dirty="0"/>
              <a:t> S (with only small amounts of </a:t>
            </a:r>
            <a:r>
              <a:rPr lang="en-US" sz="1800" dirty="0" err="1"/>
              <a:t>Hb</a:t>
            </a:r>
            <a:r>
              <a:rPr lang="en-US" sz="1800" dirty="0"/>
              <a:t> F and </a:t>
            </a:r>
            <a:r>
              <a:rPr lang="en-US" sz="1800" dirty="0" err="1"/>
              <a:t>Hb</a:t>
            </a:r>
            <a:r>
              <a:rPr lang="en-US" sz="1800" dirty="0"/>
              <a:t> A</a:t>
            </a:r>
            <a:r>
              <a:rPr lang="en-US" sz="1800" baseline="-25000" dirty="0"/>
              <a:t>2</a:t>
            </a:r>
            <a:r>
              <a:rPr lang="en-US" sz="1800" dirty="0"/>
              <a:t>) by HPLC could have either </a:t>
            </a:r>
            <a:r>
              <a:rPr lang="en-US" sz="1800" dirty="0" err="1"/>
              <a:t>Hb</a:t>
            </a:r>
            <a:r>
              <a:rPr lang="en-US" sz="1800" dirty="0"/>
              <a:t> SS with </a:t>
            </a:r>
            <a:r>
              <a:rPr lang="en-US" sz="1800" dirty="0" err="1"/>
              <a:t>coinherited</a:t>
            </a:r>
            <a:r>
              <a:rPr lang="en-US" sz="1800" dirty="0"/>
              <a:t> </a:t>
            </a:r>
            <a:r>
              <a:rPr lang="en-US" sz="1800" dirty="0">
                <a:sym typeface="Symbol" panose="05050102010706020507" pitchFamily="18" charset="2"/>
              </a:rPr>
              <a:t>-thalassemia trait or </a:t>
            </a:r>
            <a:r>
              <a:rPr lang="en-US" sz="1800" dirty="0" err="1">
                <a:sym typeface="Symbol" panose="05050102010706020507" pitchFamily="18" charset="2"/>
              </a:rPr>
              <a:t>Hb</a:t>
            </a:r>
            <a:r>
              <a:rPr lang="en-US" sz="1800" dirty="0">
                <a:sym typeface="Symbol" panose="05050102010706020507" pitchFamily="18" charset="2"/>
              </a:rPr>
              <a:t> S</a:t>
            </a:r>
            <a:r>
              <a:rPr lang="en-US" sz="1800" baseline="30000" dirty="0">
                <a:sym typeface="Symbol" panose="05050102010706020507" pitchFamily="18" charset="2"/>
              </a:rPr>
              <a:t>0</a:t>
            </a:r>
            <a:r>
              <a:rPr lang="en-US" sz="1800" dirty="0">
                <a:sym typeface="Symbol" panose="05050102010706020507" pitchFamily="18" charset="2"/>
              </a:rPr>
              <a:t>.  As noted before, the amount of HbA</a:t>
            </a:r>
            <a:r>
              <a:rPr lang="en-US" sz="1800" baseline="-25000" dirty="0">
                <a:sym typeface="Symbol" panose="05050102010706020507" pitchFamily="18" charset="2"/>
              </a:rPr>
              <a:t>2</a:t>
            </a:r>
            <a:r>
              <a:rPr lang="en-US" sz="1800" dirty="0">
                <a:sym typeface="Symbol" panose="05050102010706020507" pitchFamily="18" charset="2"/>
              </a:rPr>
              <a:t> detected on HPLC may not be a useful discriminator in the presence of </a:t>
            </a:r>
            <a:r>
              <a:rPr lang="en-US" sz="1800" dirty="0" err="1">
                <a:sym typeface="Symbol" panose="05050102010706020507" pitchFamily="18" charset="2"/>
              </a:rPr>
              <a:t>Hb</a:t>
            </a:r>
            <a:r>
              <a:rPr lang="en-US" sz="1800" dirty="0">
                <a:sym typeface="Symbol" panose="05050102010706020507" pitchFamily="18" charset="2"/>
              </a:rPr>
              <a:t> S. However, if one of the child’s parents has sickle trait (</a:t>
            </a:r>
            <a:r>
              <a:rPr lang="en-US" sz="1800" dirty="0" err="1">
                <a:sym typeface="Symbol" panose="05050102010706020507" pitchFamily="18" charset="2"/>
              </a:rPr>
              <a:t>Hb</a:t>
            </a:r>
            <a:r>
              <a:rPr lang="en-US" sz="1800" dirty="0">
                <a:sym typeface="Symbol" panose="05050102010706020507" pitchFamily="18" charset="2"/>
              </a:rPr>
              <a:t> AS) and the other is microcytic and has predominantly </a:t>
            </a:r>
            <a:r>
              <a:rPr lang="en-US" sz="1800" dirty="0" err="1">
                <a:sym typeface="Symbol" panose="05050102010706020507" pitchFamily="18" charset="2"/>
              </a:rPr>
              <a:t>Hb</a:t>
            </a:r>
            <a:r>
              <a:rPr lang="en-US" sz="1800" dirty="0">
                <a:sym typeface="Symbol" panose="05050102010706020507" pitchFamily="18" charset="2"/>
              </a:rPr>
              <a:t> A with elevated </a:t>
            </a:r>
            <a:r>
              <a:rPr lang="en-US" sz="1800" dirty="0" err="1">
                <a:sym typeface="Symbol" panose="05050102010706020507" pitchFamily="18" charset="2"/>
              </a:rPr>
              <a:t>Hb</a:t>
            </a:r>
            <a:r>
              <a:rPr lang="en-US" sz="1800" dirty="0">
                <a:sym typeface="Symbol" panose="05050102010706020507" pitchFamily="18" charset="2"/>
              </a:rPr>
              <a:t> A</a:t>
            </a:r>
            <a:r>
              <a:rPr lang="en-US" sz="1800" baseline="-25000" dirty="0">
                <a:sym typeface="Symbol" panose="05050102010706020507" pitchFamily="18" charset="2"/>
              </a:rPr>
              <a:t>2</a:t>
            </a:r>
            <a:r>
              <a:rPr lang="en-US" sz="1800" dirty="0">
                <a:sym typeface="Symbol" panose="05050102010706020507" pitchFamily="18" charset="2"/>
              </a:rPr>
              <a:t>, then the child must have </a:t>
            </a:r>
            <a:r>
              <a:rPr lang="en-US" sz="1800" dirty="0" err="1">
                <a:sym typeface="Symbol" panose="05050102010706020507" pitchFamily="18" charset="2"/>
              </a:rPr>
              <a:t>Hb</a:t>
            </a:r>
            <a:r>
              <a:rPr lang="en-US" sz="1800" dirty="0">
                <a:sym typeface="Symbol" panose="05050102010706020507" pitchFamily="18" charset="2"/>
              </a:rPr>
              <a:t> S</a:t>
            </a:r>
            <a:r>
              <a:rPr lang="en-US" sz="1800" baseline="30000" dirty="0">
                <a:sym typeface="Symbol" panose="05050102010706020507" pitchFamily="18" charset="2"/>
              </a:rPr>
              <a:t>0</a:t>
            </a:r>
            <a:r>
              <a:rPr lang="en-US" sz="1800" dirty="0">
                <a:sym typeface="Symbol" panose="05050102010706020507" pitchFamily="18" charset="2"/>
              </a:rPr>
              <a:t>.</a:t>
            </a:r>
          </a:p>
          <a:p>
            <a:endParaRPr lang="en-US" sz="1800" dirty="0">
              <a:sym typeface="Symbol" panose="05050102010706020507" pitchFamily="18" charset="2"/>
            </a:endParaRPr>
          </a:p>
          <a:p>
            <a:r>
              <a:rPr lang="en-US" sz="1800" b="1" dirty="0"/>
              <a:t>Genetic testing </a:t>
            </a:r>
            <a:r>
              <a:rPr lang="en-US" sz="1800" dirty="0"/>
              <a:t>is increasingly used to make the initial diagnosis or confirm a diagnosis of SCD. Genetic testing actually includes a number of different techniques. For example, polymerase chain reaction-restriction fragment length polymorphism (PCR-RFLP) analysis, allele-specific oligonucleotide (ASO) probe hybridization, and sequencing of globin complementary DNA (cDNA) or genomic DNA are used to detect point mutations and small deletions or insertions. Large deletions or rearrangements, which cause the common forms of </a:t>
            </a:r>
            <a:r>
              <a:rPr lang="en-US" sz="1800" dirty="0">
                <a:sym typeface="Symbol" panose="05050102010706020507" pitchFamily="18" charset="2"/>
              </a:rPr>
              <a:t>-thalassemia and HPFH, as well as hybrid (fusion) genes like </a:t>
            </a:r>
            <a:r>
              <a:rPr lang="en-US" sz="1800" dirty="0" err="1">
                <a:sym typeface="Symbol" panose="05050102010706020507" pitchFamily="18" charset="2"/>
              </a:rPr>
              <a:t>Hb</a:t>
            </a:r>
            <a:r>
              <a:rPr lang="en-US" sz="1800" dirty="0">
                <a:sym typeface="Symbol" panose="05050102010706020507" pitchFamily="18" charset="2"/>
              </a:rPr>
              <a:t> </a:t>
            </a:r>
            <a:r>
              <a:rPr lang="en-US" sz="1800" dirty="0" err="1">
                <a:sym typeface="Symbol" panose="05050102010706020507" pitchFamily="18" charset="2"/>
              </a:rPr>
              <a:t>Lepore</a:t>
            </a:r>
            <a:r>
              <a:rPr lang="en-US" sz="1800" dirty="0">
                <a:sym typeface="Symbol" panose="05050102010706020507" pitchFamily="18" charset="2"/>
              </a:rPr>
              <a:t>, can be detected by multiplex gap PCR, Southern blotting analysis, or a newer technique called multiplex-ligation dependent probe amplification (MLPA). It is necessary to know which particular technique is being used for the genetic diagnosis of a patient, because each technique has limitations that affect the certainty of the findings. For example, a patient with </a:t>
            </a:r>
            <a:r>
              <a:rPr lang="en-US" sz="1800" dirty="0" err="1">
                <a:sym typeface="Symbol" panose="05050102010706020507" pitchFamily="18" charset="2"/>
              </a:rPr>
              <a:t>Hb</a:t>
            </a:r>
            <a:r>
              <a:rPr lang="en-US" sz="1800" dirty="0">
                <a:sym typeface="Symbol" panose="05050102010706020507" pitchFamily="18" charset="2"/>
              </a:rPr>
              <a:t> S-HPFH (specifically, gene-deletion HPFH) who has only direct genomic sequencing will appear to be homozygous for </a:t>
            </a:r>
            <a:r>
              <a:rPr lang="en-US" sz="1800" dirty="0" err="1">
                <a:sym typeface="Symbol" panose="05050102010706020507" pitchFamily="18" charset="2"/>
              </a:rPr>
              <a:t>Hb</a:t>
            </a:r>
            <a:r>
              <a:rPr lang="en-US" sz="1800" dirty="0">
                <a:sym typeface="Symbol" panose="05050102010706020507" pitchFamily="18" charset="2"/>
              </a:rPr>
              <a:t> S (</a:t>
            </a:r>
            <a:r>
              <a:rPr lang="en-US" sz="1800" dirty="0" err="1">
                <a:sym typeface="Symbol" panose="05050102010706020507" pitchFamily="18" charset="2"/>
              </a:rPr>
              <a:t>Hb</a:t>
            </a:r>
            <a:r>
              <a:rPr lang="en-US" sz="1800" dirty="0">
                <a:sym typeface="Symbol" panose="05050102010706020507" pitchFamily="18" charset="2"/>
              </a:rPr>
              <a:t> SS, sickle cell anemia), because only the </a:t>
            </a:r>
            <a:r>
              <a:rPr lang="en-US" sz="1800" baseline="30000" dirty="0">
                <a:sym typeface="Symbol" panose="05050102010706020507" pitchFamily="18" charset="2"/>
              </a:rPr>
              <a:t>S</a:t>
            </a:r>
            <a:r>
              <a:rPr lang="en-US" sz="1800" dirty="0">
                <a:sym typeface="Symbol" panose="05050102010706020507" pitchFamily="18" charset="2"/>
              </a:rPr>
              <a:t> allele will amplify by PCR, as the </a:t>
            </a:r>
            <a:r>
              <a:rPr lang="en-US" sz="1800" i="1" dirty="0">
                <a:sym typeface="Symbol" panose="05050102010706020507" pitchFamily="18" charset="2"/>
              </a:rPr>
              <a:t>HBB</a:t>
            </a:r>
            <a:r>
              <a:rPr lang="en-US" sz="1800" dirty="0">
                <a:sym typeface="Symbol" panose="05050102010706020507" pitchFamily="18" charset="2"/>
              </a:rPr>
              <a:t> (-globin) primers have no sites to anneal on the HPFH allele due to a deleted </a:t>
            </a:r>
            <a:r>
              <a:rPr lang="en-US" sz="1800" i="1" dirty="0">
                <a:sym typeface="Symbol" panose="05050102010706020507" pitchFamily="18" charset="2"/>
              </a:rPr>
              <a:t>HBB</a:t>
            </a:r>
            <a:r>
              <a:rPr lang="en-US" sz="1800" dirty="0">
                <a:sym typeface="Symbol" panose="05050102010706020507" pitchFamily="18" charset="2"/>
              </a:rPr>
              <a:t> gene. So, -globin deletion analysis would be necessary in this case in addition to direct genomic sequencing. In the end, SCD is a genetic disease, and all patients deserve an accurate, specific genetic diagnosis.</a:t>
            </a:r>
          </a:p>
        </p:txBody>
      </p:sp>
    </p:spTree>
    <p:extLst>
      <p:ext uri="{BB962C8B-B14F-4D97-AF65-F5344CB8AC3E}">
        <p14:creationId xmlns:p14="http://schemas.microsoft.com/office/powerpoint/2010/main" val="21497463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6"/>
          <p:cNvSpPr>
            <a:spLocks noGrp="1" noChangeArrowheads="1"/>
          </p:cNvSpPr>
          <p:nvPr>
            <p:ph type="title"/>
          </p:nvPr>
        </p:nvSpPr>
        <p:spPr>
          <a:xfrm>
            <a:off x="457200" y="152400"/>
            <a:ext cx="8229600" cy="889159"/>
          </a:xfrm>
        </p:spPr>
        <p:txBody>
          <a:bodyPr/>
          <a:lstStyle/>
          <a:p>
            <a:pPr eaLnBrk="1" hangingPunct="1"/>
            <a:r>
              <a:rPr lang="en-US" sz="4000" dirty="0">
                <a:latin typeface="Arial" pitchFamily="34" charset="0"/>
                <a:ea typeface="ＭＳ Ｐゴシック" pitchFamily="34" charset="-128"/>
              </a:rPr>
              <a:t>Sickle Hemoglobin (</a:t>
            </a:r>
            <a:r>
              <a:rPr lang="en-US" sz="4000" dirty="0" err="1">
                <a:latin typeface="Arial" pitchFamily="34" charset="0"/>
                <a:ea typeface="ＭＳ Ｐゴシック" pitchFamily="34" charset="-128"/>
              </a:rPr>
              <a:t>Hb</a:t>
            </a:r>
            <a:r>
              <a:rPr lang="en-US" sz="4000" dirty="0">
                <a:latin typeface="Arial" pitchFamily="34" charset="0"/>
                <a:ea typeface="ＭＳ Ｐゴシック" pitchFamily="34" charset="-128"/>
              </a:rPr>
              <a:t> S)</a:t>
            </a:r>
          </a:p>
        </p:txBody>
      </p:sp>
      <p:sp>
        <p:nvSpPr>
          <p:cNvPr id="113669" name="Text Box 8"/>
          <p:cNvSpPr txBox="1">
            <a:spLocks noChangeArrowheads="1"/>
          </p:cNvSpPr>
          <p:nvPr/>
        </p:nvSpPr>
        <p:spPr bwMode="auto">
          <a:xfrm>
            <a:off x="2698730" y="977035"/>
            <a:ext cx="3746538" cy="461665"/>
          </a:xfrm>
          <a:prstGeom prst="rect">
            <a:avLst/>
          </a:prstGeom>
          <a:noFill/>
          <a:ln w="9525">
            <a:noFill/>
            <a:miter lim="800000"/>
            <a:headEnd/>
            <a:tailEnd/>
          </a:ln>
        </p:spPr>
        <p:txBody>
          <a:bodyPr wrap="none">
            <a:spAutoFit/>
          </a:bodyPr>
          <a:lstStyle/>
          <a:p>
            <a:pPr algn="ctr"/>
            <a:r>
              <a:rPr lang="el-GR" dirty="0">
                <a:cs typeface="Arial" panose="020B0604020202020204" pitchFamily="34" charset="0"/>
              </a:rPr>
              <a:t>β</a:t>
            </a:r>
            <a:r>
              <a:rPr lang="en-US" baseline="30000" dirty="0">
                <a:latin typeface="+mj-lt"/>
                <a:cs typeface="Arial" pitchFamily="34" charset="0"/>
              </a:rPr>
              <a:t>6 </a:t>
            </a:r>
            <a:r>
              <a:rPr lang="en-US" baseline="30000" dirty="0" err="1">
                <a:latin typeface="+mj-lt"/>
                <a:cs typeface="Arial" pitchFamily="34" charset="0"/>
              </a:rPr>
              <a:t>glu</a:t>
            </a:r>
            <a:r>
              <a:rPr lang="en-US" baseline="30000" dirty="0" err="1">
                <a:latin typeface="+mj-lt"/>
                <a:cs typeface="Arial" pitchFamily="34" charset="0"/>
                <a:sym typeface="Symbol" pitchFamily="18" charset="2"/>
              </a:rPr>
              <a:t></a:t>
            </a:r>
            <a:r>
              <a:rPr lang="en-US" baseline="30000" dirty="0" err="1">
                <a:latin typeface="+mj-lt"/>
                <a:cs typeface="Arial" pitchFamily="34" charset="0"/>
              </a:rPr>
              <a:t>val</a:t>
            </a:r>
            <a:r>
              <a:rPr lang="en-US" dirty="0">
                <a:latin typeface="+mj-lt"/>
                <a:cs typeface="Arial" pitchFamily="34" charset="0"/>
              </a:rPr>
              <a:t> [HBB.</a:t>
            </a:r>
            <a:r>
              <a:rPr lang="en-US" dirty="0">
                <a:latin typeface="+mj-lt"/>
              </a:rPr>
              <a:t>c.20A&gt;T(p.E7V)]</a:t>
            </a:r>
            <a:endParaRPr lang="en-US" baseline="30000" dirty="0">
              <a:latin typeface="+mj-lt"/>
              <a:cs typeface="Arial" pitchFamily="34" charset="0"/>
            </a:endParaRPr>
          </a:p>
        </p:txBody>
      </p:sp>
      <p:grpSp>
        <p:nvGrpSpPr>
          <p:cNvPr id="6" name="Group 5"/>
          <p:cNvGrpSpPr/>
          <p:nvPr/>
        </p:nvGrpSpPr>
        <p:grpSpPr>
          <a:xfrm>
            <a:off x="3525391" y="2553072"/>
            <a:ext cx="2460625" cy="2655888"/>
            <a:chOff x="3611909" y="2553072"/>
            <a:chExt cx="2460625" cy="2655888"/>
          </a:xfrm>
        </p:grpSpPr>
        <p:pic>
          <p:nvPicPr>
            <p:cNvPr id="107" name="Picture 7"/>
            <p:cNvPicPr>
              <a:picLocks noChangeAspect="1" noChangeArrowheads="1"/>
            </p:cNvPicPr>
            <p:nvPr/>
          </p:nvPicPr>
          <p:blipFill>
            <a:blip r:embed="rId3">
              <a:lum contrast="14000"/>
            </a:blip>
            <a:srcRect l="2075" t="2203" r="3297" b="30769"/>
            <a:stretch>
              <a:fillRect/>
            </a:stretch>
          </p:blipFill>
          <p:spPr bwMode="auto">
            <a:xfrm>
              <a:off x="3611909" y="2553072"/>
              <a:ext cx="2460625" cy="2655888"/>
            </a:xfrm>
            <a:prstGeom prst="rect">
              <a:avLst/>
            </a:prstGeom>
            <a:noFill/>
            <a:ln w="9525">
              <a:noFill/>
              <a:miter lim="800000"/>
              <a:headEnd/>
              <a:tailEnd/>
            </a:ln>
          </p:spPr>
        </p:pic>
        <p:sp>
          <p:nvSpPr>
            <p:cNvPr id="108" name="Oval 107"/>
            <p:cNvSpPr/>
            <p:nvPr/>
          </p:nvSpPr>
          <p:spPr>
            <a:xfrm>
              <a:off x="4715956" y="4383258"/>
              <a:ext cx="533400" cy="533400"/>
            </a:xfrm>
            <a:prstGeom prst="ellipse">
              <a:avLst/>
            </a:prstGeom>
            <a:noFill/>
            <a:ln w="3810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grpSp>
      <p:sp>
        <p:nvSpPr>
          <p:cNvPr id="125" name="TextBox 124"/>
          <p:cNvSpPr txBox="1"/>
          <p:nvPr/>
        </p:nvSpPr>
        <p:spPr>
          <a:xfrm>
            <a:off x="667463" y="1911873"/>
            <a:ext cx="2257349" cy="584775"/>
          </a:xfrm>
          <a:prstGeom prst="rect">
            <a:avLst/>
          </a:prstGeom>
          <a:noFill/>
        </p:spPr>
        <p:txBody>
          <a:bodyPr wrap="none" rtlCol="0">
            <a:spAutoFit/>
          </a:bodyPr>
          <a:lstStyle/>
          <a:p>
            <a:pPr algn="ctr"/>
            <a:r>
              <a:rPr lang="en-US" sz="1600" b="1" dirty="0"/>
              <a:t>polymerization</a:t>
            </a:r>
          </a:p>
          <a:p>
            <a:pPr algn="ctr"/>
            <a:r>
              <a:rPr lang="en-US" sz="1600" b="1" dirty="0"/>
              <a:t>upon de-oxygenation</a:t>
            </a:r>
          </a:p>
        </p:txBody>
      </p:sp>
      <p:sp>
        <p:nvSpPr>
          <p:cNvPr id="126" name="TextBox 125"/>
          <p:cNvSpPr txBox="1"/>
          <p:nvPr/>
        </p:nvSpPr>
        <p:spPr>
          <a:xfrm>
            <a:off x="3505200" y="1911873"/>
            <a:ext cx="2501006" cy="584775"/>
          </a:xfrm>
          <a:prstGeom prst="rect">
            <a:avLst/>
          </a:prstGeom>
          <a:noFill/>
        </p:spPr>
        <p:txBody>
          <a:bodyPr wrap="none" rtlCol="0">
            <a:spAutoFit/>
          </a:bodyPr>
          <a:lstStyle/>
          <a:p>
            <a:pPr algn="ctr"/>
            <a:r>
              <a:rPr lang="en-US" sz="1600" b="1" dirty="0"/>
              <a:t>mediated by </a:t>
            </a:r>
            <a:r>
              <a:rPr lang="el-GR" sz="1600" b="1" dirty="0">
                <a:cs typeface="Arial" panose="020B0604020202020204" pitchFamily="34" charset="0"/>
              </a:rPr>
              <a:t>β</a:t>
            </a:r>
            <a:r>
              <a:rPr lang="en-US" sz="1600" b="1" dirty="0">
                <a:cs typeface="Arial" panose="020B0604020202020204" pitchFamily="34" charset="0"/>
              </a:rPr>
              <a:t>-</a:t>
            </a:r>
            <a:r>
              <a:rPr lang="el-GR" sz="1600" b="1" dirty="0">
                <a:cs typeface="Arial" panose="020B0604020202020204" pitchFamily="34" charset="0"/>
              </a:rPr>
              <a:t>β</a:t>
            </a:r>
            <a:endParaRPr lang="en-US" sz="1600" b="1" dirty="0">
              <a:cs typeface="Arial" panose="020B0604020202020204" pitchFamily="34" charset="0"/>
            </a:endParaRPr>
          </a:p>
          <a:p>
            <a:pPr algn="ctr"/>
            <a:r>
              <a:rPr lang="en-US" sz="1600" b="1" dirty="0">
                <a:cs typeface="Arial" panose="020B0604020202020204" pitchFamily="34" charset="0"/>
              </a:rPr>
              <a:t>intermolecular contacts</a:t>
            </a:r>
            <a:endParaRPr lang="en-US" sz="1600" b="1" dirty="0"/>
          </a:p>
        </p:txBody>
      </p:sp>
      <p:sp>
        <p:nvSpPr>
          <p:cNvPr id="18" name="TextBox 17"/>
          <p:cNvSpPr txBox="1"/>
          <p:nvPr/>
        </p:nvSpPr>
        <p:spPr>
          <a:xfrm>
            <a:off x="636984" y="5486400"/>
            <a:ext cx="7870031"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US" sz="1800" dirty="0"/>
              <a:t>Polymerization is slowed or inhibited by non-S </a:t>
            </a:r>
            <a:r>
              <a:rPr lang="en-US" sz="1800" dirty="0" err="1"/>
              <a:t>hemoglobins</a:t>
            </a:r>
            <a:r>
              <a:rPr lang="en-US" sz="1800" dirty="0"/>
              <a:t> in the RBC.</a:t>
            </a:r>
          </a:p>
          <a:p>
            <a:pPr marL="285750" indent="-285750">
              <a:buFont typeface="Arial" panose="020B0604020202020204" pitchFamily="34" charset="0"/>
              <a:buChar char="•"/>
            </a:pPr>
            <a:r>
              <a:rPr lang="en-US" sz="1800" dirty="0" err="1"/>
              <a:t>Hb</a:t>
            </a:r>
            <a:r>
              <a:rPr lang="en-US" sz="1800" dirty="0"/>
              <a:t> A is </a:t>
            </a:r>
            <a:r>
              <a:rPr lang="en-US" sz="1800" i="1" dirty="0"/>
              <a:t>not</a:t>
            </a:r>
            <a:r>
              <a:rPr lang="en-US" sz="1800" dirty="0"/>
              <a:t> incorporated into the fiber and slows polymerization due to “dilution” of </a:t>
            </a:r>
            <a:r>
              <a:rPr lang="en-US" sz="1800" dirty="0" err="1"/>
              <a:t>Hb</a:t>
            </a:r>
            <a:r>
              <a:rPr lang="en-US" sz="1800" dirty="0"/>
              <a:t> S.</a:t>
            </a:r>
          </a:p>
          <a:p>
            <a:pPr marL="285750" indent="-285750">
              <a:buFont typeface="Arial" panose="020B0604020202020204" pitchFamily="34" charset="0"/>
              <a:buChar char="•"/>
            </a:pPr>
            <a:r>
              <a:rPr lang="en-US" sz="1800" dirty="0" err="1"/>
              <a:t>Hb</a:t>
            </a:r>
            <a:r>
              <a:rPr lang="en-US" sz="1800" dirty="0"/>
              <a:t> F </a:t>
            </a:r>
            <a:r>
              <a:rPr lang="en-US" sz="1800" i="1" dirty="0"/>
              <a:t>is</a:t>
            </a:r>
            <a:r>
              <a:rPr lang="en-US" sz="1800" dirty="0"/>
              <a:t> incorporated into the fiber and inhibits further polymerization.</a:t>
            </a:r>
          </a:p>
        </p:txBody>
      </p:sp>
      <p:grpSp>
        <p:nvGrpSpPr>
          <p:cNvPr id="7" name="Group 6"/>
          <p:cNvGrpSpPr/>
          <p:nvPr/>
        </p:nvGrpSpPr>
        <p:grpSpPr>
          <a:xfrm>
            <a:off x="304800" y="2743200"/>
            <a:ext cx="2982674" cy="2465761"/>
            <a:chOff x="304800" y="2743200"/>
            <a:chExt cx="2982674" cy="2465761"/>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16" y="2743200"/>
              <a:ext cx="2583956" cy="1950863"/>
            </a:xfrm>
            <a:prstGeom prst="rect">
              <a:avLst/>
            </a:prstGeom>
          </p:spPr>
        </p:pic>
        <p:sp>
          <p:nvSpPr>
            <p:cNvPr id="17" name="TextBox 16"/>
            <p:cNvSpPr txBox="1"/>
            <p:nvPr/>
          </p:nvSpPr>
          <p:spPr>
            <a:xfrm>
              <a:off x="304800" y="4901183"/>
              <a:ext cx="1109599" cy="307777"/>
            </a:xfrm>
            <a:prstGeom prst="rect">
              <a:avLst/>
            </a:prstGeom>
            <a:noFill/>
          </p:spPr>
          <p:txBody>
            <a:bodyPr wrap="none" rtlCol="0">
              <a:spAutoFit/>
            </a:bodyPr>
            <a:lstStyle/>
            <a:p>
              <a:r>
                <a:rPr lang="en-US" sz="1400" dirty="0"/>
                <a:t>oxygenated</a:t>
              </a:r>
            </a:p>
          </p:txBody>
        </p:sp>
        <p:sp>
          <p:nvSpPr>
            <p:cNvPr id="124" name="TextBox 123"/>
            <p:cNvSpPr txBox="1"/>
            <p:nvPr/>
          </p:nvSpPr>
          <p:spPr>
            <a:xfrm>
              <a:off x="1979103" y="4901184"/>
              <a:ext cx="1308371" cy="307777"/>
            </a:xfrm>
            <a:prstGeom prst="rect">
              <a:avLst/>
            </a:prstGeom>
            <a:noFill/>
          </p:spPr>
          <p:txBody>
            <a:bodyPr wrap="none" rtlCol="0">
              <a:spAutoFit/>
            </a:bodyPr>
            <a:lstStyle/>
            <a:p>
              <a:r>
                <a:rPr lang="en-US" sz="1400" dirty="0"/>
                <a:t>deoxygenated</a:t>
              </a:r>
            </a:p>
          </p:txBody>
        </p:sp>
        <p:grpSp>
          <p:nvGrpSpPr>
            <p:cNvPr id="21" name="Group 20"/>
            <p:cNvGrpSpPr/>
            <p:nvPr/>
          </p:nvGrpSpPr>
          <p:grpSpPr>
            <a:xfrm>
              <a:off x="1120401" y="3223788"/>
              <a:ext cx="1437563" cy="1261459"/>
              <a:chOff x="1196601" y="3223788"/>
              <a:chExt cx="1437563" cy="1261459"/>
            </a:xfrm>
          </p:grpSpPr>
          <p:sp>
            <p:nvSpPr>
              <p:cNvPr id="19" name="Arc 18"/>
              <p:cNvSpPr/>
              <p:nvPr/>
            </p:nvSpPr>
            <p:spPr>
              <a:xfrm rot="19225141">
                <a:off x="1196601" y="3223788"/>
                <a:ext cx="1285163" cy="1109059"/>
              </a:xfrm>
              <a:prstGeom prst="arc">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0" name="Arc 129"/>
              <p:cNvSpPr/>
              <p:nvPr/>
            </p:nvSpPr>
            <p:spPr>
              <a:xfrm rot="8673854">
                <a:off x="1349001" y="3376188"/>
                <a:ext cx="1285163" cy="1109059"/>
              </a:xfrm>
              <a:prstGeom prst="arc">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9"/>
              <p:cNvSpPr/>
              <p:nvPr/>
            </p:nvSpPr>
            <p:spPr>
              <a:xfrm>
                <a:off x="1490599" y="3657600"/>
                <a:ext cx="719201"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2" name="TextBox 31"/>
          <p:cNvSpPr txBox="1"/>
          <p:nvPr/>
        </p:nvSpPr>
        <p:spPr>
          <a:xfrm>
            <a:off x="6280942" y="1911873"/>
            <a:ext cx="2661031" cy="584775"/>
          </a:xfrm>
          <a:prstGeom prst="rect">
            <a:avLst/>
          </a:prstGeom>
          <a:noFill/>
        </p:spPr>
        <p:txBody>
          <a:bodyPr wrap="square" rtlCol="0">
            <a:spAutoFit/>
          </a:bodyPr>
          <a:lstStyle/>
          <a:p>
            <a:pPr algn="ctr"/>
            <a:r>
              <a:rPr lang="en-US" sz="1600" b="1" dirty="0"/>
              <a:t>cyclic, reversible process damages membrane</a:t>
            </a:r>
          </a:p>
        </p:txBody>
      </p:sp>
      <p:grpSp>
        <p:nvGrpSpPr>
          <p:cNvPr id="5" name="Group 4"/>
          <p:cNvGrpSpPr/>
          <p:nvPr/>
        </p:nvGrpSpPr>
        <p:grpSpPr>
          <a:xfrm>
            <a:off x="6690292" y="2892623"/>
            <a:ext cx="1842331" cy="1907977"/>
            <a:chOff x="6971412" y="2892623"/>
            <a:chExt cx="1842331" cy="1907977"/>
          </a:xfrm>
        </p:grpSpPr>
        <p:grpSp>
          <p:nvGrpSpPr>
            <p:cNvPr id="28" name="Group 27"/>
            <p:cNvGrpSpPr/>
            <p:nvPr/>
          </p:nvGrpSpPr>
          <p:grpSpPr>
            <a:xfrm>
              <a:off x="7147596" y="3229176"/>
              <a:ext cx="1437563" cy="1261459"/>
              <a:chOff x="1196601" y="3223788"/>
              <a:chExt cx="1437563" cy="1261459"/>
            </a:xfrm>
          </p:grpSpPr>
          <p:sp>
            <p:nvSpPr>
              <p:cNvPr id="29" name="Arc 28"/>
              <p:cNvSpPr/>
              <p:nvPr/>
            </p:nvSpPr>
            <p:spPr>
              <a:xfrm rot="19225141">
                <a:off x="1196601" y="3223788"/>
                <a:ext cx="1285163" cy="1109059"/>
              </a:xfrm>
              <a:prstGeom prst="arc">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rot="8673854">
                <a:off x="1349001" y="3376188"/>
                <a:ext cx="1285163" cy="1109059"/>
              </a:xfrm>
              <a:prstGeom prst="arc">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ectangle 30"/>
              <p:cNvSpPr/>
              <p:nvPr/>
            </p:nvSpPr>
            <p:spPr>
              <a:xfrm>
                <a:off x="1628822" y="3657600"/>
                <a:ext cx="580978" cy="299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300000">
              <a:off x="6924464" y="3507163"/>
              <a:ext cx="808550" cy="714654"/>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176967">
              <a:off x="8078223" y="3475264"/>
              <a:ext cx="735520" cy="886797"/>
            </a:xfrm>
            <a:prstGeom prst="rect">
              <a:avLst/>
            </a:prstGeom>
          </p:spPr>
        </p:pic>
        <p:sp>
          <p:nvSpPr>
            <p:cNvPr id="4" name="TextBox 3"/>
            <p:cNvSpPr txBox="1"/>
            <p:nvPr/>
          </p:nvSpPr>
          <p:spPr>
            <a:xfrm>
              <a:off x="7615453" y="2892623"/>
              <a:ext cx="450764" cy="307777"/>
            </a:xfrm>
            <a:prstGeom prst="rect">
              <a:avLst/>
            </a:prstGeom>
            <a:noFill/>
          </p:spPr>
          <p:txBody>
            <a:bodyPr wrap="none" rtlCol="0">
              <a:spAutoFit/>
            </a:bodyPr>
            <a:lstStyle/>
            <a:p>
              <a:pPr algn="ctr"/>
              <a:r>
                <a:rPr lang="en-US" sz="1400" dirty="0"/>
                <a:t>-O</a:t>
              </a:r>
              <a:r>
                <a:rPr lang="en-US" sz="1400" baseline="-25000" dirty="0"/>
                <a:t>2</a:t>
              </a:r>
              <a:endParaRPr lang="en-US" sz="1400" dirty="0"/>
            </a:p>
          </p:txBody>
        </p:sp>
        <p:sp>
          <p:nvSpPr>
            <p:cNvPr id="33" name="TextBox 32"/>
            <p:cNvSpPr txBox="1"/>
            <p:nvPr/>
          </p:nvSpPr>
          <p:spPr>
            <a:xfrm>
              <a:off x="7598594" y="4492823"/>
              <a:ext cx="495650" cy="307777"/>
            </a:xfrm>
            <a:prstGeom prst="rect">
              <a:avLst/>
            </a:prstGeom>
            <a:noFill/>
          </p:spPr>
          <p:txBody>
            <a:bodyPr wrap="none" rtlCol="0">
              <a:spAutoFit/>
            </a:bodyPr>
            <a:lstStyle/>
            <a:p>
              <a:pPr algn="ctr"/>
              <a:r>
                <a:rPr lang="en-US" sz="1400" dirty="0"/>
                <a:t>+O</a:t>
              </a:r>
              <a:r>
                <a:rPr lang="en-US" sz="1400" baseline="-25000" dirty="0"/>
                <a:t>2</a:t>
              </a:r>
              <a:endParaRPr lang="en-US" sz="1400" dirty="0"/>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Irreversibly Sickle Cells (ISCs)</a:t>
            </a:r>
            <a:br>
              <a:rPr lang="en-US" sz="4000" dirty="0"/>
            </a:br>
            <a:r>
              <a:rPr lang="en-US" sz="3200" b="0" dirty="0">
                <a:latin typeface="+mj-lt"/>
              </a:rPr>
              <a:t>Clinical and Laboratory Correlates</a:t>
            </a:r>
            <a:endParaRPr lang="en-US" sz="4000" dirty="0"/>
          </a:p>
        </p:txBody>
      </p:sp>
      <p:grpSp>
        <p:nvGrpSpPr>
          <p:cNvPr id="8" name="Group 7"/>
          <p:cNvGrpSpPr/>
          <p:nvPr/>
        </p:nvGrpSpPr>
        <p:grpSpPr>
          <a:xfrm>
            <a:off x="457200" y="1804812"/>
            <a:ext cx="3276600" cy="4572000"/>
            <a:chOff x="711564" y="1600200"/>
            <a:chExt cx="3762696" cy="50292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564" y="1600200"/>
              <a:ext cx="3762696" cy="5029200"/>
            </a:xfrm>
            <a:prstGeom prst="rect">
              <a:avLst/>
            </a:prstGeom>
          </p:spPr>
        </p:pic>
        <p:sp>
          <p:nvSpPr>
            <p:cNvPr id="5" name="Rectangle 4"/>
            <p:cNvSpPr/>
            <p:nvPr/>
          </p:nvSpPr>
          <p:spPr>
            <a:xfrm>
              <a:off x="3124200" y="3657600"/>
              <a:ext cx="1066800" cy="457200"/>
            </a:xfrm>
            <a:prstGeom prst="rect">
              <a:avLst/>
            </a:prstGeom>
            <a:gradFill>
              <a:gsLst>
                <a:gs pos="0">
                  <a:srgbClr val="0A204A"/>
                </a:gs>
                <a:gs pos="100000">
                  <a:srgbClr val="051537"/>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4311502" y="1804812"/>
            <a:ext cx="4155305" cy="1015663"/>
          </a:xfrm>
          <a:prstGeom prst="rect">
            <a:avLst/>
          </a:prstGeom>
          <a:noFill/>
        </p:spPr>
        <p:txBody>
          <a:bodyPr wrap="none" rtlCol="0">
            <a:spAutoFit/>
          </a:bodyPr>
          <a:lstStyle/>
          <a:p>
            <a:r>
              <a:rPr lang="en-US" sz="2000" b="1" dirty="0"/>
              <a:t>Positive correlations with %ISCs</a:t>
            </a:r>
          </a:p>
          <a:p>
            <a:pPr marL="342900" indent="-342900">
              <a:buFont typeface="Arial" panose="020B0604020202020204" pitchFamily="34" charset="0"/>
              <a:buChar char="•"/>
            </a:pPr>
            <a:r>
              <a:rPr lang="en-US" sz="2000" dirty="0"/>
              <a:t>MCHC</a:t>
            </a:r>
          </a:p>
          <a:p>
            <a:pPr marL="342900" indent="-342900">
              <a:buFont typeface="Arial" panose="020B0604020202020204" pitchFamily="34" charset="0"/>
              <a:buChar char="•"/>
            </a:pPr>
            <a:r>
              <a:rPr lang="en-US" sz="2000" dirty="0">
                <a:cs typeface="Arial" panose="020B0604020202020204" pitchFamily="34" charset="0"/>
              </a:rPr>
              <a:t>α-globin gene number</a:t>
            </a:r>
            <a:endParaRPr lang="en-US" sz="2000" dirty="0"/>
          </a:p>
        </p:txBody>
      </p:sp>
      <p:sp>
        <p:nvSpPr>
          <p:cNvPr id="7" name="TextBox 6"/>
          <p:cNvSpPr txBox="1"/>
          <p:nvPr/>
        </p:nvSpPr>
        <p:spPr>
          <a:xfrm>
            <a:off x="4343400" y="3266467"/>
            <a:ext cx="4070345" cy="1938992"/>
          </a:xfrm>
          <a:prstGeom prst="rect">
            <a:avLst/>
          </a:prstGeom>
          <a:noFill/>
        </p:spPr>
        <p:txBody>
          <a:bodyPr wrap="none" rtlCol="0">
            <a:spAutoFit/>
          </a:bodyPr>
          <a:lstStyle/>
          <a:p>
            <a:r>
              <a:rPr lang="en-US" sz="2000" b="1" dirty="0"/>
              <a:t>Inverse correlations with %ISCs</a:t>
            </a:r>
          </a:p>
          <a:p>
            <a:pPr marL="342900" indent="-342900">
              <a:buFont typeface="Arial" panose="020B0604020202020204" pitchFamily="34" charset="0"/>
              <a:buChar char="•"/>
            </a:pPr>
            <a:r>
              <a:rPr lang="en-US" sz="2000" dirty="0"/>
              <a:t>RBC lifespan</a:t>
            </a:r>
          </a:p>
          <a:p>
            <a:pPr marL="342900" indent="-342900">
              <a:buFont typeface="Arial" panose="020B0604020202020204" pitchFamily="34" charset="0"/>
              <a:buChar char="•"/>
            </a:pPr>
            <a:r>
              <a:rPr lang="en-US" sz="2000" dirty="0"/>
              <a:t>Total </a:t>
            </a:r>
            <a:r>
              <a:rPr lang="en-US" sz="2000" dirty="0" err="1"/>
              <a:t>Hb</a:t>
            </a:r>
            <a:endParaRPr lang="en-US" sz="2000" dirty="0"/>
          </a:p>
          <a:p>
            <a:pPr marL="342900" indent="-342900">
              <a:buFont typeface="Arial" panose="020B0604020202020204" pitchFamily="34" charset="0"/>
              <a:buChar char="•"/>
            </a:pPr>
            <a:r>
              <a:rPr lang="en-US" sz="2000" dirty="0" err="1"/>
              <a:t>Hb</a:t>
            </a:r>
            <a:r>
              <a:rPr lang="en-US" sz="2000" dirty="0"/>
              <a:t> F</a:t>
            </a:r>
          </a:p>
          <a:p>
            <a:pPr marL="342900" indent="-342900">
              <a:buFont typeface="Arial" panose="020B0604020202020204" pitchFamily="34" charset="0"/>
              <a:buChar char="•"/>
            </a:pPr>
            <a:r>
              <a:rPr lang="en-US" sz="2000" dirty="0">
                <a:cs typeface="Arial" panose="020B0604020202020204" pitchFamily="34" charset="0"/>
              </a:rPr>
              <a:t>α-thalassemia</a:t>
            </a:r>
            <a:endParaRPr lang="en-US" sz="2000" dirty="0"/>
          </a:p>
          <a:p>
            <a:pPr marL="342900" indent="-342900">
              <a:buFont typeface="Arial" panose="020B0604020202020204" pitchFamily="34" charset="0"/>
              <a:buChar char="•"/>
            </a:pPr>
            <a:r>
              <a:rPr lang="en-US" sz="2000" dirty="0"/>
              <a:t>Frequency of pain</a:t>
            </a:r>
          </a:p>
        </p:txBody>
      </p:sp>
      <p:sp>
        <p:nvSpPr>
          <p:cNvPr id="9" name="TextBox 8"/>
          <p:cNvSpPr txBox="1"/>
          <p:nvPr/>
        </p:nvSpPr>
        <p:spPr>
          <a:xfrm>
            <a:off x="4343400" y="5638800"/>
            <a:ext cx="4155305"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latin typeface="Arial" panose="020B0604020202020204" pitchFamily="34" charset="0"/>
                <a:cs typeface="Arial" panose="020B0604020202020204" pitchFamily="34" charset="0"/>
              </a:rPr>
              <a:t>An increase in the number of ISCs has been reported to portend VOC.</a:t>
            </a:r>
          </a:p>
        </p:txBody>
      </p:sp>
    </p:spTree>
    <p:extLst>
      <p:ext uri="{BB962C8B-B14F-4D97-AF65-F5344CB8AC3E}">
        <p14:creationId xmlns:p14="http://schemas.microsoft.com/office/powerpoint/2010/main" val="1294674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26"/>
          <p:cNvSpPr>
            <a:spLocks noGrp="1" noChangeArrowheads="1"/>
          </p:cNvSpPr>
          <p:nvPr>
            <p:ph type="title"/>
          </p:nvPr>
        </p:nvSpPr>
        <p:spPr>
          <a:xfrm>
            <a:off x="381000" y="304800"/>
            <a:ext cx="8382000" cy="1143000"/>
          </a:xfrm>
        </p:spPr>
        <p:txBody>
          <a:bodyPr/>
          <a:lstStyle/>
          <a:p>
            <a:pPr eaLnBrk="1" hangingPunct="1"/>
            <a:r>
              <a:rPr lang="en-US" sz="2800" dirty="0">
                <a:latin typeface="Arial" pitchFamily="34" charset="0"/>
                <a:ea typeface="ＭＳ Ｐゴシック" pitchFamily="34" charset="-128"/>
              </a:rPr>
              <a:t>Be Familiar with These Names and Structures</a:t>
            </a:r>
          </a:p>
        </p:txBody>
      </p:sp>
      <p:sp>
        <p:nvSpPr>
          <p:cNvPr id="18434" name="Rectangle 1027"/>
          <p:cNvSpPr>
            <a:spLocks noGrp="1" noChangeArrowheads="1"/>
          </p:cNvSpPr>
          <p:nvPr>
            <p:ph idx="1"/>
          </p:nvPr>
        </p:nvSpPr>
        <p:spPr>
          <a:xfrm>
            <a:off x="1639888" y="1600200"/>
            <a:ext cx="6208712" cy="4724400"/>
          </a:xfrm>
        </p:spPr>
        <p:txBody>
          <a:bodyPr rtlCol="0">
            <a:normAutofit/>
          </a:bodyPr>
          <a:lstStyle/>
          <a:p>
            <a:pPr eaLnBrk="1" fontAlgn="auto" hangingPunct="1">
              <a:lnSpc>
                <a:spcPct val="110000"/>
              </a:lnSpc>
              <a:spcAft>
                <a:spcPts val="0"/>
              </a:spcAft>
              <a:buFontTx/>
              <a:buNone/>
              <a:defRPr/>
            </a:pPr>
            <a:r>
              <a:rPr lang="en-US" sz="2000" b="1" u="sng" dirty="0"/>
              <a:t>Name</a:t>
            </a:r>
            <a:r>
              <a:rPr lang="en-US" sz="2000" b="1" dirty="0"/>
              <a:t>			</a:t>
            </a:r>
            <a:r>
              <a:rPr lang="en-US" sz="2000" b="1" u="sng" dirty="0"/>
              <a:t>Description</a:t>
            </a:r>
            <a:r>
              <a:rPr lang="en-US" sz="2000" b="1" dirty="0"/>
              <a:t>		</a:t>
            </a:r>
            <a:r>
              <a:rPr lang="en-US" sz="2000" b="1" u="sng" dirty="0"/>
              <a:t>Composition</a:t>
            </a:r>
            <a:endParaRPr lang="en-US" sz="2000" u="sng" dirty="0"/>
          </a:p>
          <a:p>
            <a:pPr eaLnBrk="1" fontAlgn="auto" hangingPunct="1">
              <a:lnSpc>
                <a:spcPct val="110000"/>
              </a:lnSpc>
              <a:spcAft>
                <a:spcPts val="0"/>
              </a:spcAft>
              <a:buFontTx/>
              <a:buNone/>
              <a:defRPr/>
            </a:pPr>
            <a:endParaRPr lang="en-US" sz="2000" dirty="0"/>
          </a:p>
          <a:p>
            <a:pPr eaLnBrk="1" fontAlgn="auto" hangingPunct="1">
              <a:lnSpc>
                <a:spcPct val="110000"/>
              </a:lnSpc>
              <a:spcAft>
                <a:spcPts val="0"/>
              </a:spcAft>
              <a:buFontTx/>
              <a:buNone/>
              <a:defRPr/>
            </a:pPr>
            <a:r>
              <a:rPr lang="en-US" sz="2000" dirty="0" err="1"/>
              <a:t>Hb</a:t>
            </a:r>
            <a:r>
              <a:rPr lang="en-US" sz="2000" dirty="0"/>
              <a:t> A			Adult </a:t>
            </a:r>
            <a:r>
              <a:rPr lang="en-US" sz="2000" dirty="0" err="1"/>
              <a:t>Hb</a:t>
            </a:r>
            <a:r>
              <a:rPr lang="en-US" sz="2000" dirty="0"/>
              <a:t>			</a:t>
            </a:r>
            <a:r>
              <a:rPr lang="en-US" sz="2000" dirty="0">
                <a:latin typeface="Symbol" charset="2"/>
                <a:cs typeface="Symbol" charset="2"/>
              </a:rPr>
              <a:t>a</a:t>
            </a:r>
            <a:r>
              <a:rPr lang="en-US" sz="2000" baseline="-25000" dirty="0"/>
              <a:t>2</a:t>
            </a:r>
            <a:r>
              <a:rPr lang="en-US" sz="2000" dirty="0">
                <a:latin typeface="Symbol" charset="2"/>
                <a:cs typeface="Symbol" charset="2"/>
              </a:rPr>
              <a:t>b</a:t>
            </a:r>
            <a:r>
              <a:rPr lang="en-US" sz="2000" baseline="-25000" dirty="0"/>
              <a:t>2</a:t>
            </a:r>
            <a:endParaRPr lang="en-US" sz="2000" dirty="0"/>
          </a:p>
          <a:p>
            <a:pPr eaLnBrk="1" fontAlgn="auto" hangingPunct="1">
              <a:lnSpc>
                <a:spcPct val="110000"/>
              </a:lnSpc>
              <a:spcAft>
                <a:spcPts val="0"/>
              </a:spcAft>
              <a:buFontTx/>
              <a:buNone/>
              <a:defRPr/>
            </a:pPr>
            <a:endParaRPr lang="en-US" sz="2000" dirty="0"/>
          </a:p>
          <a:p>
            <a:pPr eaLnBrk="1" fontAlgn="auto" hangingPunct="1">
              <a:lnSpc>
                <a:spcPct val="110000"/>
              </a:lnSpc>
              <a:spcAft>
                <a:spcPts val="0"/>
              </a:spcAft>
              <a:buFontTx/>
              <a:buNone/>
              <a:defRPr/>
            </a:pPr>
            <a:r>
              <a:rPr lang="en-US" sz="2000" dirty="0" err="1"/>
              <a:t>Hb</a:t>
            </a:r>
            <a:r>
              <a:rPr lang="en-US" sz="2000" dirty="0"/>
              <a:t> A</a:t>
            </a:r>
            <a:r>
              <a:rPr lang="en-US" sz="2000" baseline="-25000" dirty="0"/>
              <a:t>2			</a:t>
            </a:r>
            <a:r>
              <a:rPr lang="en-US" sz="2000" dirty="0"/>
              <a:t>Minor adult </a:t>
            </a:r>
            <a:r>
              <a:rPr lang="en-US" sz="2000" dirty="0" err="1"/>
              <a:t>Hb</a:t>
            </a:r>
            <a:r>
              <a:rPr lang="en-US" sz="2000" dirty="0"/>
              <a:t>		</a:t>
            </a:r>
            <a:r>
              <a:rPr lang="en-US" sz="2000" dirty="0">
                <a:latin typeface="Symbol" charset="2"/>
                <a:cs typeface="Symbol" charset="2"/>
              </a:rPr>
              <a:t>a</a:t>
            </a:r>
            <a:r>
              <a:rPr lang="en-US" sz="2000" baseline="-25000" dirty="0"/>
              <a:t>2</a:t>
            </a:r>
            <a:r>
              <a:rPr lang="en-US" sz="2000" dirty="0">
                <a:latin typeface="Symbol" charset="2"/>
                <a:cs typeface="Symbol" charset="2"/>
              </a:rPr>
              <a:t>d</a:t>
            </a:r>
            <a:r>
              <a:rPr lang="en-US" sz="2000" baseline="-25000" dirty="0"/>
              <a:t>2</a:t>
            </a:r>
            <a:endParaRPr lang="en-US" sz="2000" dirty="0"/>
          </a:p>
          <a:p>
            <a:pPr eaLnBrk="1" fontAlgn="auto" hangingPunct="1">
              <a:lnSpc>
                <a:spcPct val="110000"/>
              </a:lnSpc>
              <a:spcAft>
                <a:spcPts val="0"/>
              </a:spcAft>
              <a:buFontTx/>
              <a:buNone/>
              <a:defRPr/>
            </a:pPr>
            <a:endParaRPr lang="en-US" sz="2000" dirty="0"/>
          </a:p>
          <a:p>
            <a:pPr eaLnBrk="1" fontAlgn="auto" hangingPunct="1">
              <a:lnSpc>
                <a:spcPct val="110000"/>
              </a:lnSpc>
              <a:spcAft>
                <a:spcPts val="0"/>
              </a:spcAft>
              <a:buFontTx/>
              <a:buNone/>
              <a:defRPr/>
            </a:pPr>
            <a:r>
              <a:rPr lang="en-US" sz="2000" dirty="0" err="1"/>
              <a:t>Hb</a:t>
            </a:r>
            <a:r>
              <a:rPr lang="en-US" sz="2000" dirty="0"/>
              <a:t> F			Fetal </a:t>
            </a:r>
            <a:r>
              <a:rPr lang="en-US" sz="2000" dirty="0" err="1"/>
              <a:t>Hb</a:t>
            </a:r>
            <a:r>
              <a:rPr lang="en-US" sz="2000" dirty="0"/>
              <a:t>			</a:t>
            </a:r>
            <a:r>
              <a:rPr lang="en-US" sz="2000" dirty="0">
                <a:latin typeface="Symbol" charset="2"/>
                <a:cs typeface="Symbol" charset="2"/>
              </a:rPr>
              <a:t>a</a:t>
            </a:r>
            <a:r>
              <a:rPr lang="en-US" sz="2000" baseline="-25000" dirty="0"/>
              <a:t>2</a:t>
            </a:r>
            <a:r>
              <a:rPr lang="en-US" sz="2000" dirty="0">
                <a:latin typeface="Symbol" charset="2"/>
                <a:cs typeface="Symbol" charset="2"/>
              </a:rPr>
              <a:t>g</a:t>
            </a:r>
            <a:r>
              <a:rPr lang="en-US" sz="2000" baseline="-25000" dirty="0"/>
              <a:t>2</a:t>
            </a:r>
            <a:endParaRPr lang="en-US" sz="2000" dirty="0"/>
          </a:p>
          <a:p>
            <a:pPr eaLnBrk="1" fontAlgn="auto" hangingPunct="1">
              <a:lnSpc>
                <a:spcPct val="110000"/>
              </a:lnSpc>
              <a:spcAft>
                <a:spcPts val="0"/>
              </a:spcAft>
              <a:buFontTx/>
              <a:buNone/>
              <a:defRPr/>
            </a:pPr>
            <a:endParaRPr lang="en-US" sz="2000" dirty="0"/>
          </a:p>
          <a:p>
            <a:pPr eaLnBrk="1" fontAlgn="auto" hangingPunct="1">
              <a:lnSpc>
                <a:spcPct val="110000"/>
              </a:lnSpc>
              <a:spcAft>
                <a:spcPts val="0"/>
              </a:spcAft>
              <a:buFontTx/>
              <a:buNone/>
              <a:defRPr/>
            </a:pPr>
            <a:r>
              <a:rPr lang="en-US" sz="2000" dirty="0" err="1"/>
              <a:t>Hb</a:t>
            </a:r>
            <a:r>
              <a:rPr lang="en-US" sz="2000" dirty="0"/>
              <a:t> </a:t>
            </a:r>
            <a:r>
              <a:rPr lang="en-US" sz="2000" dirty="0" err="1"/>
              <a:t>Bart</a:t>
            </a:r>
            <a:r>
              <a:rPr lang="en-US" altLang="ja-JP" sz="2000" dirty="0" err="1"/>
              <a:t>s</a:t>
            </a:r>
            <a:r>
              <a:rPr lang="en-US" altLang="ja-JP" sz="2000" dirty="0"/>
              <a:t>		Abnormal </a:t>
            </a:r>
            <a:r>
              <a:rPr lang="en-US" altLang="ja-JP" sz="2000" dirty="0" err="1"/>
              <a:t>Hb</a:t>
            </a:r>
            <a:r>
              <a:rPr lang="en-US" altLang="ja-JP" sz="2000" dirty="0"/>
              <a:t>		</a:t>
            </a:r>
            <a:r>
              <a:rPr lang="en-US" altLang="ja-JP" sz="2000" dirty="0">
                <a:latin typeface="Symbol" charset="2"/>
                <a:cs typeface="Symbol" charset="2"/>
              </a:rPr>
              <a:t>g</a:t>
            </a:r>
            <a:r>
              <a:rPr lang="en-US" altLang="ja-JP" sz="2000" baseline="-25000" dirty="0"/>
              <a:t>4</a:t>
            </a:r>
            <a:endParaRPr lang="en-US" altLang="ja-JP" sz="2000" dirty="0"/>
          </a:p>
          <a:p>
            <a:pPr eaLnBrk="1" fontAlgn="auto" hangingPunct="1">
              <a:lnSpc>
                <a:spcPct val="110000"/>
              </a:lnSpc>
              <a:spcAft>
                <a:spcPts val="0"/>
              </a:spcAft>
              <a:buFontTx/>
              <a:buNone/>
              <a:defRPr/>
            </a:pPr>
            <a:endParaRPr lang="en-US" sz="2000" dirty="0"/>
          </a:p>
          <a:p>
            <a:pPr eaLnBrk="1" fontAlgn="auto" hangingPunct="1">
              <a:lnSpc>
                <a:spcPct val="110000"/>
              </a:lnSpc>
              <a:spcAft>
                <a:spcPts val="0"/>
              </a:spcAft>
              <a:buFontTx/>
              <a:buNone/>
              <a:defRPr/>
            </a:pPr>
            <a:r>
              <a:rPr lang="en-US" sz="2000" dirty="0" err="1"/>
              <a:t>Hb</a:t>
            </a:r>
            <a:r>
              <a:rPr lang="en-US" sz="2000" dirty="0"/>
              <a:t> H			Abnormal </a:t>
            </a:r>
            <a:r>
              <a:rPr lang="en-US" sz="2000" dirty="0" err="1"/>
              <a:t>Hb</a:t>
            </a:r>
            <a:r>
              <a:rPr lang="en-US" sz="2000" dirty="0"/>
              <a:t>		</a:t>
            </a:r>
            <a:r>
              <a:rPr lang="en-US" sz="2000" dirty="0">
                <a:latin typeface="Symbol" charset="2"/>
                <a:cs typeface="Symbol" charset="2"/>
              </a:rPr>
              <a:t>b</a:t>
            </a:r>
            <a:r>
              <a:rPr lang="en-US" sz="2000" baseline="-25000" dirty="0"/>
              <a:t>4</a:t>
            </a:r>
            <a:endParaRPr lang="en-US" sz="2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070" name="Group 118"/>
          <p:cNvGraphicFramePr>
            <a:graphicFrameLocks noGrp="1"/>
          </p:cNvGraphicFramePr>
          <p:nvPr>
            <p:extLst>
              <p:ext uri="{D42A27DB-BD31-4B8C-83A1-F6EECF244321}">
                <p14:modId xmlns:p14="http://schemas.microsoft.com/office/powerpoint/2010/main" val="3489044663"/>
              </p:ext>
            </p:extLst>
          </p:nvPr>
        </p:nvGraphicFramePr>
        <p:xfrm>
          <a:off x="365520" y="1264369"/>
          <a:ext cx="8412957" cy="4013201"/>
        </p:xfrm>
        <a:graphic>
          <a:graphicData uri="http://schemas.openxmlformats.org/drawingml/2006/table">
            <a:tbl>
              <a:tblPr/>
              <a:tblGrid>
                <a:gridCol w="869157">
                  <a:extLst>
                    <a:ext uri="{9D8B030D-6E8A-4147-A177-3AD203B41FA5}">
                      <a16:colId xmlns:a16="http://schemas.microsoft.com/office/drawing/2014/main" xmlns="" val="20000"/>
                    </a:ext>
                  </a:extLst>
                </a:gridCol>
                <a:gridCol w="931051">
                  <a:extLst>
                    <a:ext uri="{9D8B030D-6E8A-4147-A177-3AD203B41FA5}">
                      <a16:colId xmlns:a16="http://schemas.microsoft.com/office/drawing/2014/main" xmlns="" val="20001"/>
                    </a:ext>
                  </a:extLst>
                </a:gridCol>
                <a:gridCol w="2238392">
                  <a:extLst>
                    <a:ext uri="{9D8B030D-6E8A-4147-A177-3AD203B41FA5}">
                      <a16:colId xmlns:a16="http://schemas.microsoft.com/office/drawing/2014/main" xmlns="" val="20002"/>
                    </a:ext>
                  </a:extLst>
                </a:gridCol>
                <a:gridCol w="1097757">
                  <a:extLst>
                    <a:ext uri="{9D8B030D-6E8A-4147-A177-3AD203B41FA5}">
                      <a16:colId xmlns:a16="http://schemas.microsoft.com/office/drawing/2014/main" xmlns="" val="20003"/>
                    </a:ext>
                  </a:extLst>
                </a:gridCol>
                <a:gridCol w="1143000">
                  <a:extLst>
                    <a:ext uri="{9D8B030D-6E8A-4147-A177-3AD203B41FA5}">
                      <a16:colId xmlns:a16="http://schemas.microsoft.com/office/drawing/2014/main" xmlns="" val="20004"/>
                    </a:ext>
                  </a:extLst>
                </a:gridCol>
                <a:gridCol w="1056353">
                  <a:extLst>
                    <a:ext uri="{9D8B030D-6E8A-4147-A177-3AD203B41FA5}">
                      <a16:colId xmlns:a16="http://schemas.microsoft.com/office/drawing/2014/main" xmlns="" val="20005"/>
                    </a:ext>
                  </a:extLst>
                </a:gridCol>
                <a:gridCol w="1077247">
                  <a:extLst>
                    <a:ext uri="{9D8B030D-6E8A-4147-A177-3AD203B41FA5}">
                      <a16:colId xmlns:a16="http://schemas.microsoft.com/office/drawing/2014/main" xmlns="" val="20006"/>
                    </a:ext>
                  </a:extLst>
                </a:gridCol>
              </a:tblGrid>
              <a:tr h="801688">
                <a:tc gridSpan="2">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Genotype</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AEAEA"/>
                    </a:solidFill>
                  </a:tcPr>
                </a:tc>
                <a:tc hMerge="1">
                  <a:txBody>
                    <a:bodyPr/>
                    <a:lstStyle/>
                    <a:p>
                      <a:endParaRPr lang="en-US"/>
                    </a:p>
                  </a:txBody>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Name</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 (g/</a:t>
                      </a:r>
                      <a:r>
                        <a:rPr kumimoji="0" lang="en-US" sz="2000" b="0" i="0" u="none" strike="noStrike" cap="none" normalizeH="0" baseline="0" dirty="0" err="1">
                          <a:ln>
                            <a:noFill/>
                          </a:ln>
                          <a:solidFill>
                            <a:schemeClr val="tx1"/>
                          </a:solidFill>
                          <a:effectLst/>
                          <a:latin typeface="Arial Narrow" pitchFamily="34" charset="0"/>
                          <a:ea typeface="ＭＳ Ｐゴシック" pitchFamily="34" charset="-128"/>
                        </a:rPr>
                        <a:t>dL</a:t>
                      </a: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a:t>
                      </a:r>
                      <a:r>
                        <a:rPr kumimoji="0" lang="en-US" sz="2000" b="0" i="0" u="none" strike="noStrike" cap="none" normalizeH="0" baseline="30000" dirty="0">
                          <a:ln>
                            <a:noFill/>
                          </a:ln>
                          <a:solidFill>
                            <a:schemeClr val="tx1"/>
                          </a:solidFill>
                          <a:effectLst/>
                          <a:latin typeface="Arial Narrow" pitchFamily="34" charset="0"/>
                          <a:ea typeface="ＭＳ Ｐゴシック" pitchFamily="34" charset="-128"/>
                        </a:rPr>
                        <a:t>1</a:t>
                      </a:r>
                      <a:endParaRPr kumimoji="0" lang="en-US" sz="2000" b="0" i="0" u="none" strike="noStrike" cap="none" normalizeH="0" baseline="0" dirty="0">
                        <a:ln>
                          <a:noFill/>
                        </a:ln>
                        <a:solidFill>
                          <a:schemeClr val="tx1"/>
                        </a:solidFill>
                        <a:effectLst/>
                        <a:latin typeface="Arial Narrow" pitchFamily="34" charset="0"/>
                        <a:ea typeface="ＭＳ Ｐゴシック" pitchFamily="34" charset="-128"/>
                      </a:endParaRP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MCV (</a:t>
                      </a:r>
                      <a:r>
                        <a:rPr kumimoji="0" lang="en-US" sz="2000" b="0" i="0" u="none" strike="noStrike" cap="none" normalizeH="0" baseline="0" dirty="0" err="1">
                          <a:ln>
                            <a:noFill/>
                          </a:ln>
                          <a:solidFill>
                            <a:schemeClr val="tx1"/>
                          </a:solidFill>
                          <a:effectLst/>
                          <a:latin typeface="Arial Narrow" pitchFamily="34" charset="0"/>
                          <a:ea typeface="ＭＳ Ｐゴシック" pitchFamily="34" charset="-128"/>
                        </a:rPr>
                        <a:t>fL</a:t>
                      </a: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a:t>
                      </a:r>
                      <a:r>
                        <a:rPr kumimoji="0" lang="en-US" sz="2000" b="0" i="0" u="none" strike="noStrike" cap="none" normalizeH="0" baseline="30000" dirty="0">
                          <a:ln>
                            <a:noFill/>
                          </a:ln>
                          <a:solidFill>
                            <a:schemeClr val="tx1"/>
                          </a:solidFill>
                          <a:effectLst/>
                          <a:latin typeface="Arial Narrow" pitchFamily="34" charset="0"/>
                          <a:ea typeface="ＭＳ Ｐゴシック" pitchFamily="34" charset="-128"/>
                        </a:rPr>
                        <a:t>1,2</a:t>
                      </a:r>
                      <a:endParaRPr kumimoji="0" lang="en-US" sz="2000" b="0" i="0" u="none" strike="noStrike" cap="none" normalizeH="0" baseline="0" dirty="0">
                        <a:ln>
                          <a:noFill/>
                        </a:ln>
                        <a:solidFill>
                          <a:schemeClr val="tx1"/>
                        </a:solidFill>
                        <a:effectLst/>
                        <a:latin typeface="Arial Narrow" pitchFamily="34" charset="0"/>
                        <a:ea typeface="ＭＳ Ｐゴシック" pitchFamily="34" charset="-128"/>
                      </a:endParaRP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err="1">
                          <a:ln>
                            <a:noFill/>
                          </a:ln>
                          <a:solidFill>
                            <a:schemeClr val="tx1"/>
                          </a:solidFill>
                          <a:effectLst/>
                          <a:latin typeface="Arial Narrow" pitchFamily="34" charset="0"/>
                          <a:ea typeface="ＭＳ Ｐゴシック" pitchFamily="34" charset="-128"/>
                        </a:rPr>
                        <a:t>Retic</a:t>
                      </a: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 (%)</a:t>
                      </a:r>
                      <a:r>
                        <a:rPr kumimoji="0" lang="en-US" sz="2000" b="0" i="0" u="none" strike="noStrike" cap="none" normalizeH="0" baseline="30000" dirty="0">
                          <a:ln>
                            <a:noFill/>
                          </a:ln>
                          <a:solidFill>
                            <a:schemeClr val="tx1"/>
                          </a:solidFill>
                          <a:effectLst/>
                          <a:latin typeface="Arial Narrow" pitchFamily="34" charset="0"/>
                          <a:ea typeface="ＭＳ Ｐゴシック" pitchFamily="34" charset="-128"/>
                        </a:rPr>
                        <a:t>1</a:t>
                      </a:r>
                      <a:endParaRPr kumimoji="0" lang="en-US" sz="2000" b="0" i="0" u="none" strike="noStrike" cap="none" normalizeH="0" baseline="0" dirty="0">
                        <a:ln>
                          <a:noFill/>
                        </a:ln>
                        <a:solidFill>
                          <a:schemeClr val="tx1"/>
                        </a:solidFill>
                        <a:effectLst/>
                        <a:latin typeface="Arial Narrow" pitchFamily="34" charset="0"/>
                        <a:ea typeface="ＭＳ Ｐゴシック" pitchFamily="34" charset="-128"/>
                      </a:endParaRP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Severity</a:t>
                      </a:r>
                      <a:r>
                        <a:rPr kumimoji="0" lang="en-US" sz="2000" b="0" i="0" u="none" strike="noStrike" cap="none" normalizeH="0" baseline="30000" dirty="0">
                          <a:ln>
                            <a:noFill/>
                          </a:ln>
                          <a:solidFill>
                            <a:schemeClr val="tx1"/>
                          </a:solidFill>
                          <a:effectLst/>
                          <a:latin typeface="Arial Narrow" pitchFamily="34" charset="0"/>
                          <a:ea typeface="ＭＳ Ｐゴシック" pitchFamily="34" charset="-128"/>
                        </a:rPr>
                        <a:t>3</a:t>
                      </a:r>
                      <a:endParaRPr kumimoji="0" lang="en-US" sz="2000" b="0" i="0" u="none" strike="noStrike" cap="none" normalizeH="0" baseline="0" dirty="0">
                        <a:ln>
                          <a:noFill/>
                        </a:ln>
                        <a:solidFill>
                          <a:schemeClr val="tx1"/>
                        </a:solidFill>
                        <a:effectLst/>
                        <a:latin typeface="Arial Narrow" pitchFamily="34" charset="0"/>
                        <a:ea typeface="ＭＳ Ｐゴシック" pitchFamily="34" charset="-128"/>
                      </a:endParaRP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xmlns="" val="10000"/>
                  </a:ext>
                </a:extLst>
              </a:tr>
              <a:tr h="803275">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β</a:t>
                      </a:r>
                      <a:r>
                        <a:rPr kumimoji="0" lang="en-US" sz="2000" b="0" i="0" u="none" strike="noStrike" cap="none" normalizeH="0" baseline="32000">
                          <a:ln>
                            <a:noFill/>
                          </a:ln>
                          <a:solidFill>
                            <a:schemeClr val="tx1"/>
                          </a:solidFill>
                          <a:effectLst/>
                          <a:latin typeface="Arial Narrow" pitchFamily="34" charset="0"/>
                          <a:ea typeface="ＭＳ Ｐゴシック" pitchFamily="34" charset="-128"/>
                        </a:rPr>
                        <a:t>S</a:t>
                      </a:r>
                      <a:r>
                        <a:rPr kumimoji="0" lang="en-US" sz="2000" b="0" i="0" u="none" strike="noStrike" cap="none" normalizeH="0" baseline="0">
                          <a:ln>
                            <a:noFill/>
                          </a:ln>
                          <a:solidFill>
                            <a:schemeClr val="tx1"/>
                          </a:solidFill>
                          <a:effectLst/>
                          <a:latin typeface="Arial Narrow" pitchFamily="34" charset="0"/>
                          <a:ea typeface="ＭＳ Ｐゴシック" pitchFamily="34" charset="-128"/>
                        </a:rPr>
                        <a:t>β</a:t>
                      </a:r>
                      <a:r>
                        <a:rPr kumimoji="0" lang="en-US" sz="2000" b="0" i="0" u="none" strike="noStrike" cap="none" normalizeH="0" baseline="32000">
                          <a:ln>
                            <a:noFill/>
                          </a:ln>
                          <a:solidFill>
                            <a:schemeClr val="tx1"/>
                          </a:solidFill>
                          <a:effectLst/>
                          <a:latin typeface="Arial Narrow" pitchFamily="34" charset="0"/>
                          <a:ea typeface="ＭＳ Ｐゴシック" pitchFamily="34" charset="-128"/>
                        </a:rPr>
                        <a:t>S</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SS</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sickle cell anemia</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6-9</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nl</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10-25</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4+</a:t>
                      </a:r>
                    </a:p>
                  </a:txBody>
                  <a:tcPr marL="1060" marR="1060" marT="1060" marB="1060"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1"/>
                  </a:ext>
                </a:extLst>
              </a:tr>
              <a:tr h="801688">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β</a:t>
                      </a:r>
                      <a:r>
                        <a:rPr kumimoji="0" lang="en-US" sz="2000" b="0" i="0" u="none" strike="noStrike" cap="none" normalizeH="0" baseline="32000">
                          <a:ln>
                            <a:noFill/>
                          </a:ln>
                          <a:solidFill>
                            <a:schemeClr val="tx1"/>
                          </a:solidFill>
                          <a:effectLst/>
                          <a:latin typeface="Arial Narrow" pitchFamily="34" charset="0"/>
                          <a:ea typeface="ＭＳ Ｐゴシック" pitchFamily="34" charset="-128"/>
                        </a:rPr>
                        <a:t>S</a:t>
                      </a:r>
                      <a:r>
                        <a:rPr kumimoji="0" lang="en-US" sz="2000" b="0" i="0" u="none" strike="noStrike" cap="none" normalizeH="0" baseline="0">
                          <a:ln>
                            <a:noFill/>
                          </a:ln>
                          <a:solidFill>
                            <a:schemeClr val="tx1"/>
                          </a:solidFill>
                          <a:effectLst/>
                          <a:latin typeface="Arial Narrow" pitchFamily="34" charset="0"/>
                          <a:ea typeface="ＭＳ Ｐゴシック" pitchFamily="34" charset="-128"/>
                        </a:rPr>
                        <a:t>β</a:t>
                      </a:r>
                      <a:r>
                        <a:rPr kumimoji="0" lang="en-US" sz="2000" b="0" i="0" u="none" strike="noStrike" cap="none" normalizeH="0" baseline="32000">
                          <a:ln>
                            <a:noFill/>
                          </a:ln>
                          <a:solidFill>
                            <a:schemeClr val="tx1"/>
                          </a:solidFill>
                          <a:effectLst/>
                          <a:latin typeface="Arial Narrow" pitchFamily="34" charset="0"/>
                          <a:ea typeface="ＭＳ Ｐゴシック" pitchFamily="34" charset="-128"/>
                        </a:rPr>
                        <a:t>C</a:t>
                      </a: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SC</a:t>
                      </a: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sickle-</a:t>
                      </a:r>
                      <a:r>
                        <a:rPr kumimoji="0" lang="en-US" sz="2000" b="0" i="0" u="none" strike="noStrike" cap="none" normalizeH="0" baseline="0" dirty="0" err="1">
                          <a:ln>
                            <a:noFill/>
                          </a:ln>
                          <a:solidFill>
                            <a:schemeClr val="tx1"/>
                          </a:solidFill>
                          <a:effectLst/>
                          <a:latin typeface="Arial Narrow" pitchFamily="34" charset="0"/>
                          <a:ea typeface="ＭＳ Ｐゴシック" pitchFamily="34" charset="-128"/>
                        </a:rPr>
                        <a:t>Hb</a:t>
                      </a: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 C disease</a:t>
                      </a: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9-12</a:t>
                      </a: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defRPr/>
                      </a:pPr>
                      <a:r>
                        <a:rPr kumimoji="0" lang="en-US" sz="2000" b="0" i="0" u="none" strike="noStrike" cap="none" normalizeH="0" baseline="0" dirty="0" err="1">
                          <a:ln>
                            <a:noFill/>
                          </a:ln>
                          <a:solidFill>
                            <a:schemeClr val="tx1"/>
                          </a:solidFill>
                          <a:effectLst/>
                          <a:latin typeface="Arial Narrow" pitchFamily="34" charset="0"/>
                          <a:ea typeface="ＭＳ Ｐゴシック" pitchFamily="34" charset="-128"/>
                        </a:rPr>
                        <a:t>nl</a:t>
                      </a: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 or ↓</a:t>
                      </a:r>
                    </a:p>
                    <a:p>
                      <a:pPr marL="0" marR="0" lvl="0" indent="0" algn="ctr" defTabSz="822325" rtl="0" eaLnBrk="1" fontAlgn="base" latinLnBrk="0" hangingPunct="1">
                        <a:lnSpc>
                          <a:spcPct val="100000"/>
                        </a:lnSpc>
                        <a:spcBef>
                          <a:spcPct val="0"/>
                        </a:spcBef>
                        <a:spcAft>
                          <a:spcPct val="0"/>
                        </a:spcAft>
                        <a:buClrTx/>
                        <a:buSzTx/>
                        <a:buFontTx/>
                        <a:buNone/>
                        <a:tabLst>
                          <a:tab pos="822325" algn="l"/>
                        </a:tabLst>
                      </a:pPr>
                      <a:endParaRPr kumimoji="0" lang="en-US" sz="2000" b="0" i="0" u="none" strike="noStrike" cap="none" normalizeH="0" baseline="0" dirty="0">
                        <a:ln>
                          <a:noFill/>
                        </a:ln>
                        <a:solidFill>
                          <a:schemeClr val="tx1"/>
                        </a:solidFill>
                        <a:effectLst/>
                        <a:latin typeface="Arial Narrow" pitchFamily="34" charset="0"/>
                        <a:ea typeface="ＭＳ Ｐゴシック" pitchFamily="34" charset="-128"/>
                      </a:endParaRP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5-10</a:t>
                      </a: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2+</a:t>
                      </a:r>
                    </a:p>
                  </a:txBody>
                  <a:tcPr marL="1060" marR="1060" marT="1060" marB="10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803275">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β</a:t>
                      </a:r>
                      <a:r>
                        <a:rPr kumimoji="0" lang="en-US" sz="2000" b="0" i="0" u="none" strike="noStrike" cap="none" normalizeH="0" baseline="32000">
                          <a:ln>
                            <a:noFill/>
                          </a:ln>
                          <a:solidFill>
                            <a:schemeClr val="tx1"/>
                          </a:solidFill>
                          <a:effectLst/>
                          <a:latin typeface="Arial Narrow" pitchFamily="34" charset="0"/>
                          <a:ea typeface="ＭＳ Ｐゴシック" pitchFamily="34" charset="-128"/>
                        </a:rPr>
                        <a:t>S</a:t>
                      </a:r>
                      <a:r>
                        <a:rPr kumimoji="0" lang="en-US" sz="2000" b="0" i="0" u="none" strike="noStrike" cap="none" normalizeH="0" baseline="0">
                          <a:ln>
                            <a:noFill/>
                          </a:ln>
                          <a:solidFill>
                            <a:schemeClr val="tx1"/>
                          </a:solidFill>
                          <a:effectLst/>
                          <a:latin typeface="Arial Narrow" pitchFamily="34" charset="0"/>
                          <a:ea typeface="ＭＳ Ｐゴシック" pitchFamily="34" charset="-128"/>
                        </a:rPr>
                        <a:t>β</a:t>
                      </a:r>
                      <a:r>
                        <a:rPr kumimoji="0" lang="en-US" sz="2000" b="0" i="0" u="none" strike="noStrike" cap="none" normalizeH="0" baseline="32000">
                          <a:ln>
                            <a:noFill/>
                          </a:ln>
                          <a:solidFill>
                            <a:schemeClr val="tx1"/>
                          </a:solidFill>
                          <a:effectLst/>
                          <a:latin typeface="Arial Narrow" pitchFamily="34" charset="0"/>
                          <a:ea typeface="ＭＳ Ｐゴシック" pitchFamily="34" charset="-128"/>
                        </a:rPr>
                        <a:t>+</a:t>
                      </a: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Sβ</a:t>
                      </a:r>
                      <a:r>
                        <a:rPr kumimoji="0" lang="en-US" sz="2000" b="0" i="0" u="none" strike="noStrike" cap="none" normalizeH="0" baseline="32000">
                          <a:ln>
                            <a:noFill/>
                          </a:ln>
                          <a:solidFill>
                            <a:schemeClr val="tx1"/>
                          </a:solidFill>
                          <a:effectLst/>
                          <a:latin typeface="Arial Narrow" pitchFamily="34" charset="0"/>
                          <a:ea typeface="ＭＳ Ｐゴシック" pitchFamily="34" charset="-128"/>
                        </a:rPr>
                        <a:t>+</a:t>
                      </a: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sickle-β</a:t>
                      </a:r>
                      <a:r>
                        <a:rPr kumimoji="0" lang="en-US" sz="2000" b="0" i="0" u="none" strike="noStrike" cap="none" normalizeH="0" baseline="32000" dirty="0">
                          <a:ln>
                            <a:noFill/>
                          </a:ln>
                          <a:solidFill>
                            <a:schemeClr val="tx1"/>
                          </a:solidFill>
                          <a:effectLst/>
                          <a:latin typeface="Arial Narrow" pitchFamily="34" charset="0"/>
                          <a:ea typeface="ＭＳ Ｐゴシック" pitchFamily="34" charset="-128"/>
                        </a:rPr>
                        <a:t>+</a:t>
                      </a: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-thalassemia</a:t>
                      </a: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10-13</a:t>
                      </a: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a:t>
                      </a: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5-10</a:t>
                      </a:r>
                    </a:p>
                  </a:txBody>
                  <a:tcPr marL="1060" marR="1060" marT="1060" marB="1060" anchor="ctr" horzOverflow="overflow">
                    <a:lnL>
                      <a:noFill/>
                    </a:lnL>
                    <a:lnR>
                      <a:noFill/>
                    </a:lnR>
                    <a:lnT>
                      <a:noFill/>
                    </a:lnT>
                    <a:lnB>
                      <a:noFill/>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1-2+</a:t>
                      </a:r>
                    </a:p>
                  </a:txBody>
                  <a:tcPr marL="1060" marR="1060" marT="1060" marB="106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803275">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β</a:t>
                      </a:r>
                      <a:r>
                        <a:rPr kumimoji="0" lang="en-US" sz="2000" b="0" i="0" u="none" strike="noStrike" cap="none" normalizeH="0" baseline="32000">
                          <a:ln>
                            <a:noFill/>
                          </a:ln>
                          <a:solidFill>
                            <a:schemeClr val="tx1"/>
                          </a:solidFill>
                          <a:effectLst/>
                          <a:latin typeface="Arial Narrow" pitchFamily="34" charset="0"/>
                          <a:ea typeface="ＭＳ Ｐゴシック" pitchFamily="34" charset="-128"/>
                        </a:rPr>
                        <a:t>S</a:t>
                      </a:r>
                      <a:r>
                        <a:rPr kumimoji="0" lang="en-US" sz="2000" b="0" i="0" u="none" strike="noStrike" cap="none" normalizeH="0" baseline="0">
                          <a:ln>
                            <a:noFill/>
                          </a:ln>
                          <a:solidFill>
                            <a:schemeClr val="tx1"/>
                          </a:solidFill>
                          <a:effectLst/>
                          <a:latin typeface="Arial Narrow" pitchFamily="34" charset="0"/>
                          <a:ea typeface="ＭＳ Ｐゴシック" pitchFamily="34" charset="-128"/>
                        </a:rPr>
                        <a:t>β</a:t>
                      </a:r>
                      <a:r>
                        <a:rPr kumimoji="0" lang="en-US" sz="2000" b="0" i="0" u="none" strike="noStrike" cap="none" normalizeH="0" baseline="32000">
                          <a:ln>
                            <a:noFill/>
                          </a:ln>
                          <a:solidFill>
                            <a:schemeClr val="tx1"/>
                          </a:solidFill>
                          <a:effectLst/>
                          <a:latin typeface="Arial Narrow" pitchFamily="34" charset="0"/>
                          <a:ea typeface="ＭＳ Ｐゴシック" pitchFamily="34" charset="-128"/>
                        </a:rPr>
                        <a:t>0</a:t>
                      </a:r>
                    </a:p>
                  </a:txBody>
                  <a:tcPr marL="1060" marR="1060" marT="1060" marB="1060"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Sβ</a:t>
                      </a:r>
                      <a:r>
                        <a:rPr kumimoji="0" lang="en-US" sz="2000" b="0" i="0" u="none" strike="noStrike" cap="none" normalizeH="0" baseline="32000">
                          <a:ln>
                            <a:noFill/>
                          </a:ln>
                          <a:solidFill>
                            <a:schemeClr val="tx1"/>
                          </a:solidFill>
                          <a:effectLst/>
                          <a:latin typeface="Arial Narrow" pitchFamily="34" charset="0"/>
                          <a:ea typeface="ＭＳ Ｐゴシック" pitchFamily="34" charset="-128"/>
                        </a:rPr>
                        <a:t>0</a:t>
                      </a:r>
                    </a:p>
                  </a:txBody>
                  <a:tcPr marL="1060" marR="1060" marT="1060" marB="1060"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sickle-β</a:t>
                      </a:r>
                      <a:r>
                        <a:rPr kumimoji="0" lang="en-US" sz="2000" b="0" i="0" u="none" strike="noStrike" cap="none" normalizeH="0" baseline="32000" dirty="0">
                          <a:ln>
                            <a:noFill/>
                          </a:ln>
                          <a:solidFill>
                            <a:schemeClr val="tx1"/>
                          </a:solidFill>
                          <a:effectLst/>
                          <a:latin typeface="Arial Narrow" pitchFamily="34" charset="0"/>
                          <a:ea typeface="ＭＳ Ｐゴシック" pitchFamily="34" charset="-128"/>
                        </a:rPr>
                        <a:t>0</a:t>
                      </a: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-thalassemia</a:t>
                      </a:r>
                    </a:p>
                  </a:txBody>
                  <a:tcPr marL="1060" marR="1060" marT="1060" marB="1060"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6-9</a:t>
                      </a:r>
                    </a:p>
                  </a:txBody>
                  <a:tcPr marL="1060" marR="1060" marT="1060" marB="1060"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a:t>
                      </a:r>
                    </a:p>
                  </a:txBody>
                  <a:tcPr marL="1060" marR="1060" marT="1060" marB="1060"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a:ln>
                            <a:noFill/>
                          </a:ln>
                          <a:solidFill>
                            <a:schemeClr val="tx1"/>
                          </a:solidFill>
                          <a:effectLst/>
                          <a:latin typeface="Arial Narrow" pitchFamily="34" charset="0"/>
                          <a:ea typeface="ＭＳ Ｐゴシック" pitchFamily="34" charset="-128"/>
                        </a:rPr>
                        <a:t>10-25</a:t>
                      </a:r>
                    </a:p>
                  </a:txBody>
                  <a:tcPr marL="1060" marR="1060" marT="1060" marB="1060"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822325" rtl="0" eaLnBrk="1" fontAlgn="base" latinLnBrk="0" hangingPunct="1">
                        <a:lnSpc>
                          <a:spcPct val="100000"/>
                        </a:lnSpc>
                        <a:spcBef>
                          <a:spcPct val="0"/>
                        </a:spcBef>
                        <a:spcAft>
                          <a:spcPct val="0"/>
                        </a:spcAft>
                        <a:buClrTx/>
                        <a:buSzTx/>
                        <a:buFontTx/>
                        <a:buNone/>
                        <a:tabLst>
                          <a:tab pos="822325" algn="l"/>
                        </a:tabLst>
                      </a:pPr>
                      <a:r>
                        <a:rPr kumimoji="0" lang="en-US" sz="2000" b="0" i="0" u="none" strike="noStrike" cap="none" normalizeH="0" baseline="0" dirty="0">
                          <a:ln>
                            <a:noFill/>
                          </a:ln>
                          <a:solidFill>
                            <a:schemeClr val="tx1"/>
                          </a:solidFill>
                          <a:effectLst/>
                          <a:latin typeface="Arial Narrow" pitchFamily="34" charset="0"/>
                          <a:ea typeface="ＭＳ Ｐゴシック" pitchFamily="34" charset="-128"/>
                        </a:rPr>
                        <a:t>4+</a:t>
                      </a:r>
                    </a:p>
                  </a:txBody>
                  <a:tcPr marL="1060" marR="1060" marT="1060" marB="1060"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115751" name="Rectangle 117"/>
          <p:cNvSpPr>
            <a:spLocks noGrp="1" noChangeArrowheads="1"/>
          </p:cNvSpPr>
          <p:nvPr>
            <p:ph type="title"/>
          </p:nvPr>
        </p:nvSpPr>
        <p:spPr>
          <a:xfrm>
            <a:off x="457199" y="152400"/>
            <a:ext cx="8229600" cy="944562"/>
          </a:xfrm>
        </p:spPr>
        <p:txBody>
          <a:bodyPr rIns="34290"/>
          <a:lstStyle/>
          <a:p>
            <a:pPr eaLnBrk="1" hangingPunct="1"/>
            <a:r>
              <a:rPr lang="en-US" sz="3200" dirty="0">
                <a:latin typeface="Arial" pitchFamily="34" charset="0"/>
                <a:ea typeface="ＭＳ Ｐゴシック" pitchFamily="34" charset="-128"/>
              </a:rPr>
              <a:t>Common Forms of Sickle Cell Disease</a:t>
            </a:r>
            <a:br>
              <a:rPr lang="en-US" sz="3200" dirty="0">
                <a:latin typeface="Arial" pitchFamily="34" charset="0"/>
                <a:ea typeface="ＭＳ Ｐゴシック" pitchFamily="34" charset="-128"/>
              </a:rPr>
            </a:br>
            <a:r>
              <a:rPr lang="en-US" sz="2400" b="0" dirty="0">
                <a:latin typeface="+mj-lt"/>
                <a:ea typeface="ＭＳ Ｐゴシック" pitchFamily="34" charset="-128"/>
              </a:rPr>
              <a:t>in order of decreasing relative frequency</a:t>
            </a:r>
            <a:endParaRPr lang="en-US" sz="1800" b="0" dirty="0">
              <a:latin typeface="+mj-lt"/>
              <a:ea typeface="ＭＳ Ｐゴシック" pitchFamily="34" charset="-128"/>
            </a:endParaRPr>
          </a:p>
        </p:txBody>
      </p:sp>
      <p:sp>
        <p:nvSpPr>
          <p:cNvPr id="115752" name="Text Box 119"/>
          <p:cNvSpPr txBox="1">
            <a:spLocks noChangeArrowheads="1"/>
          </p:cNvSpPr>
          <p:nvPr/>
        </p:nvSpPr>
        <p:spPr bwMode="auto">
          <a:xfrm>
            <a:off x="228600" y="5257800"/>
            <a:ext cx="7713843" cy="738664"/>
          </a:xfrm>
          <a:prstGeom prst="rect">
            <a:avLst/>
          </a:prstGeom>
          <a:noFill/>
          <a:ln w="9525">
            <a:noFill/>
            <a:miter lim="800000"/>
            <a:headEnd/>
            <a:tailEnd/>
          </a:ln>
        </p:spPr>
        <p:txBody>
          <a:bodyPr wrap="none">
            <a:spAutoFit/>
          </a:bodyPr>
          <a:lstStyle/>
          <a:p>
            <a:r>
              <a:rPr lang="en-US" sz="1400" baseline="30000" dirty="0">
                <a:cs typeface="Arial" pitchFamily="34" charset="0"/>
              </a:rPr>
              <a:t>1</a:t>
            </a:r>
            <a:r>
              <a:rPr lang="en-US" sz="1400" dirty="0">
                <a:cs typeface="Arial" pitchFamily="34" charset="0"/>
              </a:rPr>
              <a:t>Common range of laboratory values in un-treated state (e.g., no </a:t>
            </a:r>
            <a:r>
              <a:rPr lang="en-US" sz="1400" dirty="0" err="1">
                <a:cs typeface="Arial" pitchFamily="34" charset="0"/>
              </a:rPr>
              <a:t>hydroxyurea</a:t>
            </a:r>
            <a:r>
              <a:rPr lang="en-US" sz="1400" dirty="0">
                <a:cs typeface="Arial" pitchFamily="34" charset="0"/>
              </a:rPr>
              <a:t>)</a:t>
            </a:r>
            <a:endParaRPr lang="en-US" sz="1400" baseline="30000" dirty="0">
              <a:cs typeface="Arial" pitchFamily="34" charset="0"/>
            </a:endParaRPr>
          </a:p>
          <a:p>
            <a:r>
              <a:rPr lang="en-US" sz="1400" baseline="30000" dirty="0">
                <a:cs typeface="Arial" pitchFamily="34" charset="0"/>
              </a:rPr>
              <a:t>2</a:t>
            </a:r>
            <a:r>
              <a:rPr lang="en-US" sz="1400" dirty="0">
                <a:cs typeface="Arial" pitchFamily="34" charset="0"/>
              </a:rPr>
              <a:t>Does not consider effect of co-inherited alpha thalassemia or therapeutic effect of </a:t>
            </a:r>
            <a:r>
              <a:rPr lang="en-US" sz="1400" dirty="0" err="1">
                <a:cs typeface="Arial" pitchFamily="34" charset="0"/>
              </a:rPr>
              <a:t>hydroxyurea</a:t>
            </a:r>
            <a:endParaRPr lang="en-US" sz="1400" dirty="0">
              <a:cs typeface="Arial" pitchFamily="34" charset="0"/>
            </a:endParaRPr>
          </a:p>
          <a:p>
            <a:r>
              <a:rPr lang="en-US" sz="1400" baseline="30000" dirty="0">
                <a:cs typeface="Arial" pitchFamily="34" charset="0"/>
              </a:rPr>
              <a:t>3</a:t>
            </a:r>
            <a:r>
              <a:rPr lang="en-US" sz="1400" dirty="0">
                <a:cs typeface="Arial" pitchFamily="34" charset="0"/>
              </a:rPr>
              <a:t>Population-based generalization</a:t>
            </a:r>
          </a:p>
        </p:txBody>
      </p:sp>
      <p:sp>
        <p:nvSpPr>
          <p:cNvPr id="3" name="TextBox 2"/>
          <p:cNvSpPr txBox="1"/>
          <p:nvPr/>
        </p:nvSpPr>
        <p:spPr>
          <a:xfrm>
            <a:off x="492998" y="6019800"/>
            <a:ext cx="815800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800" b="1" dirty="0">
                <a:latin typeface="+mj-lt"/>
              </a:rPr>
              <a:t>Inheritance: </a:t>
            </a:r>
            <a:r>
              <a:rPr lang="en-US" sz="1800" dirty="0">
                <a:latin typeface="+mj-lt"/>
              </a:rPr>
              <a:t>autosomal recessive (</a:t>
            </a:r>
            <a:r>
              <a:rPr lang="en-US" sz="1800" dirty="0" err="1">
                <a:latin typeface="+mj-lt"/>
              </a:rPr>
              <a:t>Hb</a:t>
            </a:r>
            <a:r>
              <a:rPr lang="en-US" sz="1800" dirty="0">
                <a:latin typeface="+mj-lt"/>
              </a:rPr>
              <a:t> SS) or autosomal co-dominant (</a:t>
            </a:r>
            <a:r>
              <a:rPr lang="en-US" sz="1800" dirty="0" err="1">
                <a:latin typeface="+mj-lt"/>
              </a:rPr>
              <a:t>Hb</a:t>
            </a:r>
            <a:r>
              <a:rPr lang="en-US" sz="1800" dirty="0">
                <a:latin typeface="+mj-lt"/>
              </a:rPr>
              <a:t> SC, </a:t>
            </a:r>
            <a:r>
              <a:rPr lang="en-US" sz="1800" dirty="0" err="1">
                <a:latin typeface="+mj-lt"/>
              </a:rPr>
              <a:t>Hb</a:t>
            </a:r>
            <a:r>
              <a:rPr lang="en-US" sz="1800" dirty="0">
                <a:latin typeface="+mj-lt"/>
              </a:rPr>
              <a:t> S</a:t>
            </a:r>
            <a:r>
              <a:rPr lang="el-GR" sz="1800" dirty="0">
                <a:latin typeface="+mj-lt"/>
                <a:cs typeface="Arial" panose="020B0604020202020204" pitchFamily="34" charset="0"/>
              </a:rPr>
              <a:t>β</a:t>
            </a:r>
            <a:r>
              <a:rPr lang="en-US" sz="1800" baseline="30000" dirty="0">
                <a:latin typeface="+mj-lt"/>
                <a:cs typeface="Arial" panose="020B0604020202020204" pitchFamily="34" charset="0"/>
              </a:rPr>
              <a:t>+</a:t>
            </a:r>
            <a:r>
              <a:rPr lang="en-US" sz="1800" dirty="0">
                <a:latin typeface="+mj-lt"/>
                <a:cs typeface="Arial" panose="020B0604020202020204" pitchFamily="34" charset="0"/>
              </a:rPr>
              <a:t>, </a:t>
            </a:r>
            <a:r>
              <a:rPr lang="en-US" sz="1800" dirty="0" err="1">
                <a:latin typeface="+mj-lt"/>
              </a:rPr>
              <a:t>Hb</a:t>
            </a:r>
            <a:r>
              <a:rPr lang="en-US" sz="1800" dirty="0">
                <a:latin typeface="+mj-lt"/>
              </a:rPr>
              <a:t> S</a:t>
            </a:r>
            <a:r>
              <a:rPr lang="el-GR" sz="1800" dirty="0">
                <a:latin typeface="+mj-lt"/>
                <a:cs typeface="Arial" panose="020B0604020202020204" pitchFamily="34" charset="0"/>
              </a:rPr>
              <a:t>β</a:t>
            </a:r>
            <a:r>
              <a:rPr lang="en-US" sz="1800" baseline="30000" dirty="0">
                <a:latin typeface="+mj-lt"/>
                <a:cs typeface="Arial" panose="020B0604020202020204" pitchFamily="34" charset="0"/>
              </a:rPr>
              <a:t>0</a:t>
            </a:r>
            <a:r>
              <a:rPr lang="en-US" sz="1800" dirty="0">
                <a:latin typeface="+mj-lt"/>
                <a:cs typeface="Arial" panose="020B0604020202020204" pitchFamily="34" charset="0"/>
              </a:rPr>
              <a:t>)</a:t>
            </a:r>
            <a:endParaRPr lang="en-US" sz="1800" dirty="0">
              <a:latin typeface="+mj-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7" name="Object 2"/>
          <p:cNvGraphicFramePr>
            <a:graphicFrameLocks noChangeAspect="1"/>
          </p:cNvGraphicFramePr>
          <p:nvPr>
            <p:extLst>
              <p:ext uri="{D42A27DB-BD31-4B8C-83A1-F6EECF244321}">
                <p14:modId xmlns:p14="http://schemas.microsoft.com/office/powerpoint/2010/main" val="390118190"/>
              </p:ext>
            </p:extLst>
          </p:nvPr>
        </p:nvGraphicFramePr>
        <p:xfrm>
          <a:off x="685800" y="1295400"/>
          <a:ext cx="7670800" cy="2967038"/>
        </p:xfrm>
        <a:graphic>
          <a:graphicData uri="http://schemas.openxmlformats.org/presentationml/2006/ole">
            <mc:AlternateContent xmlns:mc="http://schemas.openxmlformats.org/markup-compatibility/2006">
              <mc:Choice xmlns:v="urn:schemas-microsoft-com:vml" Requires="v">
                <p:oleObj spid="_x0000_s144430" name="Worksheet" r:id="rId4" imgW="5805360" imgH="2239920" progId="Excel.Sheet.8">
                  <p:embed/>
                </p:oleObj>
              </mc:Choice>
              <mc:Fallback>
                <p:oleObj name="Worksheet" r:id="rId4" imgW="5805360" imgH="223992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95400"/>
                        <a:ext cx="7670800" cy="2967038"/>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8099" dir="2700000" algn="ctr" rotWithShape="0">
                                <a:srgbClr val="000000">
                                  <a:alpha val="74997"/>
                                </a:srgbClr>
                              </a:outerShdw>
                            </a:effectLst>
                          </a14:hiddenEffects>
                        </a:ext>
                      </a:extLst>
                    </p:spPr>
                  </p:pic>
                </p:oleObj>
              </mc:Fallback>
            </mc:AlternateContent>
          </a:graphicData>
        </a:graphic>
      </p:graphicFrame>
      <p:sp>
        <p:nvSpPr>
          <p:cNvPr id="142338" name="Text Box 3"/>
          <p:cNvSpPr txBox="1">
            <a:spLocks noChangeArrowheads="1"/>
          </p:cNvSpPr>
          <p:nvPr/>
        </p:nvSpPr>
        <p:spPr bwMode="auto">
          <a:xfrm>
            <a:off x="633412" y="4067175"/>
            <a:ext cx="5103813" cy="584200"/>
          </a:xfrm>
          <a:prstGeom prst="rect">
            <a:avLst/>
          </a:prstGeom>
          <a:noFill/>
          <a:ln w="9525">
            <a:noFill/>
            <a:miter lim="800000"/>
            <a:headEnd/>
            <a:tailEnd/>
          </a:ln>
        </p:spPr>
        <p:txBody>
          <a:bodyPr wrap="none">
            <a:spAutoFit/>
          </a:bodyPr>
          <a:lstStyle/>
          <a:p>
            <a:r>
              <a:rPr lang="en-US" sz="1600" dirty="0">
                <a:latin typeface="Arial Narrow" pitchFamily="34" charset="0"/>
              </a:rPr>
              <a:t>All rates expressed per 100 patient-years.</a:t>
            </a:r>
          </a:p>
          <a:p>
            <a:r>
              <a:rPr lang="en-US" sz="1600" dirty="0">
                <a:latin typeface="Arial Narrow" pitchFamily="34" charset="0"/>
              </a:rPr>
              <a:t>Data from the Cooperative Study of Sickle Cell Disease (CSSCD).</a:t>
            </a:r>
          </a:p>
        </p:txBody>
      </p:sp>
      <p:sp>
        <p:nvSpPr>
          <p:cNvPr id="112643" name="Rectangle 4"/>
          <p:cNvSpPr>
            <a:spLocks noGrp="1" noChangeArrowheads="1"/>
          </p:cNvSpPr>
          <p:nvPr>
            <p:ph type="title"/>
          </p:nvPr>
        </p:nvSpPr>
        <p:spPr/>
        <p:txBody>
          <a:bodyPr rtlCol="0">
            <a:normAutofit/>
          </a:bodyPr>
          <a:lstStyle/>
          <a:p>
            <a:pPr eaLnBrk="1" fontAlgn="auto" hangingPunct="1">
              <a:spcAft>
                <a:spcPts val="0"/>
              </a:spcAft>
              <a:defRPr/>
            </a:pPr>
            <a:r>
              <a:rPr lang="en-US" sz="2800" dirty="0">
                <a:solidFill>
                  <a:srgbClr val="1F497D"/>
                </a:solidFill>
              </a:rPr>
              <a:t>Incidence of complications differs by genotype</a:t>
            </a:r>
          </a:p>
        </p:txBody>
      </p:sp>
      <p:sp>
        <p:nvSpPr>
          <p:cNvPr id="2" name="TextBox 1"/>
          <p:cNvSpPr txBox="1"/>
          <p:nvPr/>
        </p:nvSpPr>
        <p:spPr>
          <a:xfrm>
            <a:off x="457201" y="4800600"/>
            <a:ext cx="8229599" cy="16312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t>Notes about </a:t>
            </a:r>
            <a:r>
              <a:rPr lang="en-US" sz="2000" b="1" dirty="0" err="1"/>
              <a:t>Hb</a:t>
            </a:r>
            <a:r>
              <a:rPr lang="en-US" sz="2000" b="1" dirty="0"/>
              <a:t> SC:</a:t>
            </a:r>
          </a:p>
          <a:p>
            <a:r>
              <a:rPr lang="en-US" sz="2000" i="1" dirty="0"/>
              <a:t>Retinopathy is more common in </a:t>
            </a:r>
            <a:r>
              <a:rPr lang="en-US" sz="2000" i="1" dirty="0" err="1"/>
              <a:t>Hb</a:t>
            </a:r>
            <a:r>
              <a:rPr lang="en-US" sz="2000" i="1" dirty="0"/>
              <a:t> SC than in </a:t>
            </a:r>
            <a:r>
              <a:rPr lang="en-US" sz="2000" i="1" dirty="0" err="1"/>
              <a:t>Hb</a:t>
            </a:r>
            <a:r>
              <a:rPr lang="en-US" sz="2000" i="1" dirty="0"/>
              <a:t> SS.</a:t>
            </a:r>
          </a:p>
          <a:p>
            <a:r>
              <a:rPr lang="en-US" sz="2000" dirty="0"/>
              <a:t>Detectable splenic involution is delayed (begins ~4 years of age)</a:t>
            </a:r>
          </a:p>
          <a:p>
            <a:r>
              <a:rPr lang="en-US" sz="2000" dirty="0"/>
              <a:t>Splenomegaly and splenic infarction are common features in older children and adults.</a:t>
            </a:r>
          </a:p>
          <a:p>
            <a:r>
              <a:rPr lang="en-US" sz="2000" dirty="0"/>
              <a:t>Avascular necrosis of the femoral head is a common problem.</a:t>
            </a:r>
          </a:p>
        </p:txBody>
      </p:sp>
    </p:spTree>
    <p:extLst>
      <p:ext uri="{BB962C8B-B14F-4D97-AF65-F5344CB8AC3E}">
        <p14:creationId xmlns:p14="http://schemas.microsoft.com/office/powerpoint/2010/main" val="1058235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title"/>
          </p:nvPr>
        </p:nvSpPr>
        <p:spPr>
          <a:xfrm>
            <a:off x="457200" y="381000"/>
            <a:ext cx="8229600" cy="609600"/>
          </a:xfrm>
        </p:spPr>
        <p:txBody>
          <a:bodyPr/>
          <a:lstStyle/>
          <a:p>
            <a:pPr eaLnBrk="1" hangingPunct="1"/>
            <a:r>
              <a:rPr lang="en-US">
                <a:latin typeface="Arial" pitchFamily="34" charset="0"/>
                <a:ea typeface="ＭＳ Ｐゴシック" pitchFamily="34" charset="-128"/>
                <a:sym typeface="Gill Sans" charset="0"/>
              </a:rPr>
              <a:t>Light Microscopy</a:t>
            </a:r>
          </a:p>
        </p:txBody>
      </p:sp>
      <p:grpSp>
        <p:nvGrpSpPr>
          <p:cNvPr id="117762" name="Group 9"/>
          <p:cNvGrpSpPr>
            <a:grpSpLocks/>
          </p:cNvGrpSpPr>
          <p:nvPr/>
        </p:nvGrpSpPr>
        <p:grpSpPr bwMode="auto">
          <a:xfrm>
            <a:off x="658813" y="1219200"/>
            <a:ext cx="7827962" cy="4876800"/>
            <a:chOff x="499" y="960"/>
            <a:chExt cx="4931" cy="3072"/>
          </a:xfrm>
        </p:grpSpPr>
        <p:pic>
          <p:nvPicPr>
            <p:cNvPr id="117767" name="Picture 8"/>
            <p:cNvPicPr>
              <a:picLocks noChangeAspect="1" noChangeArrowheads="1"/>
            </p:cNvPicPr>
            <p:nvPr/>
          </p:nvPicPr>
          <p:blipFill>
            <a:blip r:embed="rId3">
              <a:lum bright="10000" contrast="2000"/>
            </a:blip>
            <a:srcRect r="17334"/>
            <a:stretch>
              <a:fillRect/>
            </a:stretch>
          </p:blipFill>
          <p:spPr bwMode="auto">
            <a:xfrm rot="-5400000">
              <a:off x="2667" y="1269"/>
              <a:ext cx="3072" cy="2454"/>
            </a:xfrm>
            <a:prstGeom prst="rect">
              <a:avLst/>
            </a:prstGeom>
            <a:noFill/>
            <a:ln w="38100">
              <a:solidFill>
                <a:schemeClr val="tx1"/>
              </a:solidFill>
              <a:miter lim="800000"/>
              <a:headEnd/>
              <a:tailEnd/>
            </a:ln>
          </p:spPr>
        </p:pic>
        <p:pic>
          <p:nvPicPr>
            <p:cNvPr id="117768" name="Picture 5" descr="58CFA6DC_36FD_4AB3_B5B2_439395CA5B2B"/>
            <p:cNvPicPr>
              <a:picLocks noChangeAspect="1" noChangeArrowheads="1"/>
            </p:cNvPicPr>
            <p:nvPr/>
          </p:nvPicPr>
          <p:blipFill>
            <a:blip r:embed="rId4"/>
            <a:srcRect l="5263" r="10527"/>
            <a:stretch>
              <a:fillRect/>
            </a:stretch>
          </p:blipFill>
          <p:spPr bwMode="auto">
            <a:xfrm rot="-5400000">
              <a:off x="192" y="1267"/>
              <a:ext cx="3072" cy="2458"/>
            </a:xfrm>
            <a:prstGeom prst="rect">
              <a:avLst/>
            </a:prstGeom>
            <a:noFill/>
            <a:ln w="38100">
              <a:solidFill>
                <a:srgbClr val="000000"/>
              </a:solidFill>
              <a:miter lim="800000"/>
              <a:headEnd/>
              <a:tailEnd/>
            </a:ln>
          </p:spPr>
        </p:pic>
      </p:grpSp>
      <p:sp>
        <p:nvSpPr>
          <p:cNvPr id="2" name="TextBox 1"/>
          <p:cNvSpPr txBox="1"/>
          <p:nvPr/>
        </p:nvSpPr>
        <p:spPr>
          <a:xfrm>
            <a:off x="6096000" y="6092825"/>
            <a:ext cx="1108075" cy="461963"/>
          </a:xfrm>
          <a:prstGeom prst="rect">
            <a:avLst/>
          </a:prstGeom>
          <a:noFill/>
        </p:spPr>
        <p:txBody>
          <a:bodyPr wrap="none">
            <a:spAutoFit/>
          </a:bodyPr>
          <a:lstStyle/>
          <a:p>
            <a:pPr>
              <a:defRPr/>
            </a:pPr>
            <a:r>
              <a:rPr lang="en-US" b="1" dirty="0" err="1">
                <a:solidFill>
                  <a:schemeClr val="accent1">
                    <a:lumMod val="50000"/>
                  </a:schemeClr>
                </a:solidFill>
                <a:latin typeface="Arial" charset="0"/>
                <a:ea typeface="ＭＳ Ｐゴシック" charset="0"/>
                <a:cs typeface="ＭＳ Ｐゴシック" charset="0"/>
              </a:rPr>
              <a:t>Hb</a:t>
            </a:r>
            <a:r>
              <a:rPr lang="en-US" b="1" dirty="0">
                <a:solidFill>
                  <a:schemeClr val="accent1">
                    <a:lumMod val="50000"/>
                  </a:schemeClr>
                </a:solidFill>
                <a:latin typeface="Arial" charset="0"/>
                <a:ea typeface="ＭＳ Ｐゴシック" charset="0"/>
                <a:cs typeface="ＭＳ Ｐゴシック" charset="0"/>
              </a:rPr>
              <a:t> SC</a:t>
            </a:r>
          </a:p>
        </p:txBody>
      </p:sp>
      <p:sp>
        <p:nvSpPr>
          <p:cNvPr id="7" name="TextBox 6"/>
          <p:cNvSpPr txBox="1"/>
          <p:nvPr/>
        </p:nvSpPr>
        <p:spPr>
          <a:xfrm>
            <a:off x="2057400" y="6091238"/>
            <a:ext cx="1090613" cy="461962"/>
          </a:xfrm>
          <a:prstGeom prst="rect">
            <a:avLst/>
          </a:prstGeom>
          <a:noFill/>
        </p:spPr>
        <p:txBody>
          <a:bodyPr wrap="none">
            <a:spAutoFit/>
          </a:bodyPr>
          <a:lstStyle/>
          <a:p>
            <a:pPr>
              <a:defRPr/>
            </a:pPr>
            <a:r>
              <a:rPr lang="en-US" b="1" dirty="0" err="1">
                <a:solidFill>
                  <a:schemeClr val="accent1">
                    <a:lumMod val="50000"/>
                  </a:schemeClr>
                </a:solidFill>
                <a:latin typeface="Arial" charset="0"/>
                <a:ea typeface="ＭＳ Ｐゴシック" charset="0"/>
                <a:cs typeface="ＭＳ Ｐゴシック" charset="0"/>
              </a:rPr>
              <a:t>Hb</a:t>
            </a:r>
            <a:r>
              <a:rPr lang="en-US" b="1" dirty="0">
                <a:solidFill>
                  <a:schemeClr val="accent1">
                    <a:lumMod val="50000"/>
                  </a:schemeClr>
                </a:solidFill>
                <a:latin typeface="Arial" charset="0"/>
                <a:ea typeface="ＭＳ Ｐゴシック" charset="0"/>
                <a:cs typeface="ＭＳ Ｐゴシック" charset="0"/>
              </a:rPr>
              <a:t> SS</a:t>
            </a:r>
          </a:p>
        </p:txBody>
      </p:sp>
      <p:sp>
        <p:nvSpPr>
          <p:cNvPr id="3" name="TextBox 2"/>
          <p:cNvSpPr txBox="1"/>
          <p:nvPr/>
        </p:nvSpPr>
        <p:spPr>
          <a:xfrm>
            <a:off x="3138704" y="1219200"/>
            <a:ext cx="1422184" cy="46166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ctr">
              <a:defRPr/>
            </a:pPr>
            <a:r>
              <a:rPr lang="en-US" dirty="0"/>
              <a:t>Many ISCs</a:t>
            </a:r>
          </a:p>
        </p:txBody>
      </p:sp>
      <p:sp>
        <p:nvSpPr>
          <p:cNvPr id="9" name="TextBox 8"/>
          <p:cNvSpPr txBox="1"/>
          <p:nvPr/>
        </p:nvSpPr>
        <p:spPr>
          <a:xfrm>
            <a:off x="6558043" y="1219199"/>
            <a:ext cx="1928733" cy="46166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ctr">
              <a:defRPr/>
            </a:pPr>
            <a:r>
              <a:rPr lang="en-US" dirty="0"/>
              <a:t>Few or no ISCs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9"/>
          <p:cNvSpPr>
            <a:spLocks noGrp="1" noChangeArrowheads="1"/>
          </p:cNvSpPr>
          <p:nvPr>
            <p:ph type="title"/>
          </p:nvPr>
        </p:nvSpPr>
        <p:spPr>
          <a:xfrm>
            <a:off x="457200" y="381000"/>
            <a:ext cx="8229600" cy="609600"/>
          </a:xfrm>
        </p:spPr>
        <p:txBody>
          <a:bodyPr rtlCol="0">
            <a:normAutofit fontScale="90000"/>
          </a:bodyPr>
          <a:lstStyle/>
          <a:p>
            <a:pPr eaLnBrk="1" fontAlgn="auto" hangingPunct="1">
              <a:spcAft>
                <a:spcPts val="0"/>
              </a:spcAft>
              <a:defRPr/>
            </a:pPr>
            <a:r>
              <a:rPr lang="en-US" sz="4000" dirty="0">
                <a:solidFill>
                  <a:schemeClr val="accent1">
                    <a:lumMod val="50000"/>
                  </a:schemeClr>
                </a:solidFill>
              </a:rPr>
              <a:t>Manifestations of Sickle Cell Disease</a:t>
            </a:r>
          </a:p>
        </p:txBody>
      </p:sp>
      <p:sp>
        <p:nvSpPr>
          <p:cNvPr id="102403" name="Rectangle 20"/>
          <p:cNvSpPr>
            <a:spLocks noGrp="1" noChangeArrowheads="1"/>
          </p:cNvSpPr>
          <p:nvPr>
            <p:ph type="body" sz="half" idx="1"/>
          </p:nvPr>
        </p:nvSpPr>
        <p:spPr>
          <a:xfrm>
            <a:off x="457200" y="1371600"/>
            <a:ext cx="4038600" cy="5105400"/>
          </a:xfrm>
        </p:spPr>
        <p:txBody>
          <a:bodyPr rtlCol="0">
            <a:normAutofit fontScale="92500" lnSpcReduction="10000"/>
          </a:bodyPr>
          <a:lstStyle/>
          <a:p>
            <a:pPr eaLnBrk="1" fontAlgn="auto" hangingPunct="1">
              <a:lnSpc>
                <a:spcPct val="90000"/>
              </a:lnSpc>
              <a:spcAft>
                <a:spcPts val="0"/>
              </a:spcAft>
              <a:buFont typeface="Arial"/>
              <a:buChar char="•"/>
              <a:defRPr/>
            </a:pPr>
            <a:r>
              <a:rPr lang="en-US" sz="2000" b="1" dirty="0"/>
              <a:t>Chronic hemolytic anemia</a:t>
            </a:r>
          </a:p>
          <a:p>
            <a:pPr lvl="1" eaLnBrk="1" fontAlgn="auto" hangingPunct="1">
              <a:lnSpc>
                <a:spcPct val="90000"/>
              </a:lnSpc>
              <a:spcAft>
                <a:spcPts val="0"/>
              </a:spcAft>
              <a:buFont typeface="Arial"/>
              <a:buChar char="–"/>
              <a:defRPr/>
            </a:pPr>
            <a:r>
              <a:rPr lang="en-US" sz="1800" dirty="0"/>
              <a:t>Jaundice, pallor, fatigue</a:t>
            </a:r>
          </a:p>
          <a:p>
            <a:pPr lvl="1" eaLnBrk="1" fontAlgn="auto" hangingPunct="1">
              <a:lnSpc>
                <a:spcPct val="90000"/>
              </a:lnSpc>
              <a:spcAft>
                <a:spcPts val="0"/>
              </a:spcAft>
              <a:buFont typeface="Arial"/>
              <a:buChar char="–"/>
              <a:defRPr/>
            </a:pPr>
            <a:r>
              <a:rPr lang="en-US" sz="1800" dirty="0"/>
              <a:t>Parvovirus aplastic crisis</a:t>
            </a:r>
          </a:p>
          <a:p>
            <a:pPr lvl="1" eaLnBrk="1" fontAlgn="auto" hangingPunct="1">
              <a:lnSpc>
                <a:spcPct val="90000"/>
              </a:lnSpc>
              <a:spcAft>
                <a:spcPts val="0"/>
              </a:spcAft>
              <a:buFont typeface="Arial"/>
              <a:buChar char="–"/>
              <a:defRPr/>
            </a:pPr>
            <a:r>
              <a:rPr lang="en-US" sz="1800" dirty="0" err="1"/>
              <a:t>Cholelithiasis</a:t>
            </a:r>
            <a:r>
              <a:rPr lang="en-US" sz="1800" dirty="0"/>
              <a:t> (bilirubinate)</a:t>
            </a:r>
          </a:p>
          <a:p>
            <a:pPr lvl="1" eaLnBrk="1" fontAlgn="auto" hangingPunct="1">
              <a:lnSpc>
                <a:spcPct val="90000"/>
              </a:lnSpc>
              <a:spcAft>
                <a:spcPts val="0"/>
              </a:spcAft>
              <a:buFont typeface="Arial"/>
              <a:buChar char="–"/>
              <a:defRPr/>
            </a:pPr>
            <a:r>
              <a:rPr lang="en-US" sz="1800" dirty="0"/>
              <a:t>Endothelial dysfunction (NO)</a:t>
            </a:r>
          </a:p>
          <a:p>
            <a:pPr lvl="1" eaLnBrk="1" fontAlgn="auto" hangingPunct="1">
              <a:lnSpc>
                <a:spcPct val="90000"/>
              </a:lnSpc>
              <a:spcAft>
                <a:spcPts val="0"/>
              </a:spcAft>
              <a:buFont typeface="Arial"/>
              <a:buChar char="–"/>
              <a:defRPr/>
            </a:pPr>
            <a:endParaRPr lang="en-US" sz="1800" dirty="0"/>
          </a:p>
          <a:p>
            <a:pPr eaLnBrk="1" fontAlgn="auto" hangingPunct="1">
              <a:lnSpc>
                <a:spcPct val="90000"/>
              </a:lnSpc>
              <a:spcAft>
                <a:spcPts val="0"/>
              </a:spcAft>
              <a:buFont typeface="Arial"/>
              <a:buChar char="•"/>
              <a:defRPr/>
            </a:pPr>
            <a:r>
              <a:rPr lang="en-US" sz="2000" b="1" dirty="0"/>
              <a:t>Acute complications</a:t>
            </a:r>
          </a:p>
          <a:p>
            <a:pPr lvl="1" eaLnBrk="1" fontAlgn="auto" hangingPunct="1">
              <a:lnSpc>
                <a:spcPct val="90000"/>
              </a:lnSpc>
              <a:spcAft>
                <a:spcPts val="0"/>
              </a:spcAft>
              <a:buFont typeface="Arial"/>
              <a:buChar char="–"/>
              <a:defRPr/>
            </a:pPr>
            <a:r>
              <a:rPr lang="en-US" sz="1800" dirty="0"/>
              <a:t>Pain, dactylitis</a:t>
            </a:r>
          </a:p>
          <a:p>
            <a:pPr lvl="1" eaLnBrk="1" fontAlgn="auto" hangingPunct="1">
              <a:lnSpc>
                <a:spcPct val="90000"/>
              </a:lnSpc>
              <a:spcAft>
                <a:spcPts val="0"/>
              </a:spcAft>
              <a:buFont typeface="Arial"/>
              <a:buChar char="–"/>
              <a:defRPr/>
            </a:pPr>
            <a:r>
              <a:rPr lang="en-US" sz="1800" dirty="0"/>
              <a:t>Acute chest syndrome</a:t>
            </a:r>
          </a:p>
          <a:p>
            <a:pPr lvl="1" eaLnBrk="1" fontAlgn="auto" hangingPunct="1">
              <a:lnSpc>
                <a:spcPct val="90000"/>
              </a:lnSpc>
              <a:spcAft>
                <a:spcPts val="0"/>
              </a:spcAft>
              <a:buFont typeface="Arial"/>
              <a:buChar char="–"/>
              <a:defRPr/>
            </a:pPr>
            <a:r>
              <a:rPr lang="en-US" sz="1800" dirty="0"/>
              <a:t>Splenic sequestration</a:t>
            </a:r>
          </a:p>
          <a:p>
            <a:pPr lvl="1" eaLnBrk="1" fontAlgn="auto" hangingPunct="1">
              <a:lnSpc>
                <a:spcPct val="90000"/>
              </a:lnSpc>
              <a:spcAft>
                <a:spcPts val="0"/>
              </a:spcAft>
              <a:buFont typeface="Arial"/>
              <a:buChar char="–"/>
              <a:defRPr/>
            </a:pPr>
            <a:r>
              <a:rPr lang="en-US" sz="1800" dirty="0"/>
              <a:t>Aplastic crisis</a:t>
            </a:r>
          </a:p>
          <a:p>
            <a:pPr lvl="1" eaLnBrk="1" fontAlgn="auto" hangingPunct="1">
              <a:lnSpc>
                <a:spcPct val="90000"/>
              </a:lnSpc>
              <a:spcAft>
                <a:spcPts val="0"/>
              </a:spcAft>
              <a:buFont typeface="Arial"/>
              <a:buChar char="–"/>
              <a:defRPr/>
            </a:pPr>
            <a:r>
              <a:rPr lang="en-US" sz="1800" dirty="0"/>
              <a:t>Overt stroke</a:t>
            </a:r>
          </a:p>
          <a:p>
            <a:pPr lvl="1" eaLnBrk="1" fontAlgn="auto" hangingPunct="1">
              <a:lnSpc>
                <a:spcPct val="90000"/>
              </a:lnSpc>
              <a:spcAft>
                <a:spcPts val="0"/>
              </a:spcAft>
              <a:buFont typeface="Arial"/>
              <a:buChar char="•"/>
              <a:defRPr/>
            </a:pPr>
            <a:endParaRPr lang="en-US" sz="1600" dirty="0"/>
          </a:p>
          <a:p>
            <a:pPr eaLnBrk="1" fontAlgn="auto" hangingPunct="1">
              <a:lnSpc>
                <a:spcPct val="90000"/>
              </a:lnSpc>
              <a:spcAft>
                <a:spcPts val="0"/>
              </a:spcAft>
              <a:buFont typeface="Arial"/>
              <a:buChar char="•"/>
              <a:defRPr/>
            </a:pPr>
            <a:r>
              <a:rPr lang="en-US" sz="2000" b="1" dirty="0"/>
              <a:t>Chronic organ damage</a:t>
            </a:r>
          </a:p>
          <a:p>
            <a:pPr lvl="1" eaLnBrk="1" fontAlgn="auto" hangingPunct="1">
              <a:lnSpc>
                <a:spcPct val="90000"/>
              </a:lnSpc>
              <a:spcAft>
                <a:spcPts val="0"/>
              </a:spcAft>
              <a:buFont typeface="Arial"/>
              <a:buChar char="–"/>
              <a:defRPr/>
            </a:pPr>
            <a:r>
              <a:rPr lang="en-US" sz="1800" dirty="0"/>
              <a:t>Spleen</a:t>
            </a:r>
          </a:p>
          <a:p>
            <a:pPr lvl="1" eaLnBrk="1" fontAlgn="auto" hangingPunct="1">
              <a:lnSpc>
                <a:spcPct val="90000"/>
              </a:lnSpc>
              <a:spcAft>
                <a:spcPts val="0"/>
              </a:spcAft>
              <a:buFont typeface="Arial"/>
              <a:buChar char="–"/>
              <a:defRPr/>
            </a:pPr>
            <a:r>
              <a:rPr lang="en-US" sz="1800" dirty="0"/>
              <a:t>Brain</a:t>
            </a:r>
          </a:p>
          <a:p>
            <a:pPr lvl="1" eaLnBrk="1" fontAlgn="auto" hangingPunct="1">
              <a:lnSpc>
                <a:spcPct val="90000"/>
              </a:lnSpc>
              <a:spcAft>
                <a:spcPts val="0"/>
              </a:spcAft>
              <a:buFont typeface="Arial"/>
              <a:buChar char="–"/>
              <a:defRPr/>
            </a:pPr>
            <a:r>
              <a:rPr lang="en-US" sz="1800" dirty="0"/>
              <a:t>Kidneys, lung, bones, eyes</a:t>
            </a:r>
          </a:p>
          <a:p>
            <a:pPr lvl="1" eaLnBrk="1" fontAlgn="auto" hangingPunct="1">
              <a:lnSpc>
                <a:spcPct val="90000"/>
              </a:lnSpc>
              <a:spcAft>
                <a:spcPts val="0"/>
              </a:spcAft>
              <a:buFont typeface="Arial"/>
              <a:buChar char="–"/>
              <a:defRPr/>
            </a:pPr>
            <a:endParaRPr lang="en-US" sz="1800" dirty="0"/>
          </a:p>
          <a:p>
            <a:pPr eaLnBrk="1" fontAlgn="auto" hangingPunct="1">
              <a:lnSpc>
                <a:spcPct val="90000"/>
              </a:lnSpc>
              <a:spcAft>
                <a:spcPts val="0"/>
              </a:spcAft>
              <a:buFont typeface="Arial"/>
              <a:buChar char="–"/>
              <a:defRPr/>
            </a:pPr>
            <a:r>
              <a:rPr lang="en-US" sz="2200" b="1" dirty="0"/>
              <a:t>Susceptibility to infection</a:t>
            </a:r>
          </a:p>
        </p:txBody>
      </p:sp>
      <p:grpSp>
        <p:nvGrpSpPr>
          <p:cNvPr id="119811" name="Group 6"/>
          <p:cNvGrpSpPr>
            <a:grpSpLocks/>
          </p:cNvGrpSpPr>
          <p:nvPr/>
        </p:nvGrpSpPr>
        <p:grpSpPr bwMode="auto">
          <a:xfrm>
            <a:off x="4724400" y="1295400"/>
            <a:ext cx="3770313" cy="5213350"/>
            <a:chOff x="4724399" y="1371600"/>
            <a:chExt cx="3769785" cy="5213350"/>
          </a:xfrm>
        </p:grpSpPr>
        <p:pic>
          <p:nvPicPr>
            <p:cNvPr id="119812" name="Picture 1" descr="Gallstones-Pigent-Robbins-full.jpg"/>
            <p:cNvPicPr>
              <a:picLocks noChangeAspect="1"/>
            </p:cNvPicPr>
            <p:nvPr/>
          </p:nvPicPr>
          <p:blipFill>
            <a:blip r:embed="rId3"/>
            <a:srcRect t="4723" r="752" b="13333"/>
            <a:stretch>
              <a:fillRect/>
            </a:stretch>
          </p:blipFill>
          <p:spPr bwMode="auto">
            <a:xfrm>
              <a:off x="4730751" y="2286000"/>
              <a:ext cx="3763433" cy="1873250"/>
            </a:xfrm>
            <a:prstGeom prst="rect">
              <a:avLst/>
            </a:prstGeom>
            <a:noFill/>
            <a:ln w="9525">
              <a:noFill/>
              <a:miter lim="800000"/>
              <a:headEnd/>
              <a:tailEnd/>
            </a:ln>
          </p:spPr>
        </p:pic>
        <p:pic>
          <p:nvPicPr>
            <p:cNvPr id="119813" name="Picture 2"/>
            <p:cNvPicPr>
              <a:picLocks noChangeAspect="1"/>
            </p:cNvPicPr>
            <p:nvPr/>
          </p:nvPicPr>
          <p:blipFill>
            <a:blip r:embed="rId4"/>
            <a:srcRect l="10500" t="27654" r="5334" b="41386"/>
            <a:stretch>
              <a:fillRect/>
            </a:stretch>
          </p:blipFill>
          <p:spPr bwMode="auto">
            <a:xfrm>
              <a:off x="4732879" y="1371600"/>
              <a:ext cx="3761305" cy="990600"/>
            </a:xfrm>
            <a:prstGeom prst="rect">
              <a:avLst/>
            </a:prstGeom>
            <a:noFill/>
            <a:ln w="9525">
              <a:noFill/>
              <a:miter lim="800000"/>
              <a:headEnd/>
              <a:tailEnd/>
            </a:ln>
          </p:spPr>
        </p:pic>
        <p:pic>
          <p:nvPicPr>
            <p:cNvPr id="119814" name="Picture 3"/>
            <p:cNvPicPr>
              <a:picLocks noChangeAspect="1"/>
            </p:cNvPicPr>
            <p:nvPr/>
          </p:nvPicPr>
          <p:blipFill>
            <a:blip r:embed="rId5"/>
            <a:srcRect b="13074"/>
            <a:stretch>
              <a:fillRect/>
            </a:stretch>
          </p:blipFill>
          <p:spPr bwMode="auto">
            <a:xfrm>
              <a:off x="4734983" y="4146550"/>
              <a:ext cx="1981200" cy="2436283"/>
            </a:xfrm>
            <a:prstGeom prst="rect">
              <a:avLst/>
            </a:prstGeom>
            <a:noFill/>
            <a:ln w="9525">
              <a:noFill/>
              <a:miter lim="800000"/>
              <a:headEnd/>
              <a:tailEnd/>
            </a:ln>
          </p:spPr>
        </p:pic>
        <p:pic>
          <p:nvPicPr>
            <p:cNvPr id="119815" name="Picture 4" descr="MRI-overt.jpg"/>
            <p:cNvPicPr>
              <a:picLocks noChangeAspect="1"/>
            </p:cNvPicPr>
            <p:nvPr/>
          </p:nvPicPr>
          <p:blipFill>
            <a:blip r:embed="rId6"/>
            <a:srcRect l="11893" r="14757"/>
            <a:stretch>
              <a:fillRect/>
            </a:stretch>
          </p:blipFill>
          <p:spPr bwMode="auto">
            <a:xfrm>
              <a:off x="6705600" y="4146550"/>
              <a:ext cx="1788584" cy="2438400"/>
            </a:xfrm>
            <a:prstGeom prst="rect">
              <a:avLst/>
            </a:prstGeom>
            <a:noFill/>
            <a:ln w="9525">
              <a:noFill/>
              <a:miter lim="800000"/>
              <a:headEnd/>
              <a:tailEnd/>
            </a:ln>
          </p:spPr>
        </p:pic>
        <p:sp>
          <p:nvSpPr>
            <p:cNvPr id="6" name="Rectangle 5"/>
            <p:cNvSpPr>
              <a:spLocks noChangeArrowheads="1"/>
            </p:cNvSpPr>
            <p:nvPr/>
          </p:nvSpPr>
          <p:spPr bwMode="auto">
            <a:xfrm>
              <a:off x="4724399" y="1371600"/>
              <a:ext cx="3763436" cy="5200650"/>
            </a:xfrm>
            <a:prstGeom prst="rect">
              <a:avLst/>
            </a:prstGeom>
            <a:noFill/>
            <a:ln w="38100">
              <a:solidFill>
                <a:srgbClr val="234F77"/>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5"/>
          <p:cNvSpPr>
            <a:spLocks noGrp="1" noChangeArrowheads="1"/>
          </p:cNvSpPr>
          <p:nvPr>
            <p:ph type="title"/>
          </p:nvPr>
        </p:nvSpPr>
        <p:spPr>
          <a:xfrm>
            <a:off x="457200" y="381000"/>
            <a:ext cx="8229600" cy="838200"/>
          </a:xfrm>
        </p:spPr>
        <p:txBody>
          <a:bodyPr rtlCol="0">
            <a:noAutofit/>
          </a:bodyPr>
          <a:lstStyle/>
          <a:p>
            <a:pPr eaLnBrk="1" fontAlgn="auto" hangingPunct="1">
              <a:spcAft>
                <a:spcPts val="0"/>
              </a:spcAft>
              <a:defRPr/>
            </a:pPr>
            <a:r>
              <a:rPr lang="en-US" sz="2400" dirty="0">
                <a:solidFill>
                  <a:schemeClr val="accent1">
                    <a:lumMod val="50000"/>
                  </a:schemeClr>
                </a:solidFill>
              </a:rPr>
              <a:t>Important Components of Management</a:t>
            </a:r>
            <a:br>
              <a:rPr lang="en-US" sz="2400" dirty="0">
                <a:solidFill>
                  <a:schemeClr val="accent1">
                    <a:lumMod val="50000"/>
                  </a:schemeClr>
                </a:solidFill>
              </a:rPr>
            </a:br>
            <a:r>
              <a:rPr lang="en-US" sz="2400" dirty="0">
                <a:solidFill>
                  <a:schemeClr val="accent1">
                    <a:lumMod val="50000"/>
                  </a:schemeClr>
                </a:solidFill>
              </a:rPr>
              <a:t>of Sickle Cell Disease</a:t>
            </a:r>
          </a:p>
        </p:txBody>
      </p:sp>
      <p:sp>
        <p:nvSpPr>
          <p:cNvPr id="121858" name="Rectangle 16"/>
          <p:cNvSpPr>
            <a:spLocks noGrp="1" noChangeArrowheads="1"/>
          </p:cNvSpPr>
          <p:nvPr>
            <p:ph type="body" sz="half" idx="1"/>
          </p:nvPr>
        </p:nvSpPr>
        <p:spPr>
          <a:xfrm>
            <a:off x="2133600" y="1524000"/>
            <a:ext cx="5105400" cy="4724400"/>
          </a:xfrm>
        </p:spPr>
        <p:txBody>
          <a:bodyPr/>
          <a:lstStyle/>
          <a:p>
            <a:pPr eaLnBrk="1" hangingPunct="1">
              <a:lnSpc>
                <a:spcPct val="90000"/>
              </a:lnSpc>
            </a:pPr>
            <a:r>
              <a:rPr lang="en-US" sz="2000" b="1" dirty="0">
                <a:latin typeface="Arial" pitchFamily="34" charset="0"/>
                <a:ea typeface="ＭＳ Ｐゴシック" pitchFamily="34" charset="-128"/>
              </a:rPr>
              <a:t>Early identification</a:t>
            </a:r>
          </a:p>
          <a:p>
            <a:pPr lvl="1" eaLnBrk="1" hangingPunct="1">
              <a:lnSpc>
                <a:spcPct val="90000"/>
              </a:lnSpc>
            </a:pPr>
            <a:r>
              <a:rPr lang="en-US" sz="1800" dirty="0">
                <a:latin typeface="Arial" pitchFamily="34" charset="0"/>
                <a:ea typeface="ＭＳ Ｐゴシック" pitchFamily="34" charset="-128"/>
              </a:rPr>
              <a:t>Universal newborn screening</a:t>
            </a:r>
          </a:p>
          <a:p>
            <a:pPr lvl="1" eaLnBrk="1" hangingPunct="1">
              <a:lnSpc>
                <a:spcPct val="90000"/>
              </a:lnSpc>
            </a:pPr>
            <a:r>
              <a:rPr lang="en-US" sz="1800" dirty="0">
                <a:latin typeface="Arial" pitchFamily="34" charset="0"/>
                <a:ea typeface="ＭＳ Ｐゴシック" pitchFamily="34" charset="-128"/>
              </a:rPr>
              <a:t>Ongoing (lifelong) education</a:t>
            </a:r>
          </a:p>
          <a:p>
            <a:pPr lvl="1" eaLnBrk="1" hangingPunct="1">
              <a:lnSpc>
                <a:spcPct val="90000"/>
              </a:lnSpc>
            </a:pPr>
            <a:endParaRPr lang="en-US" sz="1800" dirty="0">
              <a:latin typeface="Arial" pitchFamily="34" charset="0"/>
              <a:ea typeface="ＭＳ Ｐゴシック" pitchFamily="34" charset="-128"/>
            </a:endParaRPr>
          </a:p>
          <a:p>
            <a:pPr eaLnBrk="1" hangingPunct="1">
              <a:lnSpc>
                <a:spcPct val="90000"/>
              </a:lnSpc>
            </a:pPr>
            <a:r>
              <a:rPr lang="en-US" sz="2000" b="1" dirty="0">
                <a:latin typeface="Arial" pitchFamily="34" charset="0"/>
                <a:ea typeface="ＭＳ Ｐゴシック" pitchFamily="34" charset="-128"/>
              </a:rPr>
              <a:t>Prevention and screening</a:t>
            </a:r>
          </a:p>
          <a:p>
            <a:pPr lvl="1" eaLnBrk="1" hangingPunct="1">
              <a:lnSpc>
                <a:spcPct val="90000"/>
              </a:lnSpc>
            </a:pPr>
            <a:r>
              <a:rPr lang="en-US" sz="1800" dirty="0">
                <a:latin typeface="Arial" pitchFamily="34" charset="0"/>
                <a:ea typeface="ＭＳ Ｐゴシック" pitchFamily="34" charset="-128"/>
              </a:rPr>
              <a:t>Prophylactic penicillin</a:t>
            </a:r>
          </a:p>
          <a:p>
            <a:pPr lvl="1" eaLnBrk="1" hangingPunct="1">
              <a:lnSpc>
                <a:spcPct val="90000"/>
              </a:lnSpc>
            </a:pPr>
            <a:r>
              <a:rPr lang="en-US" sz="1800" dirty="0">
                <a:latin typeface="Arial" pitchFamily="34" charset="0"/>
                <a:ea typeface="ＭＳ Ｐゴシック" pitchFamily="34" charset="-128"/>
              </a:rPr>
              <a:t>Immunizations</a:t>
            </a:r>
          </a:p>
          <a:p>
            <a:pPr lvl="1" eaLnBrk="1" hangingPunct="1">
              <a:lnSpc>
                <a:spcPct val="90000"/>
              </a:lnSpc>
            </a:pPr>
            <a:r>
              <a:rPr lang="en-US" sz="1800" dirty="0">
                <a:latin typeface="Arial" pitchFamily="34" charset="0"/>
                <a:ea typeface="ＭＳ Ｐゴシック" pitchFamily="34" charset="-128"/>
              </a:rPr>
              <a:t>Screening TCD</a:t>
            </a:r>
          </a:p>
          <a:p>
            <a:pPr lvl="1" eaLnBrk="1" hangingPunct="1">
              <a:lnSpc>
                <a:spcPct val="90000"/>
              </a:lnSpc>
            </a:pPr>
            <a:endParaRPr lang="en-US" sz="1800" dirty="0">
              <a:latin typeface="Arial" pitchFamily="34" charset="0"/>
              <a:ea typeface="ＭＳ Ｐゴシック" pitchFamily="34" charset="-128"/>
            </a:endParaRPr>
          </a:p>
          <a:p>
            <a:pPr eaLnBrk="1" hangingPunct="1">
              <a:lnSpc>
                <a:spcPct val="90000"/>
              </a:lnSpc>
            </a:pPr>
            <a:r>
              <a:rPr lang="en-US" sz="2000" b="1" dirty="0">
                <a:latin typeface="Arial" pitchFamily="34" charset="0"/>
                <a:ea typeface="ＭＳ Ｐゴシック" pitchFamily="34" charset="-128"/>
              </a:rPr>
              <a:t>Disease-modifying therapy</a:t>
            </a:r>
          </a:p>
          <a:p>
            <a:pPr lvl="1" eaLnBrk="1" hangingPunct="1">
              <a:lnSpc>
                <a:spcPct val="90000"/>
              </a:lnSpc>
            </a:pPr>
            <a:r>
              <a:rPr lang="en-US" sz="1800" dirty="0" err="1">
                <a:latin typeface="Arial" pitchFamily="34" charset="0"/>
                <a:ea typeface="ＭＳ Ｐゴシック" pitchFamily="34" charset="-128"/>
              </a:rPr>
              <a:t>Hydroxyurea</a:t>
            </a:r>
            <a:endParaRPr lang="en-US" sz="1800" dirty="0">
              <a:latin typeface="Arial" pitchFamily="34" charset="0"/>
              <a:ea typeface="ＭＳ Ｐゴシック" pitchFamily="34" charset="-128"/>
            </a:endParaRPr>
          </a:p>
          <a:p>
            <a:pPr lvl="1" eaLnBrk="1" hangingPunct="1">
              <a:lnSpc>
                <a:spcPct val="90000"/>
              </a:lnSpc>
            </a:pPr>
            <a:r>
              <a:rPr lang="en-US" sz="1800" dirty="0">
                <a:latin typeface="Arial" pitchFamily="34" charset="0"/>
                <a:ea typeface="ＭＳ Ｐゴシック" pitchFamily="34" charset="-128"/>
              </a:rPr>
              <a:t>Chronic transfusion</a:t>
            </a:r>
          </a:p>
          <a:p>
            <a:pPr lvl="1" eaLnBrk="1" hangingPunct="1">
              <a:lnSpc>
                <a:spcPct val="90000"/>
              </a:lnSpc>
            </a:pPr>
            <a:r>
              <a:rPr lang="en-US" sz="1800" dirty="0">
                <a:latin typeface="Arial" pitchFamily="34" charset="0"/>
                <a:ea typeface="ＭＳ Ｐゴシック" pitchFamily="34" charset="-128"/>
              </a:rPr>
              <a:t>Stem cell transplantation</a:t>
            </a:r>
          </a:p>
          <a:p>
            <a:pPr lvl="1" eaLnBrk="1" hangingPunct="1">
              <a:lnSpc>
                <a:spcPct val="90000"/>
              </a:lnSpc>
            </a:pPr>
            <a:endParaRPr lang="en-US" sz="1800" dirty="0">
              <a:latin typeface="Arial" pitchFamily="34" charset="0"/>
              <a:ea typeface="ＭＳ Ｐゴシック" pitchFamily="34" charset="-128"/>
            </a:endParaRPr>
          </a:p>
          <a:p>
            <a:pPr eaLnBrk="1" hangingPunct="1">
              <a:lnSpc>
                <a:spcPct val="90000"/>
              </a:lnSpc>
            </a:pPr>
            <a:r>
              <a:rPr lang="en-US" sz="2000" b="1" dirty="0">
                <a:latin typeface="Arial" pitchFamily="34" charset="0"/>
                <a:ea typeface="ＭＳ Ｐゴシック" pitchFamily="34" charset="-128"/>
              </a:rPr>
              <a:t>Management of acute complications</a:t>
            </a:r>
          </a:p>
          <a:p>
            <a:pPr lvl="1" eaLnBrk="1" hangingPunct="1">
              <a:lnSpc>
                <a:spcPct val="90000"/>
              </a:lnSpc>
            </a:pPr>
            <a:endParaRPr lang="en-US" sz="1800" dirty="0">
              <a:latin typeface="Arial" pitchFamily="34" charset="0"/>
              <a:ea typeface="ＭＳ Ｐゴシック" pitchFamily="34" charset="-128"/>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r>
              <a:rPr lang="en-US" dirty="0"/>
              <a:t>Splenic Complications</a:t>
            </a:r>
          </a:p>
        </p:txBody>
      </p:sp>
      <p:sp>
        <p:nvSpPr>
          <p:cNvPr id="11" name="Text Placeholder 10"/>
          <p:cNvSpPr>
            <a:spLocks noGrp="1"/>
          </p:cNvSpPr>
          <p:nvPr>
            <p:ph type="body" idx="1"/>
          </p:nvPr>
        </p:nvSpPr>
        <p:spPr>
          <a:xfrm>
            <a:off x="457200" y="1295400"/>
            <a:ext cx="4040188" cy="639762"/>
          </a:xfrm>
        </p:spPr>
        <p:txBody>
          <a:bodyPr/>
          <a:lstStyle/>
          <a:p>
            <a:r>
              <a:rPr lang="en-US" dirty="0"/>
              <a:t>Involution / </a:t>
            </a:r>
            <a:r>
              <a:rPr lang="en-US" dirty="0" err="1"/>
              <a:t>Hyposplenism</a:t>
            </a:r>
            <a:endParaRPr lang="en-US" dirty="0"/>
          </a:p>
        </p:txBody>
      </p:sp>
      <p:sp>
        <p:nvSpPr>
          <p:cNvPr id="13" name="Content Placeholder 12"/>
          <p:cNvSpPr>
            <a:spLocks noGrp="1"/>
          </p:cNvSpPr>
          <p:nvPr>
            <p:ph sz="half" idx="2"/>
          </p:nvPr>
        </p:nvSpPr>
        <p:spPr>
          <a:xfrm>
            <a:off x="457200" y="2297112"/>
            <a:ext cx="4040188" cy="3951288"/>
          </a:xfrm>
        </p:spPr>
        <p:txBody>
          <a:bodyPr/>
          <a:lstStyle/>
          <a:p>
            <a:pPr>
              <a:spcAft>
                <a:spcPts val="1200"/>
              </a:spcAft>
            </a:pPr>
            <a:r>
              <a:rPr lang="en-US" sz="2000" dirty="0"/>
              <a:t>Begins ~3 mos. of age (</a:t>
            </a:r>
            <a:r>
              <a:rPr lang="en-US" sz="2000" dirty="0" err="1"/>
              <a:t>Hb</a:t>
            </a:r>
            <a:r>
              <a:rPr lang="en-US" sz="2000" dirty="0"/>
              <a:t> SS)</a:t>
            </a:r>
          </a:p>
          <a:p>
            <a:pPr>
              <a:spcAft>
                <a:spcPts val="1200"/>
              </a:spcAft>
            </a:pPr>
            <a:r>
              <a:rPr lang="en-US" sz="2000" dirty="0"/>
              <a:t>Lifelong risk of bacterial sepsis (esp. pneumococcal)</a:t>
            </a:r>
          </a:p>
          <a:p>
            <a:pPr>
              <a:spcAft>
                <a:spcPts val="1200"/>
              </a:spcAft>
            </a:pPr>
            <a:r>
              <a:rPr lang="en-US" sz="2000" dirty="0"/>
              <a:t>Reason for newborn screening</a:t>
            </a:r>
          </a:p>
          <a:p>
            <a:pPr>
              <a:spcAft>
                <a:spcPts val="1200"/>
              </a:spcAft>
            </a:pPr>
            <a:r>
              <a:rPr lang="en-US" sz="2000" dirty="0"/>
              <a:t>Reason for prophylactic PCN</a:t>
            </a:r>
          </a:p>
          <a:p>
            <a:pPr>
              <a:spcAft>
                <a:spcPts val="1200"/>
              </a:spcAft>
            </a:pPr>
            <a:r>
              <a:rPr lang="en-US" sz="2000" dirty="0"/>
              <a:t>Importance of immunizations</a:t>
            </a:r>
          </a:p>
          <a:p>
            <a:pPr>
              <a:spcAft>
                <a:spcPts val="1200"/>
              </a:spcAft>
            </a:pPr>
            <a:r>
              <a:rPr lang="en-US" sz="2000" dirty="0"/>
              <a:t>Empiric management of fever</a:t>
            </a:r>
          </a:p>
          <a:p>
            <a:pPr>
              <a:spcAft>
                <a:spcPts val="1200"/>
              </a:spcAft>
            </a:pPr>
            <a:endParaRPr lang="en-US" sz="2000" dirty="0"/>
          </a:p>
          <a:p>
            <a:pPr>
              <a:spcAft>
                <a:spcPts val="1200"/>
              </a:spcAft>
            </a:pPr>
            <a:endParaRPr lang="en-US" sz="2000" dirty="0"/>
          </a:p>
        </p:txBody>
      </p:sp>
      <p:sp>
        <p:nvSpPr>
          <p:cNvPr id="14" name="Text Placeholder 13"/>
          <p:cNvSpPr>
            <a:spLocks noGrp="1"/>
          </p:cNvSpPr>
          <p:nvPr>
            <p:ph type="body" sz="quarter" idx="3"/>
          </p:nvPr>
        </p:nvSpPr>
        <p:spPr>
          <a:xfrm>
            <a:off x="4645025" y="1295400"/>
            <a:ext cx="4041775" cy="639762"/>
          </a:xfrm>
        </p:spPr>
        <p:txBody>
          <a:bodyPr/>
          <a:lstStyle/>
          <a:p>
            <a:r>
              <a:rPr lang="en-US" dirty="0"/>
              <a:t>Splenic Sequestration</a:t>
            </a:r>
          </a:p>
        </p:txBody>
      </p:sp>
      <p:sp>
        <p:nvSpPr>
          <p:cNvPr id="15" name="Content Placeholder 14"/>
          <p:cNvSpPr>
            <a:spLocks noGrp="1"/>
          </p:cNvSpPr>
          <p:nvPr>
            <p:ph sz="quarter" idx="4"/>
          </p:nvPr>
        </p:nvSpPr>
        <p:spPr>
          <a:xfrm>
            <a:off x="4645025" y="2297112"/>
            <a:ext cx="4041775" cy="3951288"/>
          </a:xfrm>
        </p:spPr>
        <p:txBody>
          <a:bodyPr/>
          <a:lstStyle/>
          <a:p>
            <a:pPr>
              <a:spcAft>
                <a:spcPts val="1200"/>
              </a:spcAft>
            </a:pPr>
            <a:r>
              <a:rPr lang="en-US" sz="2000" dirty="0"/>
              <a:t>Partially reversible entrapment of RBCs in splenic pulp</a:t>
            </a:r>
          </a:p>
          <a:p>
            <a:pPr>
              <a:spcAft>
                <a:spcPts val="1200"/>
              </a:spcAft>
            </a:pPr>
            <a:r>
              <a:rPr lang="en-US" sz="2000" dirty="0"/>
              <a:t>Mild to severe</a:t>
            </a:r>
          </a:p>
          <a:p>
            <a:pPr>
              <a:spcAft>
                <a:spcPts val="1200"/>
              </a:spcAft>
            </a:pPr>
            <a:r>
              <a:rPr lang="en-US" sz="2000" dirty="0"/>
              <a:t>May be recurrent</a:t>
            </a:r>
          </a:p>
          <a:p>
            <a:pPr>
              <a:spcAft>
                <a:spcPts val="1200"/>
              </a:spcAft>
            </a:pPr>
            <a:r>
              <a:rPr lang="en-US" sz="2000" dirty="0"/>
              <a:t>Teach parents/family to palpate the spleen (early identification)</a:t>
            </a:r>
          </a:p>
          <a:p>
            <a:pPr>
              <a:spcAft>
                <a:spcPts val="1200"/>
              </a:spcAft>
            </a:pPr>
            <a:r>
              <a:rPr lang="en-US" sz="2000" dirty="0"/>
              <a:t>Splenectomy may be needed for severe and/or recurrent episodes</a:t>
            </a:r>
          </a:p>
          <a:p>
            <a:pPr>
              <a:spcAft>
                <a:spcPts val="1200"/>
              </a:spcAft>
            </a:pPr>
            <a:endParaRPr lang="en-US" sz="20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8229600" cy="792162"/>
          </a:xfrm>
          <a:extLs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lstStyle/>
          <a:p>
            <a:pPr eaLnBrk="1" hangingPunct="1">
              <a:defRPr/>
            </a:pPr>
            <a:r>
              <a:rPr lang="en-US" sz="3200" dirty="0">
                <a:cs typeface="+mj-cs"/>
              </a:rPr>
              <a:t>Acute Anemia</a:t>
            </a:r>
            <a:r>
              <a:rPr lang="en-US" sz="2400" dirty="0">
                <a:cs typeface="+mj-cs"/>
              </a:rPr>
              <a:t/>
            </a:r>
            <a:br>
              <a:rPr lang="en-US" sz="2400" dirty="0">
                <a:cs typeface="+mj-cs"/>
              </a:rPr>
            </a:br>
            <a:r>
              <a:rPr lang="en-US" sz="2000" b="0" dirty="0">
                <a:latin typeface="Arial Narrow"/>
                <a:cs typeface="Arial Narrow"/>
              </a:rPr>
              <a:t>Sequestration vs. Aplastic Crisis </a:t>
            </a:r>
            <a:endParaRPr lang="en-US" sz="2400" b="0" dirty="0">
              <a:latin typeface="Arial Narrow"/>
              <a:cs typeface="Arial Narrow"/>
            </a:endParaRPr>
          </a:p>
        </p:txBody>
      </p:sp>
      <p:sp>
        <p:nvSpPr>
          <p:cNvPr id="125954" name="Rectangle 3"/>
          <p:cNvSpPr>
            <a:spLocks noGrp="1" noChangeArrowheads="1"/>
          </p:cNvSpPr>
          <p:nvPr>
            <p:ph sz="half" idx="1"/>
          </p:nvPr>
        </p:nvSpPr>
        <p:spPr>
          <a:xfrm>
            <a:off x="457200" y="1295400"/>
            <a:ext cx="4038600" cy="4525963"/>
          </a:xfrm>
        </p:spPr>
        <p:txBody>
          <a:bodyPr lIns="90487" tIns="44450" rIns="90487" bIns="44450"/>
          <a:lstStyle/>
          <a:p>
            <a:pPr marL="0" indent="0" eaLnBrk="1" hangingPunct="1">
              <a:lnSpc>
                <a:spcPct val="110000"/>
              </a:lnSpc>
              <a:buFont typeface="Arial" pitchFamily="34" charset="0"/>
              <a:buNone/>
            </a:pPr>
            <a:r>
              <a:rPr lang="en-US" sz="2400" b="1" dirty="0">
                <a:latin typeface="Arial Narrow" pitchFamily="34" charset="0"/>
                <a:ea typeface="ＭＳ Ｐゴシック" pitchFamily="34" charset="-128"/>
              </a:rPr>
              <a:t>Transient Aplastic Crisis</a:t>
            </a:r>
            <a:r>
              <a:rPr lang="en-US" sz="2400" baseline="30000" dirty="0">
                <a:latin typeface="Arial Narrow" pitchFamily="34" charset="0"/>
                <a:ea typeface="ＭＳ Ｐゴシック" pitchFamily="34" charset="-128"/>
              </a:rPr>
              <a:t>1</a:t>
            </a:r>
            <a:endParaRPr lang="en-US" sz="2400" dirty="0">
              <a:latin typeface="Arial Narrow" pitchFamily="34" charset="0"/>
              <a:ea typeface="ＭＳ Ｐゴシック" pitchFamily="34" charset="-128"/>
            </a:endParaRPr>
          </a:p>
          <a:p>
            <a:pPr marL="457200" lvl="1" indent="0" eaLnBrk="1" hangingPunct="1">
              <a:lnSpc>
                <a:spcPct val="110000"/>
              </a:lnSpc>
              <a:buFont typeface="Arial" pitchFamily="34" charset="0"/>
              <a:buNone/>
            </a:pPr>
            <a:r>
              <a:rPr lang="en-US" sz="2000" dirty="0">
                <a:latin typeface="Arial" pitchFamily="34" charset="0"/>
                <a:ea typeface="ＭＳ Ｐゴシック" pitchFamily="34" charset="-128"/>
              </a:rPr>
              <a:t>Anemia</a:t>
            </a:r>
          </a:p>
          <a:p>
            <a:pPr marL="457200" lvl="1" indent="0" eaLnBrk="1" hangingPunct="1">
              <a:lnSpc>
                <a:spcPct val="110000"/>
              </a:lnSpc>
              <a:buFont typeface="Arial" pitchFamily="34" charset="0"/>
              <a:buNone/>
            </a:pPr>
            <a:r>
              <a:rPr lang="en-US" sz="2000" dirty="0">
                <a:latin typeface="Arial" pitchFamily="34" charset="0"/>
                <a:ea typeface="ＭＳ Ｐゴシック" pitchFamily="34" charset="-128"/>
              </a:rPr>
              <a:t>Shock if severe</a:t>
            </a:r>
          </a:p>
          <a:p>
            <a:pPr marL="457200" lvl="1" indent="0" eaLnBrk="1" hangingPunct="1">
              <a:lnSpc>
                <a:spcPct val="110000"/>
              </a:lnSpc>
              <a:buFont typeface="Arial" pitchFamily="34" charset="0"/>
              <a:buNone/>
            </a:pPr>
            <a:r>
              <a:rPr lang="en-US" sz="2000" b="1" dirty="0">
                <a:latin typeface="Arial" pitchFamily="34" charset="0"/>
                <a:ea typeface="ＭＳ Ｐゴシック" pitchFamily="34" charset="-128"/>
              </a:rPr>
              <a:t>Spleen not enlarged</a:t>
            </a:r>
          </a:p>
          <a:p>
            <a:pPr marL="457200" lvl="1" indent="0" eaLnBrk="1" hangingPunct="1">
              <a:lnSpc>
                <a:spcPct val="110000"/>
              </a:lnSpc>
              <a:buFont typeface="Arial" pitchFamily="34" charset="0"/>
              <a:buNone/>
            </a:pPr>
            <a:r>
              <a:rPr lang="en-US" sz="2000" b="1" dirty="0">
                <a:latin typeface="Arial" pitchFamily="34" charset="0"/>
                <a:ea typeface="ＭＳ Ｐゴシック" pitchFamily="34" charset="-128"/>
              </a:rPr>
              <a:t>Reticulocytopenia</a:t>
            </a:r>
            <a:r>
              <a:rPr lang="en-US" sz="2000" baseline="30000" dirty="0">
                <a:latin typeface="Arial" pitchFamily="34" charset="0"/>
                <a:ea typeface="ＭＳ Ｐゴシック" pitchFamily="34" charset="-128"/>
              </a:rPr>
              <a:t>2</a:t>
            </a:r>
          </a:p>
          <a:p>
            <a:pPr marL="457200" lvl="1" indent="0" eaLnBrk="1" hangingPunct="1">
              <a:lnSpc>
                <a:spcPct val="110000"/>
              </a:lnSpc>
              <a:buFont typeface="Arial" pitchFamily="34" charset="0"/>
              <a:buNone/>
            </a:pPr>
            <a:r>
              <a:rPr lang="en-US" sz="2000" b="1" dirty="0">
                <a:latin typeface="Arial" pitchFamily="34" charset="0"/>
                <a:ea typeface="ＭＳ Ｐゴシック" pitchFamily="34" charset="-128"/>
              </a:rPr>
              <a:t>NRBCs absent</a:t>
            </a:r>
            <a:r>
              <a:rPr lang="en-US" sz="2000" baseline="30000" dirty="0">
                <a:latin typeface="Arial" pitchFamily="34" charset="0"/>
                <a:ea typeface="ＭＳ Ｐゴシック" pitchFamily="34" charset="-128"/>
              </a:rPr>
              <a:t>2</a:t>
            </a:r>
          </a:p>
          <a:p>
            <a:pPr marL="457200" lvl="1" indent="0" eaLnBrk="1" hangingPunct="1">
              <a:lnSpc>
                <a:spcPct val="110000"/>
              </a:lnSpc>
              <a:buFont typeface="Arial" pitchFamily="34" charset="0"/>
              <a:buNone/>
            </a:pPr>
            <a:r>
              <a:rPr lang="en-US" sz="2000" b="1" dirty="0">
                <a:latin typeface="Arial" pitchFamily="34" charset="0"/>
                <a:ea typeface="ＭＳ Ｐゴシック" pitchFamily="34" charset="-128"/>
              </a:rPr>
              <a:t>Normal platelets</a:t>
            </a:r>
          </a:p>
          <a:p>
            <a:pPr marL="457200" lvl="1" indent="0" eaLnBrk="1" hangingPunct="1">
              <a:lnSpc>
                <a:spcPct val="110000"/>
              </a:lnSpc>
              <a:buFont typeface="Arial" pitchFamily="34" charset="0"/>
              <a:buNone/>
            </a:pPr>
            <a:r>
              <a:rPr lang="en-US" sz="2000" b="1" dirty="0">
                <a:latin typeface="Arial" pitchFamily="34" charset="0"/>
                <a:ea typeface="ＭＳ Ｐゴシック" pitchFamily="34" charset="-128"/>
              </a:rPr>
              <a:t>Decreased jaundice</a:t>
            </a:r>
          </a:p>
          <a:p>
            <a:pPr marL="457200" lvl="1" indent="0" eaLnBrk="1" hangingPunct="1">
              <a:lnSpc>
                <a:spcPct val="110000"/>
              </a:lnSpc>
              <a:buFont typeface="Arial" pitchFamily="34" charset="0"/>
              <a:buNone/>
            </a:pPr>
            <a:endParaRPr lang="en-US" sz="2000" dirty="0">
              <a:solidFill>
                <a:srgbClr val="FAFD00"/>
              </a:solidFill>
              <a:latin typeface="Arial" pitchFamily="34" charset="0"/>
              <a:ea typeface="ＭＳ Ｐゴシック" pitchFamily="34" charset="-128"/>
            </a:endParaRPr>
          </a:p>
          <a:p>
            <a:pPr marL="457200" lvl="1" indent="0" eaLnBrk="1" hangingPunct="1">
              <a:lnSpc>
                <a:spcPct val="110000"/>
              </a:lnSpc>
              <a:buFont typeface="Arial" pitchFamily="34" charset="0"/>
              <a:buNone/>
            </a:pPr>
            <a:r>
              <a:rPr lang="en-US" sz="1800" dirty="0">
                <a:latin typeface="Arial" pitchFamily="34" charset="0"/>
                <a:ea typeface="ＭＳ Ｐゴシック" pitchFamily="34" charset="-128"/>
              </a:rPr>
              <a:t>May need </a:t>
            </a:r>
            <a:r>
              <a:rPr lang="en-US" sz="1800" b="1" dirty="0">
                <a:solidFill>
                  <a:srgbClr val="FF0000"/>
                </a:solidFill>
                <a:latin typeface="Arial" pitchFamily="34" charset="0"/>
                <a:ea typeface="ＭＳ Ｐゴシック" pitchFamily="34" charset="-128"/>
              </a:rPr>
              <a:t>slow </a:t>
            </a:r>
            <a:r>
              <a:rPr lang="en-US" sz="1800" dirty="0">
                <a:latin typeface="Arial" pitchFamily="34" charset="0"/>
                <a:ea typeface="ＭＳ Ｐゴシック" pitchFamily="34" charset="-128"/>
              </a:rPr>
              <a:t>transfusion to prevent fluid overload and CHF</a:t>
            </a:r>
          </a:p>
        </p:txBody>
      </p:sp>
      <p:sp>
        <p:nvSpPr>
          <p:cNvPr id="69636" name="Rectangle 4"/>
          <p:cNvSpPr>
            <a:spLocks noGrp="1" noChangeArrowheads="1"/>
          </p:cNvSpPr>
          <p:nvPr>
            <p:ph sz="half" idx="2"/>
          </p:nvPr>
        </p:nvSpPr>
        <p:spPr>
          <a:xfrm>
            <a:off x="4495800" y="1295400"/>
            <a:ext cx="4306502" cy="4525963"/>
          </a:xfrm>
          <a:extLs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lstStyle/>
          <a:p>
            <a:pPr marL="0" indent="0" eaLnBrk="1" hangingPunct="1">
              <a:lnSpc>
                <a:spcPct val="110000"/>
              </a:lnSpc>
              <a:buFont typeface="Arial" charset="0"/>
              <a:buNone/>
              <a:defRPr/>
            </a:pPr>
            <a:r>
              <a:rPr lang="en-US" sz="2400" b="1" dirty="0">
                <a:latin typeface="+mn-lt"/>
                <a:cs typeface="+mn-cs"/>
              </a:rPr>
              <a:t>Acute Splenic Sequestration</a:t>
            </a:r>
            <a:r>
              <a:rPr lang="en-US" sz="2400" baseline="30000" dirty="0">
                <a:latin typeface="+mn-lt"/>
                <a:cs typeface="+mn-cs"/>
              </a:rPr>
              <a:t>3</a:t>
            </a:r>
            <a:endParaRPr lang="en-US" sz="2400" dirty="0">
              <a:latin typeface="+mn-lt"/>
              <a:cs typeface="+mn-cs"/>
            </a:endParaRPr>
          </a:p>
          <a:p>
            <a:pPr marL="457200" lvl="1" indent="0" eaLnBrk="1" hangingPunct="1">
              <a:lnSpc>
                <a:spcPct val="110000"/>
              </a:lnSpc>
              <a:buFont typeface="Arial" charset="0"/>
              <a:buNone/>
              <a:defRPr/>
            </a:pPr>
            <a:r>
              <a:rPr lang="en-US" sz="2000" dirty="0"/>
              <a:t>Anemia</a:t>
            </a:r>
          </a:p>
          <a:p>
            <a:pPr marL="457200" lvl="1" indent="0" eaLnBrk="1" hangingPunct="1">
              <a:lnSpc>
                <a:spcPct val="110000"/>
              </a:lnSpc>
              <a:buFont typeface="Arial" charset="0"/>
              <a:buNone/>
              <a:defRPr/>
            </a:pPr>
            <a:r>
              <a:rPr lang="en-US" sz="2000" dirty="0"/>
              <a:t>Shock if severe</a:t>
            </a:r>
          </a:p>
          <a:p>
            <a:pPr marL="457200" lvl="1" indent="0" eaLnBrk="1" hangingPunct="1">
              <a:lnSpc>
                <a:spcPct val="110000"/>
              </a:lnSpc>
              <a:buFont typeface="Arial" charset="0"/>
              <a:buNone/>
              <a:defRPr/>
            </a:pPr>
            <a:r>
              <a:rPr lang="en-US" sz="2000" b="1" dirty="0"/>
              <a:t>Splenomegaly</a:t>
            </a:r>
          </a:p>
          <a:p>
            <a:pPr marL="457200" lvl="1" indent="0" eaLnBrk="1" hangingPunct="1">
              <a:lnSpc>
                <a:spcPct val="110000"/>
              </a:lnSpc>
              <a:buFont typeface="Arial" charset="0"/>
              <a:buNone/>
              <a:defRPr/>
            </a:pPr>
            <a:r>
              <a:rPr lang="en-US" sz="2000" b="1" dirty="0"/>
              <a:t>Reticulocytosis</a:t>
            </a:r>
          </a:p>
          <a:p>
            <a:pPr marL="457200" lvl="1" indent="0" eaLnBrk="1" hangingPunct="1">
              <a:lnSpc>
                <a:spcPct val="110000"/>
              </a:lnSpc>
              <a:buFont typeface="Arial" charset="0"/>
              <a:buNone/>
              <a:defRPr/>
            </a:pPr>
            <a:r>
              <a:rPr lang="en-US" sz="2000" b="1" dirty="0"/>
              <a:t>NRBCs present</a:t>
            </a:r>
          </a:p>
          <a:p>
            <a:pPr marL="457200" lvl="1" indent="0" eaLnBrk="1" hangingPunct="1">
              <a:lnSpc>
                <a:spcPct val="110000"/>
              </a:lnSpc>
              <a:buFont typeface="Arial" charset="0"/>
              <a:buNone/>
              <a:defRPr/>
            </a:pPr>
            <a:r>
              <a:rPr lang="en-US" sz="2000" b="1" dirty="0"/>
              <a:t>Thrombocytopenia</a:t>
            </a:r>
          </a:p>
          <a:p>
            <a:pPr marL="457200" lvl="1" indent="0" eaLnBrk="1" hangingPunct="1">
              <a:lnSpc>
                <a:spcPct val="110000"/>
              </a:lnSpc>
              <a:buFont typeface="Arial" charset="0"/>
              <a:buNone/>
              <a:defRPr/>
            </a:pPr>
            <a:r>
              <a:rPr lang="en-US" sz="2000" b="1" dirty="0"/>
              <a:t>Jaundice (may be increased)</a:t>
            </a:r>
          </a:p>
          <a:p>
            <a:pPr marL="457200" lvl="1" indent="0" eaLnBrk="1" hangingPunct="1">
              <a:lnSpc>
                <a:spcPct val="110000"/>
              </a:lnSpc>
              <a:buFont typeface="Arial" charset="0"/>
              <a:buNone/>
              <a:defRPr/>
            </a:pPr>
            <a:endParaRPr lang="en-US" sz="2000" dirty="0">
              <a:solidFill>
                <a:srgbClr val="FAFD00"/>
              </a:solidFill>
            </a:endParaRPr>
          </a:p>
          <a:p>
            <a:pPr marL="457200" lvl="1" indent="0" eaLnBrk="1" hangingPunct="1">
              <a:lnSpc>
                <a:spcPct val="110000"/>
              </a:lnSpc>
              <a:buFont typeface="Arial" charset="0"/>
              <a:buNone/>
              <a:defRPr/>
            </a:pPr>
            <a:r>
              <a:rPr lang="en-US" sz="1800" dirty="0"/>
              <a:t>May need </a:t>
            </a:r>
            <a:r>
              <a:rPr lang="en-US" sz="1800" b="1" dirty="0">
                <a:solidFill>
                  <a:srgbClr val="FF0000"/>
                </a:solidFill>
              </a:rPr>
              <a:t>rapid</a:t>
            </a:r>
            <a:r>
              <a:rPr lang="en-US" sz="1800" dirty="0">
                <a:solidFill>
                  <a:srgbClr val="FF0000"/>
                </a:solidFill>
              </a:rPr>
              <a:t> </a:t>
            </a:r>
            <a:r>
              <a:rPr lang="en-US" sz="1800" dirty="0"/>
              <a:t>transfusion because of hypovolemia</a:t>
            </a:r>
            <a:r>
              <a:rPr lang="en-US" sz="1800" baseline="30000" dirty="0"/>
              <a:t>4</a:t>
            </a:r>
          </a:p>
        </p:txBody>
      </p:sp>
      <p:sp>
        <p:nvSpPr>
          <p:cNvPr id="2" name="TextBox 1"/>
          <p:cNvSpPr txBox="1"/>
          <p:nvPr/>
        </p:nvSpPr>
        <p:spPr>
          <a:xfrm>
            <a:off x="341697" y="5638800"/>
            <a:ext cx="8573703" cy="830997"/>
          </a:xfrm>
          <a:prstGeom prst="rect">
            <a:avLst/>
          </a:prstGeom>
          <a:noFill/>
        </p:spPr>
        <p:txBody>
          <a:bodyPr wrap="square" rtlCol="0">
            <a:spAutoFit/>
          </a:bodyPr>
          <a:lstStyle/>
          <a:p>
            <a:r>
              <a:rPr lang="en-US" sz="1200" baseline="30000" dirty="0"/>
              <a:t>1</a:t>
            </a:r>
            <a:r>
              <a:rPr lang="en-US" sz="1200" dirty="0"/>
              <a:t>Caused by human parvovirus. Ask if anyone else in the family has SCD or is pregnant because of risk to them.</a:t>
            </a:r>
          </a:p>
          <a:p>
            <a:r>
              <a:rPr lang="en-US" sz="1200" baseline="30000" dirty="0"/>
              <a:t>2</a:t>
            </a:r>
            <a:r>
              <a:rPr lang="en-US" sz="1200" dirty="0"/>
              <a:t>Reticulocytosis and NRBCs appear in recovery. Recognition of aplastic crisis during recovery phase can mimic hemolysis.</a:t>
            </a:r>
          </a:p>
          <a:p>
            <a:r>
              <a:rPr lang="en-US" sz="1200" baseline="30000" dirty="0"/>
              <a:t>3</a:t>
            </a:r>
            <a:r>
              <a:rPr lang="en-US" sz="1200" dirty="0"/>
              <a:t>ASSC can be triggered by parvovirus infection, so aplastic crisis and ASSC can be concurrent.</a:t>
            </a:r>
          </a:p>
          <a:p>
            <a:r>
              <a:rPr lang="en-US" sz="1200" baseline="30000" dirty="0"/>
              <a:t>4</a:t>
            </a:r>
            <a:r>
              <a:rPr lang="en-US" sz="1200" dirty="0"/>
              <a:t>Transfuse to a </a:t>
            </a:r>
            <a:r>
              <a:rPr lang="en-US" sz="1200" dirty="0" err="1"/>
              <a:t>Hb</a:t>
            </a:r>
            <a:r>
              <a:rPr lang="en-US" sz="1200" dirty="0"/>
              <a:t> of ~8 g/</a:t>
            </a:r>
            <a:r>
              <a:rPr lang="en-US" sz="1200" dirty="0" err="1"/>
              <a:t>dL</a:t>
            </a:r>
            <a:r>
              <a:rPr lang="en-US" sz="1200" dirty="0"/>
              <a:t>. Avoid over-transfusion, because it can release sequestered RBCs leading to </a:t>
            </a:r>
            <a:r>
              <a:rPr lang="en-US" sz="1200" dirty="0" err="1"/>
              <a:t>hyperviscosity</a:t>
            </a:r>
            <a:r>
              <a:rPr lang="en-US" sz="1200" dirty="0"/>
              <a:t>.</a:t>
            </a:r>
            <a:endParaRPr lang="en-US" sz="1200" baseline="300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2"/>
          <p:cNvSpPr>
            <a:spLocks noGrp="1"/>
          </p:cNvSpPr>
          <p:nvPr>
            <p:ph type="title"/>
          </p:nvPr>
        </p:nvSpPr>
        <p:spPr/>
        <p:txBody>
          <a:bodyPr/>
          <a:lstStyle/>
          <a:p>
            <a:r>
              <a:rPr lang="en-US" dirty="0">
                <a:latin typeface="Arial" pitchFamily="34" charset="0"/>
                <a:ea typeface="ＭＳ Ｐゴシック" pitchFamily="34" charset="-128"/>
              </a:rPr>
              <a:t>Fever and Risk of Sepsis</a:t>
            </a:r>
            <a:br>
              <a:rPr lang="en-US" dirty="0">
                <a:latin typeface="Arial" pitchFamily="34" charset="0"/>
                <a:ea typeface="ＭＳ Ｐゴシック" pitchFamily="34" charset="-128"/>
              </a:rPr>
            </a:br>
            <a:r>
              <a:rPr lang="en-US" sz="2800" b="0" dirty="0">
                <a:latin typeface="+mj-lt"/>
                <a:ea typeface="ＭＳ Ｐゴシック" pitchFamily="34" charset="-128"/>
              </a:rPr>
              <a:t>Empiric Management</a:t>
            </a:r>
            <a:endParaRPr lang="en-US" sz="4000" dirty="0">
              <a:latin typeface="+mj-lt"/>
              <a:ea typeface="ＭＳ Ｐゴシック" pitchFamily="34" charset="-128"/>
            </a:endParaRPr>
          </a:p>
        </p:txBody>
      </p:sp>
      <p:sp>
        <p:nvSpPr>
          <p:cNvPr id="7" name="Content Placeholder 6"/>
          <p:cNvSpPr>
            <a:spLocks noGrp="1"/>
          </p:cNvSpPr>
          <p:nvPr>
            <p:ph sz="half" idx="1"/>
          </p:nvPr>
        </p:nvSpPr>
        <p:spPr/>
        <p:txBody>
          <a:bodyPr>
            <a:noAutofit/>
          </a:bodyPr>
          <a:lstStyle/>
          <a:p>
            <a:pPr eaLnBrk="1" hangingPunct="1"/>
            <a:r>
              <a:rPr lang="en-US" sz="2200" b="1" dirty="0">
                <a:latin typeface="Arial Narrow" pitchFamily="34" charset="0"/>
                <a:ea typeface="ＭＳ Ｐゴシック" pitchFamily="34" charset="-128"/>
              </a:rPr>
              <a:t>Medical emergency</a:t>
            </a:r>
          </a:p>
          <a:p>
            <a:pPr eaLnBrk="1" hangingPunct="1"/>
            <a:r>
              <a:rPr lang="en-US" sz="2200" b="1" dirty="0">
                <a:latin typeface="Arial Narrow" pitchFamily="34" charset="0"/>
                <a:ea typeface="ＭＳ Ｐゴシック" pitchFamily="34" charset="-128"/>
              </a:rPr>
              <a:t>Functional </a:t>
            </a:r>
            <a:r>
              <a:rPr lang="en-US" sz="2200" b="1" dirty="0" err="1">
                <a:latin typeface="Arial Narrow" pitchFamily="34" charset="0"/>
                <a:ea typeface="ＭＳ Ｐゴシック" pitchFamily="34" charset="-128"/>
              </a:rPr>
              <a:t>hyposplenism</a:t>
            </a:r>
            <a:endParaRPr lang="en-US" sz="2200" b="1" dirty="0">
              <a:latin typeface="Arial Narrow" pitchFamily="34" charset="0"/>
              <a:ea typeface="ＭＳ Ｐゴシック" pitchFamily="34" charset="-128"/>
            </a:endParaRPr>
          </a:p>
          <a:p>
            <a:pPr eaLnBrk="1" hangingPunct="1"/>
            <a:r>
              <a:rPr lang="en-US" sz="2200" b="1" dirty="0">
                <a:latin typeface="Arial Narrow" pitchFamily="34" charset="0"/>
                <a:ea typeface="ＭＳ Ｐゴシック" pitchFamily="34" charset="-128"/>
              </a:rPr>
              <a:t>Risk of bacterial sepsis (&gt;400x)</a:t>
            </a:r>
          </a:p>
          <a:p>
            <a:pPr lvl="1" eaLnBrk="1" hangingPunct="1"/>
            <a:r>
              <a:rPr lang="en-US" sz="1700" i="1" dirty="0">
                <a:latin typeface="Arial Narrow" pitchFamily="34" charset="0"/>
                <a:ea typeface="ＭＳ Ｐゴシック" pitchFamily="34" charset="-128"/>
              </a:rPr>
              <a:t>S. </a:t>
            </a:r>
            <a:r>
              <a:rPr lang="en-US" sz="1700" i="1" dirty="0" err="1">
                <a:latin typeface="Arial Narrow" pitchFamily="34" charset="0"/>
                <a:ea typeface="ＭＳ Ｐゴシック" pitchFamily="34" charset="-128"/>
              </a:rPr>
              <a:t>pneumoniae</a:t>
            </a:r>
            <a:endParaRPr lang="en-US" sz="1700" dirty="0">
              <a:latin typeface="Arial Narrow" pitchFamily="34" charset="0"/>
              <a:ea typeface="ＭＳ Ｐゴシック" pitchFamily="34" charset="-128"/>
            </a:endParaRPr>
          </a:p>
          <a:p>
            <a:pPr lvl="1" eaLnBrk="1" hangingPunct="1"/>
            <a:r>
              <a:rPr lang="en-US" sz="1700" dirty="0">
                <a:latin typeface="Arial Narrow" pitchFamily="34" charset="0"/>
                <a:ea typeface="ＭＳ Ｐゴシック" pitchFamily="34" charset="-128"/>
              </a:rPr>
              <a:t>Gram-negative enteric organisms</a:t>
            </a:r>
          </a:p>
          <a:p>
            <a:pPr eaLnBrk="1" hangingPunct="1"/>
            <a:r>
              <a:rPr lang="en-US" sz="2200" b="1" dirty="0">
                <a:latin typeface="Arial Narrow" pitchFamily="34" charset="0"/>
                <a:ea typeface="ＭＳ Ｐゴシック" pitchFamily="34" charset="-128"/>
              </a:rPr>
              <a:t>Prompt evaluation</a:t>
            </a:r>
          </a:p>
          <a:p>
            <a:pPr lvl="1" eaLnBrk="1" hangingPunct="1"/>
            <a:r>
              <a:rPr lang="en-US" sz="1700" dirty="0">
                <a:latin typeface="Arial Narrow" pitchFamily="34" charset="0"/>
                <a:ea typeface="ＭＳ Ｐゴシック" pitchFamily="34" charset="-128"/>
              </a:rPr>
              <a:t>Focused history and physical</a:t>
            </a:r>
          </a:p>
          <a:p>
            <a:pPr lvl="1" eaLnBrk="1" hangingPunct="1"/>
            <a:r>
              <a:rPr lang="en-US" sz="1700" dirty="0">
                <a:latin typeface="Arial Narrow" pitchFamily="34" charset="0"/>
                <a:ea typeface="ＭＳ Ｐゴシック" pitchFamily="34" charset="-128"/>
              </a:rPr>
              <a:t>CBC, </a:t>
            </a:r>
            <a:r>
              <a:rPr lang="en-US" sz="1700" dirty="0" err="1">
                <a:latin typeface="Arial Narrow" pitchFamily="34" charset="0"/>
                <a:ea typeface="ＭＳ Ｐゴシック" pitchFamily="34" charset="-128"/>
              </a:rPr>
              <a:t>retic</a:t>
            </a:r>
            <a:r>
              <a:rPr lang="en-US" sz="1700" dirty="0">
                <a:latin typeface="Arial Narrow" pitchFamily="34" charset="0"/>
                <a:ea typeface="ＭＳ Ｐゴシック" pitchFamily="34" charset="-128"/>
              </a:rPr>
              <a:t>, blood culture</a:t>
            </a:r>
          </a:p>
          <a:p>
            <a:pPr lvl="1" eaLnBrk="1" hangingPunct="1"/>
            <a:r>
              <a:rPr lang="en-US" sz="1700" dirty="0">
                <a:latin typeface="Arial Narrow" pitchFamily="34" charset="0"/>
                <a:ea typeface="ＭＳ Ｐゴシック" pitchFamily="34" charset="-128"/>
              </a:rPr>
              <a:t>IV antibiotic (e.g., ceftriaxone)</a:t>
            </a:r>
          </a:p>
          <a:p>
            <a:pPr eaLnBrk="1" hangingPunct="1"/>
            <a:r>
              <a:rPr lang="en-US" sz="2200" b="1" dirty="0">
                <a:latin typeface="Arial Narrow" pitchFamily="34" charset="0"/>
                <a:ea typeface="ＭＳ Ｐゴシック" pitchFamily="34" charset="-128"/>
              </a:rPr>
              <a:t>Inpatient vs. outpatient?</a:t>
            </a:r>
          </a:p>
          <a:p>
            <a:pPr lvl="1" eaLnBrk="1" hangingPunct="1"/>
            <a:r>
              <a:rPr lang="en-US" sz="1700" dirty="0">
                <a:latin typeface="Arial Narrow" pitchFamily="34" charset="0"/>
                <a:ea typeface="ＭＳ Ｐゴシック" pitchFamily="34" charset="-128"/>
              </a:rPr>
              <a:t>Inpatient: </a:t>
            </a:r>
            <a:r>
              <a:rPr lang="ja-JP" altLang="en-US" sz="1700" dirty="0">
                <a:latin typeface="Arial Narrow" pitchFamily="34" charset="0"/>
                <a:ea typeface="ＭＳ Ｐゴシック" pitchFamily="34" charset="-128"/>
              </a:rPr>
              <a:t>“</a:t>
            </a:r>
            <a:r>
              <a:rPr lang="en-US" altLang="ja-JP" sz="1700" dirty="0">
                <a:latin typeface="Arial Narrow" pitchFamily="34" charset="0"/>
                <a:ea typeface="ＭＳ Ｐゴシック" pitchFamily="34" charset="-128"/>
              </a:rPr>
              <a:t>toxic</a:t>
            </a:r>
            <a:r>
              <a:rPr lang="ja-JP" altLang="en-US" sz="1700" dirty="0">
                <a:latin typeface="Arial Narrow" pitchFamily="34" charset="0"/>
                <a:ea typeface="ＭＳ Ｐゴシック" pitchFamily="34" charset="-128"/>
              </a:rPr>
              <a:t>”</a:t>
            </a:r>
            <a:r>
              <a:rPr lang="en-US" altLang="ja-JP" sz="1700" dirty="0">
                <a:latin typeface="Arial Narrow" pitchFamily="34" charset="0"/>
                <a:ea typeface="ＭＳ Ｐゴシック" pitchFamily="34" charset="-128"/>
              </a:rPr>
              <a:t>, altered mental status</a:t>
            </a:r>
          </a:p>
          <a:p>
            <a:pPr lvl="1" eaLnBrk="1" hangingPunct="1"/>
            <a:r>
              <a:rPr lang="en-US" sz="1700" dirty="0">
                <a:latin typeface="Arial Narrow" pitchFamily="34" charset="0"/>
                <a:ea typeface="ＭＳ Ｐゴシック" pitchFamily="34" charset="-128"/>
              </a:rPr>
              <a:t>Others managed according to risk</a:t>
            </a:r>
          </a:p>
        </p:txBody>
      </p:sp>
      <p:sp>
        <p:nvSpPr>
          <p:cNvPr id="8" name="Content Placeholder 7"/>
          <p:cNvSpPr>
            <a:spLocks noGrp="1"/>
          </p:cNvSpPr>
          <p:nvPr>
            <p:ph sz="half" idx="2"/>
          </p:nvPr>
        </p:nvSpPr>
        <p:spPr>
          <a:xfrm>
            <a:off x="4495800" y="1600200"/>
            <a:ext cx="4267200" cy="4525963"/>
          </a:xfrm>
        </p:spPr>
        <p:txBody>
          <a:bodyPr>
            <a:normAutofit fontScale="85000" lnSpcReduction="10000"/>
          </a:bodyPr>
          <a:lstStyle/>
          <a:p>
            <a:pPr eaLnBrk="1" hangingPunct="1">
              <a:lnSpc>
                <a:spcPct val="130000"/>
              </a:lnSpc>
              <a:buFont typeface="Arial" charset="0"/>
              <a:buChar char="•"/>
              <a:defRPr/>
            </a:pPr>
            <a:r>
              <a:rPr lang="en-US" sz="2600" b="1" dirty="0">
                <a:latin typeface="Arial Narrow"/>
                <a:cs typeface="Arial Narrow"/>
              </a:rPr>
              <a:t>Higher risk features</a:t>
            </a:r>
          </a:p>
          <a:p>
            <a:pPr lvl="1" eaLnBrk="1" hangingPunct="1">
              <a:lnSpc>
                <a:spcPct val="130000"/>
              </a:lnSpc>
              <a:buFont typeface="Arial" charset="0"/>
              <a:buChar char="–"/>
              <a:defRPr/>
            </a:pPr>
            <a:r>
              <a:rPr lang="en-US" sz="2000" dirty="0">
                <a:latin typeface="Arial Narrow"/>
                <a:cs typeface="Arial Narrow"/>
              </a:rPr>
              <a:t>Temperature &gt; 39.5</a:t>
            </a:r>
            <a:r>
              <a:rPr lang="en-US" sz="2000" baseline="30000" dirty="0">
                <a:latin typeface="Arial Narrow"/>
                <a:cs typeface="Arial Narrow"/>
              </a:rPr>
              <a:t>o</a:t>
            </a:r>
            <a:r>
              <a:rPr lang="en-US" sz="2000" dirty="0">
                <a:latin typeface="Arial Narrow"/>
                <a:cs typeface="Arial Narrow"/>
              </a:rPr>
              <a:t>C</a:t>
            </a:r>
          </a:p>
          <a:p>
            <a:pPr lvl="1" eaLnBrk="1" hangingPunct="1">
              <a:lnSpc>
                <a:spcPct val="130000"/>
              </a:lnSpc>
              <a:buFont typeface="Arial" charset="0"/>
              <a:buChar char="–"/>
              <a:defRPr/>
            </a:pPr>
            <a:r>
              <a:rPr lang="en-US" sz="2000" dirty="0">
                <a:latin typeface="Arial Narrow"/>
                <a:cs typeface="Arial Narrow"/>
              </a:rPr>
              <a:t>Age &lt; 1 year</a:t>
            </a:r>
          </a:p>
          <a:p>
            <a:pPr lvl="1" eaLnBrk="1" hangingPunct="1">
              <a:lnSpc>
                <a:spcPct val="130000"/>
              </a:lnSpc>
              <a:buFont typeface="Arial" charset="0"/>
              <a:buChar char="–"/>
              <a:defRPr/>
            </a:pPr>
            <a:r>
              <a:rPr lang="en-US" sz="2000" dirty="0">
                <a:latin typeface="Arial Narrow"/>
                <a:cs typeface="Arial Narrow"/>
              </a:rPr>
              <a:t>Recent doses of PCN missed</a:t>
            </a:r>
          </a:p>
          <a:p>
            <a:pPr lvl="1" eaLnBrk="1" hangingPunct="1">
              <a:lnSpc>
                <a:spcPct val="130000"/>
              </a:lnSpc>
              <a:buFont typeface="Arial" charset="0"/>
              <a:buChar char="–"/>
              <a:defRPr/>
            </a:pPr>
            <a:r>
              <a:rPr lang="en-US" sz="2000" dirty="0">
                <a:latin typeface="Arial Narrow"/>
                <a:cs typeface="Arial Narrow"/>
              </a:rPr>
              <a:t>Pulmonary infiltrate or respiratory distress</a:t>
            </a:r>
          </a:p>
          <a:p>
            <a:pPr lvl="1" eaLnBrk="1" hangingPunct="1">
              <a:lnSpc>
                <a:spcPct val="130000"/>
              </a:lnSpc>
              <a:buFont typeface="Arial" charset="0"/>
              <a:buChar char="–"/>
              <a:defRPr/>
            </a:pPr>
            <a:r>
              <a:rPr lang="en-US" sz="2000" dirty="0">
                <a:latin typeface="Arial Narrow"/>
                <a:cs typeface="Arial Narrow"/>
              </a:rPr>
              <a:t>WBC &gt; 30,000 (</a:t>
            </a:r>
            <a:r>
              <a:rPr lang="en-US" sz="2000" dirty="0" err="1">
                <a:latin typeface="Arial Narrow"/>
                <a:cs typeface="Arial Narrow"/>
              </a:rPr>
              <a:t>Hb</a:t>
            </a:r>
            <a:r>
              <a:rPr lang="en-US" sz="2000" dirty="0">
                <a:latin typeface="Arial Narrow"/>
                <a:cs typeface="Arial Narrow"/>
              </a:rPr>
              <a:t> &lt; 6, </a:t>
            </a:r>
            <a:r>
              <a:rPr lang="en-US" sz="2000" dirty="0" err="1">
                <a:latin typeface="Arial Narrow"/>
                <a:cs typeface="Arial Narrow"/>
              </a:rPr>
              <a:t>plts</a:t>
            </a:r>
            <a:r>
              <a:rPr lang="en-US" sz="2000" dirty="0">
                <a:latin typeface="Arial Narrow"/>
                <a:cs typeface="Arial Narrow"/>
              </a:rPr>
              <a:t> &lt; 150,000)</a:t>
            </a:r>
          </a:p>
          <a:p>
            <a:pPr lvl="1" eaLnBrk="1" hangingPunct="1">
              <a:lnSpc>
                <a:spcPct val="130000"/>
              </a:lnSpc>
              <a:buFont typeface="Arial" charset="0"/>
              <a:buChar char="–"/>
              <a:defRPr/>
            </a:pPr>
            <a:r>
              <a:rPr lang="en-US" sz="2000" dirty="0">
                <a:latin typeface="Arial Narrow"/>
                <a:cs typeface="Arial Narrow"/>
              </a:rPr>
              <a:t>History of pneumococcal sepsis</a:t>
            </a:r>
          </a:p>
          <a:p>
            <a:pPr lvl="1" eaLnBrk="1" hangingPunct="1">
              <a:lnSpc>
                <a:spcPct val="130000"/>
              </a:lnSpc>
              <a:buFont typeface="Arial" charset="0"/>
              <a:buChar char="–"/>
              <a:defRPr/>
            </a:pPr>
            <a:r>
              <a:rPr lang="en-US" sz="2000" dirty="0">
                <a:latin typeface="Arial Narrow"/>
                <a:cs typeface="Arial Narrow"/>
              </a:rPr>
              <a:t>Inadequate follow-up; non-adherence</a:t>
            </a:r>
          </a:p>
          <a:p>
            <a:pPr eaLnBrk="1" hangingPunct="1">
              <a:lnSpc>
                <a:spcPct val="120000"/>
              </a:lnSpc>
              <a:buFont typeface="Arial" charset="0"/>
              <a:buChar char="•"/>
              <a:defRPr/>
            </a:pPr>
            <a:r>
              <a:rPr lang="en-US" sz="2600" b="1" dirty="0">
                <a:latin typeface="Arial Narrow"/>
                <a:cs typeface="Arial Narrow"/>
              </a:rPr>
              <a:t>Outpatient management</a:t>
            </a:r>
          </a:p>
          <a:p>
            <a:pPr lvl="1" eaLnBrk="1" hangingPunct="1">
              <a:lnSpc>
                <a:spcPct val="120000"/>
              </a:lnSpc>
              <a:buFont typeface="Arial" charset="0"/>
              <a:buChar char="–"/>
              <a:defRPr/>
            </a:pPr>
            <a:r>
              <a:rPr lang="en-US" sz="2000" dirty="0">
                <a:latin typeface="Arial Narrow"/>
                <a:cs typeface="Arial Narrow"/>
              </a:rPr>
              <a:t>Observation (30 minutes) after ceftriaxone</a:t>
            </a:r>
          </a:p>
          <a:p>
            <a:pPr lvl="1" eaLnBrk="1" hangingPunct="1">
              <a:lnSpc>
                <a:spcPct val="120000"/>
              </a:lnSpc>
              <a:buFont typeface="Arial" charset="0"/>
              <a:buChar char="–"/>
              <a:defRPr/>
            </a:pPr>
            <a:r>
              <a:rPr lang="en-US" sz="2000" dirty="0">
                <a:latin typeface="Arial Narrow"/>
                <a:cs typeface="Arial Narrow"/>
              </a:rPr>
              <a:t>Ensure follow-up (of patient and culture)</a:t>
            </a:r>
          </a:p>
          <a:p>
            <a:pPr>
              <a:buFont typeface="Arial" charset="0"/>
              <a:buChar char="•"/>
              <a:defRPr/>
            </a:pPr>
            <a:endParaRPr lang="en-US" dirty="0">
              <a:latin typeface="Arial Narrow"/>
              <a:cs typeface="Arial Narrow"/>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extLs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lstStyle/>
          <a:p>
            <a:pPr eaLnBrk="1" hangingPunct="1">
              <a:defRPr/>
            </a:pPr>
            <a:r>
              <a:rPr lang="en-US">
                <a:cs typeface="+mj-cs"/>
              </a:rPr>
              <a:t>Prevention of Sepsis</a:t>
            </a:r>
          </a:p>
        </p:txBody>
      </p:sp>
      <p:sp>
        <p:nvSpPr>
          <p:cNvPr id="50179" name="Rectangle 3"/>
          <p:cNvSpPr>
            <a:spLocks noGrp="1" noChangeArrowheads="1"/>
          </p:cNvSpPr>
          <p:nvPr>
            <p:ph type="body" idx="1"/>
          </p:nvPr>
        </p:nvSpPr>
        <p:spPr>
          <a:xfrm>
            <a:off x="457200" y="1600200"/>
            <a:ext cx="4648200" cy="4525963"/>
          </a:xfrm>
          <a:extLs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normAutofit fontScale="92500" lnSpcReduction="10000"/>
          </a:bodyPr>
          <a:lstStyle/>
          <a:p>
            <a:pPr marL="0" indent="0" eaLnBrk="1" hangingPunct="1">
              <a:lnSpc>
                <a:spcPct val="120000"/>
              </a:lnSpc>
              <a:buFont typeface="Arial" charset="0"/>
              <a:buNone/>
              <a:defRPr/>
            </a:pPr>
            <a:r>
              <a:rPr lang="en-US" sz="2600" b="1" dirty="0">
                <a:latin typeface="Arial Narrow"/>
                <a:cs typeface="Arial Narrow"/>
              </a:rPr>
              <a:t>Prophylactic penicillin (PCN)</a:t>
            </a:r>
          </a:p>
          <a:p>
            <a:pPr marL="457200" lvl="1" indent="0" eaLnBrk="1" hangingPunct="1">
              <a:lnSpc>
                <a:spcPct val="120000"/>
              </a:lnSpc>
              <a:buFont typeface="Arial" charset="0"/>
              <a:buNone/>
              <a:defRPr/>
            </a:pPr>
            <a:r>
              <a:rPr lang="en-US" sz="2000" dirty="0">
                <a:latin typeface="Arial Narrow"/>
                <a:cs typeface="Arial Narrow"/>
              </a:rPr>
              <a:t>&lt; 3 years - 125mg </a:t>
            </a:r>
            <a:r>
              <a:rPr lang="en-US" sz="2000" dirty="0" err="1">
                <a:latin typeface="Arial Narrow"/>
                <a:cs typeface="Arial Narrow"/>
              </a:rPr>
              <a:t>po</a:t>
            </a:r>
            <a:r>
              <a:rPr lang="en-US" sz="2000" dirty="0">
                <a:latin typeface="Arial Narrow"/>
                <a:cs typeface="Arial Narrow"/>
              </a:rPr>
              <a:t> bid</a:t>
            </a:r>
          </a:p>
          <a:p>
            <a:pPr marL="457200" lvl="1" indent="0" eaLnBrk="1" hangingPunct="1">
              <a:lnSpc>
                <a:spcPct val="120000"/>
              </a:lnSpc>
              <a:buFont typeface="Arial" charset="0"/>
              <a:buNone/>
              <a:defRPr/>
            </a:pPr>
            <a:r>
              <a:rPr lang="en-US" sz="2000" dirty="0">
                <a:latin typeface="Arial Narrow"/>
                <a:cs typeface="Arial Narrow"/>
              </a:rPr>
              <a:t>&gt; 3 years - 250mg </a:t>
            </a:r>
            <a:r>
              <a:rPr lang="en-US" sz="2000" dirty="0" err="1">
                <a:latin typeface="Arial Narrow"/>
                <a:cs typeface="Arial Narrow"/>
              </a:rPr>
              <a:t>po</a:t>
            </a:r>
            <a:r>
              <a:rPr lang="en-US" sz="2000" dirty="0">
                <a:latin typeface="Arial Narrow"/>
                <a:cs typeface="Arial Narrow"/>
              </a:rPr>
              <a:t> bid</a:t>
            </a:r>
          </a:p>
          <a:p>
            <a:pPr marL="0" indent="0" eaLnBrk="1" hangingPunct="1">
              <a:lnSpc>
                <a:spcPct val="120000"/>
              </a:lnSpc>
              <a:buFont typeface="Arial" charset="0"/>
              <a:buNone/>
              <a:defRPr/>
            </a:pPr>
            <a:r>
              <a:rPr lang="en-US" sz="2600" b="1" dirty="0">
                <a:latin typeface="Arial Narrow"/>
                <a:cs typeface="Arial Narrow"/>
              </a:rPr>
              <a:t>Immunizations</a:t>
            </a:r>
          </a:p>
          <a:p>
            <a:pPr marL="457200" lvl="1" indent="0" eaLnBrk="1" hangingPunct="1">
              <a:lnSpc>
                <a:spcPct val="120000"/>
              </a:lnSpc>
              <a:buFont typeface="Arial" charset="0"/>
              <a:buNone/>
              <a:defRPr/>
            </a:pPr>
            <a:r>
              <a:rPr lang="en-US" sz="2000" dirty="0" err="1">
                <a:latin typeface="Arial Narrow"/>
                <a:cs typeface="Arial Narrow"/>
              </a:rPr>
              <a:t>Prevnar</a:t>
            </a:r>
            <a:r>
              <a:rPr lang="en-US" sz="2000" dirty="0">
                <a:latin typeface="Arial Narrow"/>
                <a:cs typeface="Arial Narrow"/>
              </a:rPr>
              <a:t> (PCV-13)</a:t>
            </a:r>
          </a:p>
          <a:p>
            <a:pPr marL="457200" lvl="1" indent="0" eaLnBrk="1" hangingPunct="1">
              <a:lnSpc>
                <a:spcPct val="120000"/>
              </a:lnSpc>
              <a:buFont typeface="Arial" charset="0"/>
              <a:buNone/>
              <a:defRPr/>
            </a:pPr>
            <a:r>
              <a:rPr lang="en-US" sz="2000" dirty="0" err="1">
                <a:latin typeface="Arial Narrow"/>
                <a:cs typeface="Arial Narrow"/>
              </a:rPr>
              <a:t>Pneumovax</a:t>
            </a:r>
            <a:r>
              <a:rPr lang="en-US" sz="2000" dirty="0">
                <a:latin typeface="Arial Narrow"/>
                <a:cs typeface="Arial Narrow"/>
              </a:rPr>
              <a:t> (2 and 5 years)</a:t>
            </a:r>
          </a:p>
          <a:p>
            <a:pPr marL="457200" lvl="1" indent="0" eaLnBrk="1" hangingPunct="1">
              <a:lnSpc>
                <a:spcPct val="120000"/>
              </a:lnSpc>
              <a:buFont typeface="Arial" charset="0"/>
              <a:buNone/>
              <a:defRPr/>
            </a:pPr>
            <a:r>
              <a:rPr lang="en-US" sz="2000" dirty="0">
                <a:latin typeface="Arial Narrow"/>
                <a:cs typeface="Arial Narrow"/>
              </a:rPr>
              <a:t>All usual childhood vaccinations (e.g., </a:t>
            </a:r>
            <a:r>
              <a:rPr lang="en-US" sz="2000" dirty="0" err="1">
                <a:latin typeface="Arial Narrow"/>
                <a:cs typeface="Arial Narrow"/>
              </a:rPr>
              <a:t>Hib</a:t>
            </a:r>
            <a:r>
              <a:rPr lang="en-US" sz="2000" dirty="0">
                <a:latin typeface="Arial Narrow"/>
                <a:cs typeface="Arial Narrow"/>
              </a:rPr>
              <a:t>)</a:t>
            </a:r>
          </a:p>
          <a:p>
            <a:pPr marL="0" indent="0" eaLnBrk="1" hangingPunct="1">
              <a:lnSpc>
                <a:spcPct val="120000"/>
              </a:lnSpc>
              <a:buFont typeface="Arial" charset="0"/>
              <a:buNone/>
              <a:defRPr/>
            </a:pPr>
            <a:r>
              <a:rPr lang="en-US" sz="2600" b="1" dirty="0">
                <a:latin typeface="Arial Narrow"/>
                <a:cs typeface="Arial Narrow"/>
              </a:rPr>
              <a:t>Education of parent and patient</a:t>
            </a:r>
          </a:p>
          <a:p>
            <a:pPr marL="457200" lvl="1" indent="0" eaLnBrk="1" hangingPunct="1">
              <a:lnSpc>
                <a:spcPct val="120000"/>
              </a:lnSpc>
              <a:buFont typeface="Arial" charset="0"/>
              <a:buNone/>
              <a:defRPr/>
            </a:pPr>
            <a:r>
              <a:rPr lang="en-US" sz="2100" dirty="0">
                <a:latin typeface="Arial Narrow"/>
                <a:cs typeface="Arial Narrow"/>
              </a:rPr>
              <a:t>Significance of fever</a:t>
            </a:r>
          </a:p>
          <a:p>
            <a:pPr marL="457200" lvl="1" indent="0" eaLnBrk="1" hangingPunct="1">
              <a:lnSpc>
                <a:spcPct val="120000"/>
              </a:lnSpc>
              <a:buFont typeface="Arial" charset="0"/>
              <a:buNone/>
              <a:defRPr/>
            </a:pPr>
            <a:r>
              <a:rPr lang="en-US" sz="2100" dirty="0">
                <a:latin typeface="Arial Narrow"/>
                <a:cs typeface="Arial Narrow"/>
              </a:rPr>
              <a:t>What to do when you have a fever</a:t>
            </a:r>
          </a:p>
          <a:p>
            <a:pPr marL="457200" lvl="1" indent="0" eaLnBrk="1" hangingPunct="1">
              <a:lnSpc>
                <a:spcPct val="120000"/>
              </a:lnSpc>
              <a:buFont typeface="Arial" charset="0"/>
              <a:buNone/>
              <a:defRPr/>
            </a:pPr>
            <a:r>
              <a:rPr lang="en-US" sz="2100" dirty="0">
                <a:latin typeface="Arial Narrow"/>
                <a:cs typeface="Arial Narrow"/>
              </a:rPr>
              <a:t>Importance of immunizations and PCN</a:t>
            </a:r>
          </a:p>
        </p:txBody>
      </p:sp>
      <p:sp>
        <p:nvSpPr>
          <p:cNvPr id="2" name="TextBox 1"/>
          <p:cNvSpPr txBox="1"/>
          <p:nvPr/>
        </p:nvSpPr>
        <p:spPr>
          <a:xfrm>
            <a:off x="5257800" y="2392363"/>
            <a:ext cx="3429000" cy="34778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defRPr/>
            </a:pPr>
            <a:r>
              <a:rPr lang="en-US" sz="2000" b="1" dirty="0">
                <a:cs typeface="Arial Narrow"/>
              </a:rPr>
              <a:t>SS and S</a:t>
            </a:r>
            <a:r>
              <a:rPr lang="en-US" sz="2000" b="1" dirty="0">
                <a:latin typeface="Symbol" charset="2"/>
                <a:cs typeface="Symbol" charset="2"/>
              </a:rPr>
              <a:t>b</a:t>
            </a:r>
            <a:r>
              <a:rPr lang="en-US" sz="2000" b="1" baseline="30000" dirty="0">
                <a:cs typeface="Arial Narrow"/>
              </a:rPr>
              <a:t>0</a:t>
            </a:r>
          </a:p>
          <a:p>
            <a:pPr marL="342900" indent="-342900">
              <a:buFont typeface="Arial"/>
              <a:buChar char="•"/>
              <a:defRPr/>
            </a:pPr>
            <a:r>
              <a:rPr lang="en-US" sz="2000" dirty="0">
                <a:cs typeface="Arial Narrow"/>
              </a:rPr>
              <a:t>Begin 1-2 mos. of age</a:t>
            </a:r>
          </a:p>
          <a:p>
            <a:pPr marL="342900" indent="-342900">
              <a:buFont typeface="Arial"/>
              <a:buChar char="•"/>
              <a:defRPr/>
            </a:pPr>
            <a:r>
              <a:rPr lang="en-US" sz="2000" dirty="0">
                <a:cs typeface="Arial Narrow"/>
              </a:rPr>
              <a:t>Continue until at least age 5y</a:t>
            </a:r>
          </a:p>
          <a:p>
            <a:pPr marL="342900" indent="-342900">
              <a:buFont typeface="Arial"/>
              <a:buChar char="•"/>
              <a:defRPr/>
            </a:pPr>
            <a:r>
              <a:rPr lang="en-US" sz="2000" dirty="0">
                <a:cs typeface="Arial Narrow"/>
              </a:rPr>
              <a:t>Continue past 5y for pneumococcal sepsis or surgical splenectomy</a:t>
            </a:r>
          </a:p>
          <a:p>
            <a:pPr>
              <a:defRPr/>
            </a:pPr>
            <a:endParaRPr lang="en-US" sz="2000" b="1" dirty="0">
              <a:cs typeface="Arial Narrow"/>
            </a:endParaRPr>
          </a:p>
          <a:p>
            <a:pPr>
              <a:defRPr/>
            </a:pPr>
            <a:r>
              <a:rPr lang="en-US" sz="2000" b="1" dirty="0">
                <a:cs typeface="Arial Narrow"/>
              </a:rPr>
              <a:t>SC and </a:t>
            </a:r>
            <a:r>
              <a:rPr lang="en-US" sz="2000" b="1" dirty="0" err="1">
                <a:cs typeface="Arial Narrow"/>
              </a:rPr>
              <a:t>S</a:t>
            </a:r>
            <a:r>
              <a:rPr lang="en-US" sz="2000" b="1" dirty="0" err="1">
                <a:latin typeface="Symbol" charset="2"/>
                <a:cs typeface="Symbol" charset="2"/>
              </a:rPr>
              <a:t>b</a:t>
            </a:r>
            <a:r>
              <a:rPr lang="en-US" sz="2000" b="1" baseline="30000" dirty="0">
                <a:cs typeface="Arial Narrow"/>
              </a:rPr>
              <a:t>+</a:t>
            </a:r>
          </a:p>
          <a:p>
            <a:pPr marL="342900" indent="-342900">
              <a:buFont typeface="Arial"/>
              <a:buChar char="•"/>
              <a:defRPr/>
            </a:pPr>
            <a:r>
              <a:rPr lang="en-US" sz="2000" dirty="0" err="1">
                <a:cs typeface="Arial Narrow"/>
              </a:rPr>
              <a:t>Hyposplenism</a:t>
            </a:r>
            <a:r>
              <a:rPr lang="en-US" sz="2000" dirty="0">
                <a:cs typeface="Arial Narrow"/>
              </a:rPr>
              <a:t> occurs later</a:t>
            </a:r>
          </a:p>
          <a:p>
            <a:pPr marL="342900" indent="-342900">
              <a:buFont typeface="Arial"/>
              <a:buChar char="•"/>
              <a:defRPr/>
            </a:pPr>
            <a:r>
              <a:rPr lang="en-US" sz="2000" dirty="0">
                <a:cs typeface="Arial Narrow"/>
              </a:rPr>
              <a:t>Practice varies</a:t>
            </a:r>
          </a:p>
          <a:p>
            <a:pPr marL="342900" indent="-342900">
              <a:buFont typeface="Arial"/>
              <a:buChar char="•"/>
              <a:defRPr/>
            </a:pPr>
            <a:r>
              <a:rPr lang="en-US" sz="2000" dirty="0">
                <a:cs typeface="Arial Narrow"/>
              </a:rPr>
              <a:t>Consider at 4-5y</a:t>
            </a:r>
          </a:p>
        </p:txBody>
      </p:sp>
      <p:sp>
        <p:nvSpPr>
          <p:cNvPr id="129028" name="TextBox 2"/>
          <p:cNvSpPr txBox="1">
            <a:spLocks noChangeArrowheads="1"/>
          </p:cNvSpPr>
          <p:nvPr/>
        </p:nvSpPr>
        <p:spPr bwMode="auto">
          <a:xfrm>
            <a:off x="5257800" y="1930400"/>
            <a:ext cx="3429000" cy="461963"/>
          </a:xfrm>
          <a:prstGeom prst="rect">
            <a:avLst/>
          </a:prstGeom>
          <a:solidFill>
            <a:srgbClr val="234F77"/>
          </a:solidFill>
          <a:ln w="9525">
            <a:solidFill>
              <a:srgbClr val="234F77"/>
            </a:solidFill>
            <a:miter lim="800000"/>
            <a:headEnd/>
            <a:tailEnd/>
          </a:ln>
        </p:spPr>
        <p:txBody>
          <a:bodyPr>
            <a:spAutoFit/>
          </a:bodyPr>
          <a:lstStyle/>
          <a:p>
            <a:pPr algn="ctr"/>
            <a:r>
              <a:rPr lang="en-US" b="1">
                <a:solidFill>
                  <a:schemeClr val="bg1"/>
                </a:solidFill>
                <a:latin typeface="Arial Narrow" pitchFamily="34" charset="0"/>
              </a:rPr>
              <a:t>PCN: To whom and when?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457200" y="274638"/>
            <a:ext cx="8229600" cy="868362"/>
          </a:xfrm>
        </p:spPr>
        <p:txBody>
          <a:bodyPr/>
          <a:lstStyle/>
          <a:p>
            <a:pPr eaLnBrk="1" hangingPunct="1"/>
            <a:r>
              <a:rPr lang="en-US" sz="3600" dirty="0">
                <a:latin typeface="Arial" pitchFamily="34" charset="0"/>
                <a:ea typeface="ＭＳ Ｐゴシック" pitchFamily="34" charset="-128"/>
              </a:rPr>
              <a:t>Acute Painful Episodes</a:t>
            </a:r>
            <a:br>
              <a:rPr lang="en-US" sz="3600" dirty="0">
                <a:latin typeface="Arial" pitchFamily="34" charset="0"/>
                <a:ea typeface="ＭＳ Ｐゴシック" pitchFamily="34" charset="-128"/>
              </a:rPr>
            </a:br>
            <a:r>
              <a:rPr lang="en-US" sz="2400" b="0" dirty="0">
                <a:latin typeface="+mj-lt"/>
                <a:ea typeface="ＭＳ Ｐゴシック" pitchFamily="34" charset="-128"/>
              </a:rPr>
              <a:t>Features and Management</a:t>
            </a:r>
          </a:p>
        </p:txBody>
      </p:sp>
      <p:sp>
        <p:nvSpPr>
          <p:cNvPr id="131074" name="Rectangle 3"/>
          <p:cNvSpPr>
            <a:spLocks noGrp="1" noChangeArrowheads="1"/>
          </p:cNvSpPr>
          <p:nvPr>
            <p:ph sz="half" idx="1"/>
          </p:nvPr>
        </p:nvSpPr>
        <p:spPr>
          <a:xfrm>
            <a:off x="429491" y="1295400"/>
            <a:ext cx="4038600" cy="5181600"/>
          </a:xfrm>
        </p:spPr>
        <p:txBody>
          <a:bodyPr/>
          <a:lstStyle/>
          <a:p>
            <a:pPr eaLnBrk="1" hangingPunct="1"/>
            <a:r>
              <a:rPr lang="en-US" sz="2400" b="1" dirty="0">
                <a:latin typeface="Arial Narrow" pitchFamily="34" charset="0"/>
                <a:ea typeface="ＭＳ Ｐゴシック" pitchFamily="34" charset="-128"/>
              </a:rPr>
              <a:t>Triggers of pain</a:t>
            </a:r>
          </a:p>
          <a:p>
            <a:pPr lvl="1" eaLnBrk="1" hangingPunct="1"/>
            <a:r>
              <a:rPr lang="en-US" sz="1800" dirty="0">
                <a:latin typeface="Arial Narrow" pitchFamily="34" charset="0"/>
                <a:ea typeface="ＭＳ Ｐゴシック" pitchFamily="34" charset="-128"/>
              </a:rPr>
              <a:t>Often not identified</a:t>
            </a:r>
          </a:p>
          <a:p>
            <a:pPr lvl="1" eaLnBrk="1" hangingPunct="1"/>
            <a:r>
              <a:rPr lang="en-US" sz="1800" dirty="0">
                <a:latin typeface="Arial Narrow" pitchFamily="34" charset="0"/>
                <a:ea typeface="ＭＳ Ｐゴシック" pitchFamily="34" charset="-128"/>
              </a:rPr>
              <a:t>Infection/inflammation</a:t>
            </a:r>
          </a:p>
          <a:p>
            <a:pPr lvl="1" eaLnBrk="1" hangingPunct="1"/>
            <a:r>
              <a:rPr lang="en-US" sz="1800" dirty="0">
                <a:latin typeface="Arial Narrow" pitchFamily="34" charset="0"/>
                <a:ea typeface="ＭＳ Ｐゴシック" pitchFamily="34" charset="-128"/>
              </a:rPr>
              <a:t>Cooling of the skin</a:t>
            </a:r>
          </a:p>
          <a:p>
            <a:pPr lvl="1" eaLnBrk="1" hangingPunct="1"/>
            <a:r>
              <a:rPr lang="en-US" sz="1800" dirty="0">
                <a:latin typeface="Arial Narrow" pitchFamily="34" charset="0"/>
                <a:ea typeface="ＭＳ Ｐゴシック" pitchFamily="34" charset="-128"/>
              </a:rPr>
              <a:t>Stress</a:t>
            </a:r>
            <a:endParaRPr lang="en-US" sz="2000" dirty="0">
              <a:latin typeface="Arial Narrow" pitchFamily="34" charset="0"/>
              <a:ea typeface="ＭＳ Ｐゴシック" pitchFamily="34" charset="-128"/>
            </a:endParaRPr>
          </a:p>
          <a:p>
            <a:pPr eaLnBrk="1" hangingPunct="1"/>
            <a:r>
              <a:rPr lang="en-US" sz="2400" b="1" dirty="0">
                <a:latin typeface="Arial Narrow" pitchFamily="34" charset="0"/>
                <a:ea typeface="ＭＳ Ｐゴシック" pitchFamily="34" charset="-128"/>
              </a:rPr>
              <a:t>Sites of pain</a:t>
            </a:r>
          </a:p>
          <a:p>
            <a:pPr lvl="1" eaLnBrk="1" hangingPunct="1"/>
            <a:r>
              <a:rPr lang="en-US" sz="1800" dirty="0">
                <a:latin typeface="Arial Narrow" pitchFamily="34" charset="0"/>
                <a:ea typeface="ＭＳ Ｐゴシック" pitchFamily="34" charset="-128"/>
              </a:rPr>
              <a:t>Musculoskeletal</a:t>
            </a:r>
          </a:p>
          <a:p>
            <a:pPr lvl="1" eaLnBrk="1" hangingPunct="1"/>
            <a:r>
              <a:rPr lang="en-US" sz="1800" dirty="0">
                <a:latin typeface="Arial Narrow" pitchFamily="34" charset="0"/>
                <a:ea typeface="ＭＳ Ｐゴシック" pitchFamily="34" charset="-128"/>
              </a:rPr>
              <a:t>Abdominal</a:t>
            </a:r>
          </a:p>
          <a:p>
            <a:pPr lvl="1" eaLnBrk="1" hangingPunct="1"/>
            <a:r>
              <a:rPr lang="en-US" sz="1800" dirty="0">
                <a:latin typeface="Arial Narrow" pitchFamily="34" charset="0"/>
                <a:ea typeface="ＭＳ Ｐゴシック" pitchFamily="34" charset="-128"/>
              </a:rPr>
              <a:t>Physical signs present in 15%</a:t>
            </a:r>
          </a:p>
          <a:p>
            <a:pPr eaLnBrk="1" hangingPunct="1"/>
            <a:r>
              <a:rPr lang="en-US" sz="2400" b="1" dirty="0">
                <a:latin typeface="Arial Narrow" pitchFamily="34" charset="0"/>
                <a:ea typeface="ＭＳ Ｐゴシック" pitchFamily="34" charset="-128"/>
              </a:rPr>
              <a:t>Prevention</a:t>
            </a:r>
          </a:p>
          <a:p>
            <a:pPr lvl="1" eaLnBrk="1" hangingPunct="1"/>
            <a:r>
              <a:rPr lang="en-US" sz="1800" dirty="0">
                <a:latin typeface="Arial Narrow" pitchFamily="34" charset="0"/>
                <a:ea typeface="ＭＳ Ｐゴシック" pitchFamily="34" charset="-128"/>
              </a:rPr>
              <a:t>Avoid dehydration, cooling of skin, over-exertion, over-heating</a:t>
            </a:r>
          </a:p>
          <a:p>
            <a:pPr lvl="1" eaLnBrk="1" hangingPunct="1"/>
            <a:r>
              <a:rPr lang="en-US" sz="1800" dirty="0">
                <a:latin typeface="Arial Narrow" pitchFamily="34" charset="0"/>
                <a:ea typeface="ＭＳ Ｐゴシック" pitchFamily="34" charset="-128"/>
              </a:rPr>
              <a:t>Hydroxyurea</a:t>
            </a:r>
          </a:p>
          <a:p>
            <a:pPr lvl="1" eaLnBrk="1" hangingPunct="1"/>
            <a:r>
              <a:rPr lang="en-US" sz="1800" dirty="0" err="1">
                <a:latin typeface="Arial Narrow" pitchFamily="34" charset="0"/>
                <a:ea typeface="ＭＳ Ｐゴシック" pitchFamily="34" charset="-128"/>
              </a:rPr>
              <a:t>Crizanlizumab</a:t>
            </a:r>
            <a:r>
              <a:rPr lang="en-US" sz="1800" dirty="0">
                <a:latin typeface="Arial Narrow" pitchFamily="34" charset="0"/>
                <a:ea typeface="ＭＳ Ｐゴシック" pitchFamily="34" charset="-128"/>
              </a:rPr>
              <a:t> (NEJM 2016)</a:t>
            </a:r>
          </a:p>
        </p:txBody>
      </p:sp>
      <p:sp>
        <p:nvSpPr>
          <p:cNvPr id="131075" name="Content Placeholder 3"/>
          <p:cNvSpPr>
            <a:spLocks noGrp="1"/>
          </p:cNvSpPr>
          <p:nvPr>
            <p:ph sz="half" idx="2"/>
          </p:nvPr>
        </p:nvSpPr>
        <p:spPr>
          <a:xfrm>
            <a:off x="4191000" y="1295400"/>
            <a:ext cx="4648200" cy="5181600"/>
          </a:xfrm>
        </p:spPr>
        <p:txBody>
          <a:bodyPr>
            <a:noAutofit/>
          </a:bodyPr>
          <a:lstStyle/>
          <a:p>
            <a:pPr eaLnBrk="1" hangingPunct="1"/>
            <a:r>
              <a:rPr lang="en-US" sz="2400" b="1" dirty="0">
                <a:latin typeface="Arial Narrow" pitchFamily="34" charset="0"/>
                <a:ea typeface="ＭＳ Ｐゴシック" pitchFamily="34" charset="-128"/>
              </a:rPr>
              <a:t>Management</a:t>
            </a:r>
          </a:p>
          <a:p>
            <a:pPr lvl="1" eaLnBrk="1" hangingPunct="1">
              <a:spcAft>
                <a:spcPts val="600"/>
              </a:spcAft>
            </a:pPr>
            <a:r>
              <a:rPr lang="en-US" sz="1800" dirty="0">
                <a:latin typeface="Arial Narrow" pitchFamily="34" charset="0"/>
                <a:ea typeface="ＭＳ Ｐゴシック" pitchFamily="34" charset="-128"/>
              </a:rPr>
              <a:t>NSAIDs and opiates (individualized)</a:t>
            </a:r>
          </a:p>
          <a:p>
            <a:pPr lvl="1" eaLnBrk="1" hangingPunct="1">
              <a:spcAft>
                <a:spcPts val="600"/>
              </a:spcAft>
            </a:pPr>
            <a:r>
              <a:rPr lang="en-US" sz="1800" b="1" dirty="0">
                <a:latin typeface="Arial Narrow" pitchFamily="34" charset="0"/>
                <a:ea typeface="ＭＳ Ｐゴシック" pitchFamily="34" charset="-128"/>
              </a:rPr>
              <a:t>Avoid over- and under-treatment of pain</a:t>
            </a:r>
            <a:r>
              <a:rPr lang="en-US" sz="1800" dirty="0">
                <a:latin typeface="Arial Narrow" pitchFamily="34" charset="0"/>
                <a:ea typeface="ＭＳ Ｐゴシック" pitchFamily="34" charset="-128"/>
              </a:rPr>
              <a:t>.</a:t>
            </a:r>
          </a:p>
          <a:p>
            <a:pPr lvl="1" eaLnBrk="1" hangingPunct="1">
              <a:spcAft>
                <a:spcPts val="600"/>
              </a:spcAft>
            </a:pPr>
            <a:r>
              <a:rPr lang="en-US" sz="1800" dirty="0">
                <a:latin typeface="Arial Narrow" pitchFamily="34" charset="0"/>
                <a:ea typeface="ＭＳ Ｐゴシック" pitchFamily="34" charset="-128"/>
              </a:rPr>
              <a:t>Non-pharmacological adjuncts (warm compresses, relaxation, massage).	</a:t>
            </a:r>
          </a:p>
          <a:p>
            <a:pPr lvl="1" eaLnBrk="1" hangingPunct="1">
              <a:spcAft>
                <a:spcPts val="600"/>
              </a:spcAft>
            </a:pPr>
            <a:r>
              <a:rPr lang="en-US" sz="1800" b="1" dirty="0">
                <a:latin typeface="Arial Narrow" pitchFamily="34" charset="0"/>
                <a:ea typeface="ＭＳ Ｐゴシック" pitchFamily="34" charset="-128"/>
              </a:rPr>
              <a:t>Correct dehydration. Maintain normal hydration. Avoid over-hydration.</a:t>
            </a:r>
            <a:r>
              <a:rPr lang="en-US" sz="1800" dirty="0">
                <a:latin typeface="Arial Narrow" pitchFamily="34" charset="0"/>
                <a:ea typeface="ＭＳ Ｐゴシック" pitchFamily="34" charset="-128"/>
              </a:rPr>
              <a:t>	</a:t>
            </a:r>
          </a:p>
          <a:p>
            <a:pPr lvl="1" eaLnBrk="1" hangingPunct="1">
              <a:spcAft>
                <a:spcPts val="600"/>
              </a:spcAft>
            </a:pPr>
            <a:r>
              <a:rPr lang="en-US" sz="1800" b="1" dirty="0">
                <a:latin typeface="Arial Narrow" pitchFamily="34" charset="0"/>
                <a:ea typeface="ＭＳ Ｐゴシック" pitchFamily="34" charset="-128"/>
              </a:rPr>
              <a:t>Incentive spirometry to prevent ACS</a:t>
            </a:r>
          </a:p>
          <a:p>
            <a:pPr lvl="1" eaLnBrk="1" hangingPunct="1">
              <a:spcAft>
                <a:spcPts val="600"/>
              </a:spcAft>
            </a:pPr>
            <a:r>
              <a:rPr lang="en-US" sz="1800" dirty="0">
                <a:latin typeface="Arial Narrow" pitchFamily="34" charset="0"/>
                <a:ea typeface="ＭＳ Ｐゴシック" pitchFamily="34" charset="-128"/>
              </a:rPr>
              <a:t>Vigilance for the fever and ACS.</a:t>
            </a:r>
          </a:p>
          <a:p>
            <a:pPr lvl="1" eaLnBrk="1" hangingPunct="1">
              <a:spcAft>
                <a:spcPts val="600"/>
              </a:spcAft>
            </a:pPr>
            <a:r>
              <a:rPr lang="en-US" sz="1800" dirty="0">
                <a:latin typeface="Arial Narrow" pitchFamily="34" charset="0"/>
                <a:ea typeface="ＭＳ Ｐゴシック" pitchFamily="34" charset="-128"/>
              </a:rPr>
              <a:t>Laxatives (opiate-related constipation)</a:t>
            </a:r>
          </a:p>
          <a:p>
            <a:pPr lvl="1" eaLnBrk="1" hangingPunct="1">
              <a:spcAft>
                <a:spcPts val="600"/>
              </a:spcAft>
            </a:pPr>
            <a:r>
              <a:rPr lang="en-US" sz="1800" dirty="0">
                <a:latin typeface="Arial Narrow" pitchFamily="34" charset="0"/>
                <a:ea typeface="ＭＳ Ｐゴシック" pitchFamily="34" charset="-128"/>
              </a:rPr>
              <a:t>Anti-</a:t>
            </a:r>
            <a:r>
              <a:rPr lang="en-US" sz="1800" dirty="0" err="1">
                <a:latin typeface="Arial Narrow" pitchFamily="34" charset="0"/>
                <a:ea typeface="ＭＳ Ｐゴシック" pitchFamily="34" charset="-128"/>
              </a:rPr>
              <a:t>pruritics</a:t>
            </a:r>
            <a:r>
              <a:rPr lang="en-US" sz="1800" dirty="0">
                <a:latin typeface="Arial Narrow" pitchFamily="34" charset="0"/>
                <a:ea typeface="ＭＳ Ｐゴシック" pitchFamily="34" charset="-128"/>
              </a:rPr>
              <a:t> (opiate-related pruritus)</a:t>
            </a:r>
          </a:p>
          <a:p>
            <a:pPr lvl="1" eaLnBrk="1" hangingPunct="1">
              <a:spcAft>
                <a:spcPts val="600"/>
              </a:spcAft>
            </a:pPr>
            <a:r>
              <a:rPr lang="en-US" sz="1800" dirty="0">
                <a:latin typeface="Arial Narrow" pitchFamily="34" charset="0"/>
                <a:ea typeface="ＭＳ Ｐゴシック" pitchFamily="34" charset="-128"/>
              </a:rPr>
              <a:t>Acute transfusion not indicated for uncomplicated pain.</a:t>
            </a:r>
          </a:p>
        </p:txBody>
      </p:sp>
      <p:sp>
        <p:nvSpPr>
          <p:cNvPr id="3" name="TextBox 2"/>
          <p:cNvSpPr txBox="1"/>
          <p:nvPr/>
        </p:nvSpPr>
        <p:spPr>
          <a:xfrm>
            <a:off x="826427" y="6352401"/>
            <a:ext cx="7491153" cy="276999"/>
          </a:xfrm>
          <a:prstGeom prst="rect">
            <a:avLst/>
          </a:prstGeom>
          <a:noFill/>
        </p:spPr>
        <p:txBody>
          <a:bodyPr wrap="none" rtlCol="0">
            <a:spAutoFit/>
          </a:bodyPr>
          <a:lstStyle/>
          <a:p>
            <a:pPr algn="ctr"/>
            <a:r>
              <a:rPr lang="en-US" sz="1200" dirty="0"/>
              <a:t>Several anti-adhesive and rheologic agents in clinical trials now to abort/shorten or prevent painful events.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noFill/>
        </p:spPr>
        <p:txBody>
          <a:bodyPr lIns="90487" tIns="44450" rIns="90487" bIns="44450"/>
          <a:lstStyle/>
          <a:p>
            <a:pPr eaLnBrk="1" hangingPunct="1"/>
            <a:r>
              <a:rPr lang="en-US">
                <a:latin typeface="Arial" pitchFamily="34" charset="0"/>
                <a:ea typeface="ＭＳ Ｐゴシック" pitchFamily="34" charset="-128"/>
              </a:rPr>
              <a:t>Disorders of Hemoglobin</a:t>
            </a:r>
          </a:p>
        </p:txBody>
      </p:sp>
      <p:sp>
        <p:nvSpPr>
          <p:cNvPr id="41986" name="Rectangle 3"/>
          <p:cNvSpPr>
            <a:spLocks noGrp="1" noChangeArrowheads="1"/>
          </p:cNvSpPr>
          <p:nvPr>
            <p:ph idx="1"/>
          </p:nvPr>
        </p:nvSpPr>
        <p:spPr/>
        <p:txBody>
          <a:bodyPr lIns="90487" tIns="44450" rIns="90487" bIns="44450"/>
          <a:lstStyle/>
          <a:p>
            <a:pPr eaLnBrk="1" hangingPunct="1">
              <a:lnSpc>
                <a:spcPct val="120000"/>
              </a:lnSpc>
              <a:buFontTx/>
              <a:buNone/>
            </a:pPr>
            <a:r>
              <a:rPr lang="en-US" sz="2500" b="1" dirty="0">
                <a:latin typeface="Arial" pitchFamily="34" charset="0"/>
                <a:ea typeface="ＭＳ Ｐゴシック" pitchFamily="34" charset="-128"/>
              </a:rPr>
              <a:t>Two broad categories:</a:t>
            </a:r>
          </a:p>
          <a:p>
            <a:pPr eaLnBrk="1" hangingPunct="1">
              <a:lnSpc>
                <a:spcPct val="40000"/>
              </a:lnSpc>
              <a:buFontTx/>
              <a:buNone/>
            </a:pPr>
            <a:endParaRPr lang="en-US" sz="2500" dirty="0">
              <a:latin typeface="Arial" pitchFamily="34" charset="0"/>
              <a:ea typeface="ＭＳ Ｐゴシック" pitchFamily="34" charset="-128"/>
            </a:endParaRPr>
          </a:p>
          <a:p>
            <a:pPr eaLnBrk="1" hangingPunct="1">
              <a:lnSpc>
                <a:spcPct val="120000"/>
              </a:lnSpc>
            </a:pPr>
            <a:r>
              <a:rPr lang="en-US" sz="2500" dirty="0">
                <a:latin typeface="Arial" pitchFamily="34" charset="0"/>
                <a:ea typeface="ＭＳ Ｐゴシック" pitchFamily="34" charset="-128"/>
              </a:rPr>
              <a:t>Quantitative disorders</a:t>
            </a:r>
          </a:p>
          <a:p>
            <a:pPr lvl="1" eaLnBrk="1" hangingPunct="1">
              <a:lnSpc>
                <a:spcPct val="120000"/>
              </a:lnSpc>
            </a:pPr>
            <a:r>
              <a:rPr lang="en-US" sz="2000" dirty="0">
                <a:solidFill>
                  <a:srgbClr val="FF0000"/>
                </a:solidFill>
                <a:latin typeface="Arial" pitchFamily="34" charset="0"/>
                <a:ea typeface="ＭＳ Ｐゴシック" pitchFamily="34" charset="-128"/>
              </a:rPr>
              <a:t>Thalassemia</a:t>
            </a:r>
          </a:p>
          <a:p>
            <a:pPr lvl="1" eaLnBrk="1" hangingPunct="1">
              <a:lnSpc>
                <a:spcPct val="120000"/>
              </a:lnSpc>
            </a:pPr>
            <a:r>
              <a:rPr lang="en-US" sz="2000" dirty="0">
                <a:latin typeface="Arial" pitchFamily="34" charset="0"/>
                <a:ea typeface="ＭＳ Ｐゴシック" pitchFamily="34" charset="-128"/>
              </a:rPr>
              <a:t>Decreased (imbalanced) production of normal </a:t>
            </a:r>
            <a:r>
              <a:rPr lang="en-US" sz="2000" dirty="0" err="1">
                <a:latin typeface="Arial" pitchFamily="34" charset="0"/>
                <a:ea typeface="ＭＳ Ｐゴシック" pitchFamily="34" charset="-128"/>
              </a:rPr>
              <a:t>globin</a:t>
            </a:r>
            <a:r>
              <a:rPr lang="en-US" sz="2000" dirty="0">
                <a:latin typeface="Arial" pitchFamily="34" charset="0"/>
                <a:ea typeface="ＭＳ Ｐゴシック" pitchFamily="34" charset="-128"/>
              </a:rPr>
              <a:t> chains</a:t>
            </a:r>
          </a:p>
          <a:p>
            <a:pPr eaLnBrk="1" hangingPunct="1">
              <a:lnSpc>
                <a:spcPct val="120000"/>
              </a:lnSpc>
            </a:pPr>
            <a:endParaRPr lang="en-US" sz="2500" dirty="0">
              <a:latin typeface="Arial" pitchFamily="34" charset="0"/>
              <a:ea typeface="ＭＳ Ｐゴシック" pitchFamily="34" charset="-128"/>
            </a:endParaRPr>
          </a:p>
          <a:p>
            <a:pPr eaLnBrk="1" hangingPunct="1">
              <a:lnSpc>
                <a:spcPct val="120000"/>
              </a:lnSpc>
            </a:pPr>
            <a:r>
              <a:rPr lang="en-US" sz="2500" dirty="0">
                <a:latin typeface="Arial" pitchFamily="34" charset="0"/>
                <a:ea typeface="ＭＳ Ｐゴシック" pitchFamily="34" charset="-128"/>
              </a:rPr>
              <a:t>Qualitative disorders</a:t>
            </a:r>
          </a:p>
          <a:p>
            <a:pPr lvl="1" eaLnBrk="1" hangingPunct="1">
              <a:lnSpc>
                <a:spcPct val="120000"/>
              </a:lnSpc>
            </a:pPr>
            <a:r>
              <a:rPr lang="en-US" sz="2000" dirty="0">
                <a:solidFill>
                  <a:srgbClr val="FF0000"/>
                </a:solidFill>
                <a:latin typeface="Arial" pitchFamily="34" charset="0"/>
                <a:ea typeface="ＭＳ Ｐゴシック" pitchFamily="34" charset="-128"/>
              </a:rPr>
              <a:t>Structural variants or </a:t>
            </a:r>
            <a:r>
              <a:rPr lang="en-US" sz="2000" dirty="0" err="1">
                <a:solidFill>
                  <a:srgbClr val="FF0000"/>
                </a:solidFill>
                <a:latin typeface="Arial" pitchFamily="34" charset="0"/>
                <a:ea typeface="ＭＳ Ｐゴシック" pitchFamily="34" charset="-128"/>
              </a:rPr>
              <a:t>hemoglobinopathies</a:t>
            </a:r>
            <a:r>
              <a:rPr lang="en-US" sz="2000" dirty="0">
                <a:solidFill>
                  <a:srgbClr val="FF0000"/>
                </a:solidFill>
                <a:latin typeface="Arial" pitchFamily="34" charset="0"/>
                <a:ea typeface="ＭＳ Ｐゴシック" pitchFamily="34" charset="-128"/>
              </a:rPr>
              <a:t>*</a:t>
            </a:r>
          </a:p>
          <a:p>
            <a:pPr lvl="1" eaLnBrk="1" hangingPunct="1">
              <a:lnSpc>
                <a:spcPct val="120000"/>
              </a:lnSpc>
            </a:pPr>
            <a:r>
              <a:rPr lang="en-US" sz="2000" dirty="0">
                <a:latin typeface="Arial" pitchFamily="34" charset="0"/>
                <a:ea typeface="ＭＳ Ｐゴシック" pitchFamily="34" charset="-128"/>
              </a:rPr>
              <a:t>Production of abnormal </a:t>
            </a:r>
            <a:r>
              <a:rPr lang="en-US" sz="2000" dirty="0" err="1">
                <a:latin typeface="Arial" pitchFamily="34" charset="0"/>
                <a:ea typeface="ＭＳ Ｐゴシック" pitchFamily="34" charset="-128"/>
              </a:rPr>
              <a:t>globin</a:t>
            </a:r>
            <a:r>
              <a:rPr lang="en-US" sz="2000" dirty="0">
                <a:latin typeface="Arial" pitchFamily="34" charset="0"/>
                <a:ea typeface="ＭＳ Ｐゴシック" pitchFamily="34" charset="-128"/>
              </a:rPr>
              <a:t> chains</a:t>
            </a:r>
          </a:p>
        </p:txBody>
      </p:sp>
      <p:sp>
        <p:nvSpPr>
          <p:cNvPr id="2" name="TextBox 1"/>
          <p:cNvSpPr txBox="1"/>
          <p:nvPr/>
        </p:nvSpPr>
        <p:spPr>
          <a:xfrm>
            <a:off x="470263" y="6126163"/>
            <a:ext cx="6923809" cy="461665"/>
          </a:xfrm>
          <a:prstGeom prst="rect">
            <a:avLst/>
          </a:prstGeom>
          <a:noFill/>
        </p:spPr>
        <p:txBody>
          <a:bodyPr wrap="square" rtlCol="0">
            <a:spAutoFit/>
          </a:bodyPr>
          <a:lstStyle/>
          <a:p>
            <a:r>
              <a:rPr lang="en-US" sz="1200" dirty="0"/>
              <a:t>*The usage of “</a:t>
            </a:r>
            <a:r>
              <a:rPr lang="en-US" sz="1200" dirty="0" err="1"/>
              <a:t>hemoglobinopathies</a:t>
            </a:r>
            <a:r>
              <a:rPr lang="en-US" sz="1200" dirty="0"/>
              <a:t>” varies. Technically, all disorders of </a:t>
            </a:r>
            <a:r>
              <a:rPr lang="en-US" sz="1200" dirty="0" err="1"/>
              <a:t>Hb</a:t>
            </a:r>
            <a:r>
              <a:rPr lang="en-US" sz="1200" dirty="0"/>
              <a:t> are </a:t>
            </a:r>
            <a:r>
              <a:rPr lang="en-US" sz="1200" dirty="0" err="1"/>
              <a:t>hemoglobinopathies</a:t>
            </a:r>
            <a:r>
              <a:rPr lang="en-US" sz="1200" dirty="0"/>
              <a:t>, but some use this term to refer particularly to structural or variants.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a:xfrm>
            <a:off x="457200" y="274638"/>
            <a:ext cx="8229600" cy="715962"/>
          </a:xfrm>
        </p:spPr>
        <p:txBody>
          <a:bodyPr/>
          <a:lstStyle/>
          <a:p>
            <a:pPr eaLnBrk="1" hangingPunct="1"/>
            <a:r>
              <a:rPr lang="en-US" sz="3600" dirty="0">
                <a:latin typeface="Arial" pitchFamily="34" charset="0"/>
                <a:ea typeface="ＭＳ Ｐゴシック" pitchFamily="34" charset="-128"/>
              </a:rPr>
              <a:t>Acute Chest Syndrome (ACS)</a:t>
            </a:r>
            <a:br>
              <a:rPr lang="en-US" sz="3600" dirty="0">
                <a:latin typeface="Arial" pitchFamily="34" charset="0"/>
                <a:ea typeface="ＭＳ Ｐゴシック" pitchFamily="34" charset="-128"/>
              </a:rPr>
            </a:br>
            <a:r>
              <a:rPr lang="en-US" sz="2000" b="0" dirty="0">
                <a:latin typeface="+mj-lt"/>
                <a:ea typeface="ＭＳ Ｐゴシック" pitchFamily="34" charset="-128"/>
              </a:rPr>
              <a:t>Features and Management</a:t>
            </a:r>
            <a:endParaRPr lang="en-US" sz="3600" b="0" dirty="0">
              <a:latin typeface="+mj-lt"/>
              <a:ea typeface="ＭＳ Ｐゴシック" pitchFamily="34" charset="-128"/>
            </a:endParaRPr>
          </a:p>
        </p:txBody>
      </p:sp>
      <p:sp>
        <p:nvSpPr>
          <p:cNvPr id="133122" name="Rectangle 4"/>
          <p:cNvSpPr>
            <a:spLocks noGrp="1" noChangeArrowheads="1"/>
          </p:cNvSpPr>
          <p:nvPr>
            <p:ph sz="half" idx="1"/>
          </p:nvPr>
        </p:nvSpPr>
        <p:spPr>
          <a:xfrm>
            <a:off x="381000" y="1371600"/>
            <a:ext cx="4648200" cy="5105400"/>
          </a:xfrm>
        </p:spPr>
        <p:txBody>
          <a:bodyPr/>
          <a:lstStyle/>
          <a:p>
            <a:pPr eaLnBrk="1" hangingPunct="1">
              <a:lnSpc>
                <a:spcPct val="80000"/>
              </a:lnSpc>
              <a:spcBef>
                <a:spcPts val="600"/>
              </a:spcBef>
            </a:pPr>
            <a:r>
              <a:rPr lang="en-US" sz="2400" b="1" dirty="0">
                <a:latin typeface="Arial Narrow" pitchFamily="34" charset="0"/>
                <a:ea typeface="ＭＳ Ｐゴシック" pitchFamily="34" charset="-128"/>
              </a:rPr>
              <a:t>Acute pulmonary illness</a:t>
            </a:r>
          </a:p>
          <a:p>
            <a:pPr lvl="1" eaLnBrk="1" hangingPunct="1">
              <a:lnSpc>
                <a:spcPct val="80000"/>
              </a:lnSpc>
              <a:spcBef>
                <a:spcPts val="600"/>
              </a:spcBef>
            </a:pPr>
            <a:r>
              <a:rPr lang="en-US" sz="1800" dirty="0">
                <a:latin typeface="Arial Narrow" pitchFamily="34" charset="0"/>
                <a:ea typeface="ＭＳ Ｐゴシック" pitchFamily="34" charset="-128"/>
              </a:rPr>
              <a:t>Radiographic pulmonary infiltrate</a:t>
            </a:r>
          </a:p>
          <a:p>
            <a:pPr lvl="1" eaLnBrk="1" hangingPunct="1">
              <a:lnSpc>
                <a:spcPct val="80000"/>
              </a:lnSpc>
              <a:spcBef>
                <a:spcPts val="600"/>
              </a:spcBef>
            </a:pPr>
            <a:r>
              <a:rPr lang="en-US" sz="1800" dirty="0">
                <a:latin typeface="Arial Narrow" pitchFamily="34" charset="0"/>
                <a:ea typeface="ＭＳ Ｐゴシック" pitchFamily="34" charset="-128"/>
              </a:rPr>
              <a:t>Respiratory signs and symptoms</a:t>
            </a:r>
          </a:p>
          <a:p>
            <a:pPr lvl="1" eaLnBrk="1" hangingPunct="1">
              <a:lnSpc>
                <a:spcPct val="80000"/>
              </a:lnSpc>
              <a:spcBef>
                <a:spcPts val="600"/>
              </a:spcBef>
            </a:pPr>
            <a:r>
              <a:rPr lang="en-US" sz="1800" b="1" dirty="0">
                <a:latin typeface="Arial Narrow" pitchFamily="34" charset="0"/>
                <a:ea typeface="ＭＳ Ｐゴシック" pitchFamily="34" charset="-128"/>
              </a:rPr>
              <a:t>Not apparent in 30-60% at time of hospitalization</a:t>
            </a:r>
            <a:endParaRPr lang="en-US" sz="2400" b="1" dirty="0">
              <a:latin typeface="Arial Narrow" pitchFamily="34" charset="0"/>
              <a:ea typeface="ＭＳ Ｐゴシック" pitchFamily="34" charset="-128"/>
            </a:endParaRPr>
          </a:p>
          <a:p>
            <a:pPr eaLnBrk="1" hangingPunct="1">
              <a:lnSpc>
                <a:spcPct val="80000"/>
              </a:lnSpc>
              <a:spcBef>
                <a:spcPts val="1200"/>
              </a:spcBef>
            </a:pPr>
            <a:r>
              <a:rPr lang="en-US" sz="2400" b="1" dirty="0">
                <a:latin typeface="Arial Narrow" pitchFamily="34" charset="0"/>
                <a:ea typeface="ＭＳ Ｐゴシック" pitchFamily="34" charset="-128"/>
              </a:rPr>
              <a:t>Significance</a:t>
            </a:r>
          </a:p>
          <a:p>
            <a:pPr lvl="1" eaLnBrk="1" hangingPunct="1">
              <a:lnSpc>
                <a:spcPct val="80000"/>
              </a:lnSpc>
              <a:spcBef>
                <a:spcPts val="600"/>
              </a:spcBef>
            </a:pPr>
            <a:r>
              <a:rPr lang="en-US" sz="1800" dirty="0">
                <a:latin typeface="Arial Narrow" pitchFamily="34" charset="0"/>
                <a:ea typeface="ＭＳ Ｐゴシック" pitchFamily="34" charset="-128"/>
              </a:rPr>
              <a:t>May be mild and transient in the very young child with viral infection</a:t>
            </a:r>
            <a:endParaRPr lang="en-US" sz="2400" dirty="0">
              <a:latin typeface="Arial Narrow" pitchFamily="34" charset="0"/>
              <a:ea typeface="ＭＳ Ｐゴシック" pitchFamily="34" charset="-128"/>
            </a:endParaRPr>
          </a:p>
          <a:p>
            <a:pPr lvl="1" eaLnBrk="1" hangingPunct="1">
              <a:lnSpc>
                <a:spcPct val="80000"/>
              </a:lnSpc>
              <a:spcBef>
                <a:spcPts val="600"/>
              </a:spcBef>
            </a:pPr>
            <a:r>
              <a:rPr lang="en-US" sz="1800" dirty="0">
                <a:latin typeface="Arial Narrow" pitchFamily="34" charset="0"/>
                <a:ea typeface="ＭＳ Ｐゴシック" pitchFamily="34" charset="-128"/>
              </a:rPr>
              <a:t>Common cause of hospitalization</a:t>
            </a:r>
          </a:p>
          <a:p>
            <a:pPr lvl="1" eaLnBrk="1" hangingPunct="1">
              <a:lnSpc>
                <a:spcPct val="80000"/>
              </a:lnSpc>
              <a:spcBef>
                <a:spcPts val="600"/>
              </a:spcBef>
            </a:pPr>
            <a:r>
              <a:rPr lang="en-US" sz="1800" dirty="0">
                <a:latin typeface="Arial Narrow" pitchFamily="34" charset="0"/>
                <a:ea typeface="ＭＳ Ｐゴシック" pitchFamily="34" charset="-128"/>
              </a:rPr>
              <a:t>Can be fatal (teens, adults)</a:t>
            </a:r>
          </a:p>
          <a:p>
            <a:pPr eaLnBrk="1" hangingPunct="1">
              <a:lnSpc>
                <a:spcPct val="80000"/>
              </a:lnSpc>
              <a:spcBef>
                <a:spcPts val="1200"/>
              </a:spcBef>
            </a:pPr>
            <a:r>
              <a:rPr lang="en-US" sz="2400" b="1" dirty="0">
                <a:latin typeface="Arial Narrow" pitchFamily="34" charset="0"/>
                <a:ea typeface="ＭＳ Ｐゴシック" pitchFamily="34" charset="-128"/>
              </a:rPr>
              <a:t>Inciting Causes</a:t>
            </a:r>
          </a:p>
          <a:p>
            <a:pPr lvl="1" eaLnBrk="1" hangingPunct="1">
              <a:lnSpc>
                <a:spcPct val="80000"/>
              </a:lnSpc>
              <a:spcBef>
                <a:spcPts val="600"/>
              </a:spcBef>
            </a:pPr>
            <a:r>
              <a:rPr lang="en-US" sz="1800" dirty="0">
                <a:latin typeface="Arial Narrow" pitchFamily="34" charset="0"/>
                <a:ea typeface="ＭＳ Ｐゴシック" pitchFamily="34" charset="-128"/>
              </a:rPr>
              <a:t>Infection (viruses, Mycoplasma, Chlamydia, </a:t>
            </a:r>
            <a:r>
              <a:rPr lang="en-US" sz="1800" i="1" dirty="0">
                <a:latin typeface="Arial Narrow" pitchFamily="34" charset="0"/>
                <a:ea typeface="ＭＳ Ｐゴシック" pitchFamily="34" charset="-128"/>
              </a:rPr>
              <a:t>S. </a:t>
            </a:r>
            <a:r>
              <a:rPr lang="en-US" sz="1800" i="1" dirty="0" err="1">
                <a:latin typeface="Arial Narrow" pitchFamily="34" charset="0"/>
                <a:ea typeface="ＭＳ Ｐゴシック" pitchFamily="34" charset="-128"/>
              </a:rPr>
              <a:t>pneumoniae</a:t>
            </a:r>
            <a:r>
              <a:rPr lang="en-US" sz="1800" dirty="0">
                <a:latin typeface="Arial Narrow" pitchFamily="34" charset="0"/>
                <a:ea typeface="ＭＳ Ｐゴシック" pitchFamily="34" charset="-128"/>
              </a:rPr>
              <a:t>)</a:t>
            </a:r>
          </a:p>
          <a:p>
            <a:pPr lvl="1" eaLnBrk="1" hangingPunct="1">
              <a:lnSpc>
                <a:spcPct val="80000"/>
              </a:lnSpc>
              <a:spcBef>
                <a:spcPts val="600"/>
              </a:spcBef>
            </a:pPr>
            <a:r>
              <a:rPr lang="en-US" sz="1800" dirty="0">
                <a:latin typeface="Arial Narrow" pitchFamily="34" charset="0"/>
                <a:ea typeface="ＭＳ Ｐゴシック" pitchFamily="34" charset="-128"/>
              </a:rPr>
              <a:t>Pulmonary vascular occlusion</a:t>
            </a:r>
          </a:p>
          <a:p>
            <a:pPr lvl="1" eaLnBrk="1" hangingPunct="1">
              <a:lnSpc>
                <a:spcPct val="80000"/>
              </a:lnSpc>
              <a:spcBef>
                <a:spcPts val="600"/>
              </a:spcBef>
            </a:pPr>
            <a:r>
              <a:rPr lang="en-US" sz="1800" dirty="0">
                <a:latin typeface="Arial Narrow" pitchFamily="34" charset="0"/>
                <a:ea typeface="ＭＳ Ｐゴシック" pitchFamily="34" charset="-128"/>
              </a:rPr>
              <a:t>Hypoventilation/atelectasis</a:t>
            </a:r>
          </a:p>
          <a:p>
            <a:pPr lvl="1" eaLnBrk="1" hangingPunct="1">
              <a:lnSpc>
                <a:spcPct val="80000"/>
              </a:lnSpc>
              <a:spcBef>
                <a:spcPts val="600"/>
              </a:spcBef>
            </a:pPr>
            <a:r>
              <a:rPr lang="en-US" sz="1800" dirty="0">
                <a:latin typeface="Arial Narrow" pitchFamily="34" charset="0"/>
                <a:ea typeface="ＭＳ Ｐゴシック" pitchFamily="34" charset="-128"/>
              </a:rPr>
              <a:t>Pulmonary edema</a:t>
            </a:r>
          </a:p>
          <a:p>
            <a:pPr lvl="1" eaLnBrk="1" hangingPunct="1">
              <a:lnSpc>
                <a:spcPct val="80000"/>
              </a:lnSpc>
              <a:spcBef>
                <a:spcPts val="600"/>
              </a:spcBef>
            </a:pPr>
            <a:r>
              <a:rPr lang="en-US" sz="1800" dirty="0">
                <a:latin typeface="Arial Narrow" pitchFamily="34" charset="0"/>
                <a:ea typeface="ＭＳ Ｐゴシック" pitchFamily="34" charset="-128"/>
              </a:rPr>
              <a:t>Bronchospasm</a:t>
            </a:r>
          </a:p>
          <a:p>
            <a:pPr eaLnBrk="1" hangingPunct="1">
              <a:lnSpc>
                <a:spcPct val="80000"/>
              </a:lnSpc>
            </a:pPr>
            <a:endParaRPr lang="en-US" sz="2400" dirty="0">
              <a:latin typeface="Arial Narrow" pitchFamily="34" charset="0"/>
              <a:ea typeface="ＭＳ Ｐゴシック" pitchFamily="34" charset="-128"/>
            </a:endParaRPr>
          </a:p>
        </p:txBody>
      </p:sp>
      <p:sp>
        <p:nvSpPr>
          <p:cNvPr id="133123" name="Rectangle 5"/>
          <p:cNvSpPr>
            <a:spLocks noGrp="1" noChangeArrowheads="1"/>
          </p:cNvSpPr>
          <p:nvPr>
            <p:ph sz="half" idx="2"/>
          </p:nvPr>
        </p:nvSpPr>
        <p:spPr>
          <a:xfrm>
            <a:off x="5029200" y="1371600"/>
            <a:ext cx="3886200" cy="5105400"/>
          </a:xfrm>
        </p:spPr>
        <p:txBody>
          <a:bodyPr/>
          <a:lstStyle/>
          <a:p>
            <a:pPr eaLnBrk="1" hangingPunct="1">
              <a:lnSpc>
                <a:spcPct val="80000"/>
              </a:lnSpc>
              <a:spcBef>
                <a:spcPts val="600"/>
              </a:spcBef>
            </a:pPr>
            <a:r>
              <a:rPr lang="en-US" sz="2400" b="1" dirty="0">
                <a:latin typeface="Arial Narrow" pitchFamily="34" charset="0"/>
                <a:ea typeface="ＭＳ Ｐゴシック" pitchFamily="34" charset="-128"/>
              </a:rPr>
              <a:t>Empiric antibiotics</a:t>
            </a:r>
          </a:p>
          <a:p>
            <a:pPr lvl="1" eaLnBrk="1" hangingPunct="1">
              <a:lnSpc>
                <a:spcPct val="80000"/>
              </a:lnSpc>
              <a:spcBef>
                <a:spcPts val="600"/>
              </a:spcBef>
            </a:pPr>
            <a:r>
              <a:rPr lang="en-US" sz="1800" dirty="0">
                <a:latin typeface="Arial Narrow" pitchFamily="34" charset="0"/>
                <a:ea typeface="ＭＳ Ｐゴシック" pitchFamily="34" charset="-128"/>
              </a:rPr>
              <a:t>Cephalosporin (e.g., ceftriaxone)</a:t>
            </a:r>
          </a:p>
          <a:p>
            <a:pPr lvl="1" eaLnBrk="1" hangingPunct="1">
              <a:lnSpc>
                <a:spcPct val="80000"/>
              </a:lnSpc>
              <a:spcBef>
                <a:spcPts val="600"/>
              </a:spcBef>
            </a:pPr>
            <a:r>
              <a:rPr lang="en-US" sz="1800" dirty="0">
                <a:latin typeface="Arial Narrow" pitchFamily="34" charset="0"/>
                <a:ea typeface="ＭＳ Ｐゴシック" pitchFamily="34" charset="-128"/>
              </a:rPr>
              <a:t>Macrolide (e.g., azithromycin)</a:t>
            </a:r>
            <a:endParaRPr lang="en-US" sz="2400" dirty="0">
              <a:latin typeface="Arial Narrow" pitchFamily="34" charset="0"/>
              <a:ea typeface="ＭＳ Ｐゴシック" pitchFamily="34" charset="-128"/>
            </a:endParaRPr>
          </a:p>
          <a:p>
            <a:pPr eaLnBrk="1" hangingPunct="1">
              <a:lnSpc>
                <a:spcPct val="80000"/>
              </a:lnSpc>
              <a:spcBef>
                <a:spcPts val="1200"/>
              </a:spcBef>
            </a:pPr>
            <a:r>
              <a:rPr lang="en-US" sz="2400" b="1" dirty="0">
                <a:latin typeface="Arial Narrow" pitchFamily="34" charset="0"/>
                <a:ea typeface="ＭＳ Ｐゴシック" pitchFamily="34" charset="-128"/>
              </a:rPr>
              <a:t>Transfusion</a:t>
            </a:r>
          </a:p>
          <a:p>
            <a:pPr lvl="1" eaLnBrk="1" hangingPunct="1">
              <a:lnSpc>
                <a:spcPct val="80000"/>
              </a:lnSpc>
              <a:spcBef>
                <a:spcPts val="600"/>
              </a:spcBef>
            </a:pPr>
            <a:r>
              <a:rPr lang="en-US" sz="1800" dirty="0">
                <a:latin typeface="Arial Narrow" pitchFamily="34" charset="0"/>
                <a:ea typeface="ＭＳ Ｐゴシック" pitchFamily="34" charset="-128"/>
              </a:rPr>
              <a:t>Often not needed for young children with mild disease</a:t>
            </a:r>
          </a:p>
          <a:p>
            <a:pPr lvl="1" eaLnBrk="1" hangingPunct="1">
              <a:lnSpc>
                <a:spcPct val="80000"/>
              </a:lnSpc>
              <a:spcBef>
                <a:spcPts val="600"/>
              </a:spcBef>
            </a:pPr>
            <a:r>
              <a:rPr lang="en-US" sz="1800" dirty="0">
                <a:latin typeface="Arial Narrow" pitchFamily="34" charset="0"/>
                <a:ea typeface="ＭＳ Ｐゴシック" pitchFamily="34" charset="-128"/>
              </a:rPr>
              <a:t>Simple (hypoxemia; exacerbation of anemia)</a:t>
            </a:r>
          </a:p>
          <a:p>
            <a:pPr lvl="1" eaLnBrk="1" hangingPunct="1">
              <a:lnSpc>
                <a:spcPct val="80000"/>
              </a:lnSpc>
              <a:spcBef>
                <a:spcPts val="600"/>
              </a:spcBef>
            </a:pPr>
            <a:r>
              <a:rPr lang="en-US" sz="1800" dirty="0">
                <a:latin typeface="Arial Narrow" pitchFamily="34" charset="0"/>
                <a:ea typeface="ＭＳ Ｐゴシック" pitchFamily="34" charset="-128"/>
              </a:rPr>
              <a:t>Exchange (severe disease)</a:t>
            </a:r>
          </a:p>
          <a:p>
            <a:pPr lvl="1" eaLnBrk="1" hangingPunct="1">
              <a:lnSpc>
                <a:spcPct val="80000"/>
              </a:lnSpc>
              <a:spcBef>
                <a:spcPts val="600"/>
              </a:spcBef>
            </a:pPr>
            <a:r>
              <a:rPr lang="en-US" sz="1800" dirty="0">
                <a:latin typeface="Arial Narrow" pitchFamily="34" charset="0"/>
                <a:ea typeface="ＭＳ Ｐゴシック" pitchFamily="34" charset="-128"/>
              </a:rPr>
              <a:t>Pre-op prevention (simple)</a:t>
            </a:r>
            <a:endParaRPr lang="en-US" sz="2400" dirty="0">
              <a:latin typeface="Arial Narrow" pitchFamily="34" charset="0"/>
              <a:ea typeface="ＭＳ Ｐゴシック" pitchFamily="34" charset="-128"/>
            </a:endParaRPr>
          </a:p>
          <a:p>
            <a:pPr eaLnBrk="1" hangingPunct="1">
              <a:lnSpc>
                <a:spcPct val="80000"/>
              </a:lnSpc>
              <a:spcBef>
                <a:spcPts val="1200"/>
              </a:spcBef>
            </a:pPr>
            <a:r>
              <a:rPr lang="en-US" sz="2400" b="1" dirty="0">
                <a:latin typeface="Arial Narrow" pitchFamily="34" charset="0"/>
                <a:ea typeface="ＭＳ Ｐゴシック" pitchFamily="34" charset="-128"/>
              </a:rPr>
              <a:t>Supportive Care</a:t>
            </a:r>
          </a:p>
          <a:p>
            <a:pPr lvl="1" eaLnBrk="1" hangingPunct="1">
              <a:lnSpc>
                <a:spcPct val="80000"/>
              </a:lnSpc>
              <a:spcBef>
                <a:spcPts val="600"/>
              </a:spcBef>
            </a:pPr>
            <a:r>
              <a:rPr lang="en-US" sz="1800" dirty="0">
                <a:latin typeface="Arial Narrow" pitchFamily="34" charset="0"/>
                <a:ea typeface="ＭＳ Ｐゴシック" pitchFamily="34" charset="-128"/>
              </a:rPr>
              <a:t>Correction of hypoxemia</a:t>
            </a:r>
          </a:p>
          <a:p>
            <a:pPr lvl="1" eaLnBrk="1" hangingPunct="1">
              <a:lnSpc>
                <a:spcPct val="80000"/>
              </a:lnSpc>
              <a:spcBef>
                <a:spcPts val="600"/>
              </a:spcBef>
            </a:pPr>
            <a:r>
              <a:rPr lang="en-US" sz="1800" dirty="0">
                <a:latin typeface="Arial Narrow" pitchFamily="34" charset="0"/>
                <a:ea typeface="ＭＳ Ｐゴシック" pitchFamily="34" charset="-128"/>
              </a:rPr>
              <a:t>Maintenance of normal hydration</a:t>
            </a:r>
          </a:p>
          <a:p>
            <a:pPr lvl="1" eaLnBrk="1" hangingPunct="1">
              <a:lnSpc>
                <a:spcPct val="80000"/>
              </a:lnSpc>
              <a:spcBef>
                <a:spcPts val="600"/>
              </a:spcBef>
            </a:pPr>
            <a:r>
              <a:rPr lang="en-US" sz="1800" dirty="0">
                <a:latin typeface="Arial Narrow" pitchFamily="34" charset="0"/>
                <a:ea typeface="ＭＳ Ｐゴシック" pitchFamily="34" charset="-128"/>
              </a:rPr>
              <a:t>Adequate analgesia</a:t>
            </a:r>
          </a:p>
          <a:p>
            <a:pPr lvl="1" eaLnBrk="1" hangingPunct="1">
              <a:lnSpc>
                <a:spcPct val="80000"/>
              </a:lnSpc>
              <a:spcBef>
                <a:spcPts val="600"/>
              </a:spcBef>
            </a:pPr>
            <a:r>
              <a:rPr lang="en-US" sz="1800" dirty="0">
                <a:latin typeface="Arial Narrow" pitchFamily="34" charset="0"/>
                <a:ea typeface="ＭＳ Ｐゴシック" pitchFamily="34" charset="-128"/>
              </a:rPr>
              <a:t>Bronchodilators for wheezing</a:t>
            </a:r>
          </a:p>
          <a:p>
            <a:pPr lvl="1" eaLnBrk="1" hangingPunct="1">
              <a:lnSpc>
                <a:spcPct val="80000"/>
              </a:lnSpc>
              <a:spcBef>
                <a:spcPts val="600"/>
              </a:spcBef>
            </a:pPr>
            <a:r>
              <a:rPr lang="en-US" sz="1800" dirty="0">
                <a:latin typeface="Arial Narrow" pitchFamily="34" charset="0"/>
                <a:ea typeface="ＭＳ Ｐゴシック" pitchFamily="34" charset="-128"/>
              </a:rPr>
              <a:t>Support of ventilation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solidFill>
                  <a:srgbClr val="1F497D"/>
                </a:solidFill>
              </a:rPr>
              <a:t>Common Types of CNS Injury in SCD</a:t>
            </a:r>
          </a:p>
        </p:txBody>
      </p:sp>
      <p:sp>
        <p:nvSpPr>
          <p:cNvPr id="4" name="Content Placeholder 3"/>
          <p:cNvSpPr>
            <a:spLocks noGrp="1"/>
          </p:cNvSpPr>
          <p:nvPr>
            <p:ph idx="1"/>
          </p:nvPr>
        </p:nvSpPr>
        <p:spPr>
          <a:xfrm>
            <a:off x="457200" y="1613568"/>
            <a:ext cx="8229600" cy="4525963"/>
          </a:xfrm>
        </p:spPr>
        <p:txBody>
          <a:bodyPr/>
          <a:lstStyle/>
          <a:p>
            <a:pPr>
              <a:lnSpc>
                <a:spcPct val="150000"/>
              </a:lnSpc>
            </a:pPr>
            <a:r>
              <a:rPr lang="en-US" sz="2800" dirty="0"/>
              <a:t>Overt stroke</a:t>
            </a:r>
          </a:p>
          <a:p>
            <a:pPr>
              <a:lnSpc>
                <a:spcPct val="150000"/>
              </a:lnSpc>
            </a:pPr>
            <a:r>
              <a:rPr lang="en-US" sz="2800" dirty="0"/>
              <a:t>Silent cerebral infarction</a:t>
            </a:r>
          </a:p>
          <a:p>
            <a:pPr>
              <a:lnSpc>
                <a:spcPct val="150000"/>
              </a:lnSpc>
            </a:pPr>
            <a:r>
              <a:rPr lang="en-US" sz="2800" dirty="0"/>
              <a:t>Transient ischemic attack</a:t>
            </a:r>
          </a:p>
          <a:p>
            <a:pPr>
              <a:lnSpc>
                <a:spcPct val="150000"/>
              </a:lnSpc>
            </a:pPr>
            <a:r>
              <a:rPr lang="en-US" sz="2800" dirty="0"/>
              <a:t>Occlusive cerebral </a:t>
            </a:r>
            <a:r>
              <a:rPr lang="en-US" sz="2800" dirty="0" err="1"/>
              <a:t>vasculopathy</a:t>
            </a:r>
            <a:endParaRPr lang="en-US" sz="2800" dirty="0"/>
          </a:p>
          <a:p>
            <a:pPr>
              <a:lnSpc>
                <a:spcPct val="150000"/>
              </a:lnSpc>
            </a:pPr>
            <a:r>
              <a:rPr lang="en-US" sz="2800" dirty="0"/>
              <a:t>Cognitive impairment</a:t>
            </a:r>
          </a:p>
          <a:p>
            <a:pPr>
              <a:lnSpc>
                <a:spcPct val="150000"/>
              </a:lnSpc>
            </a:pPr>
            <a:r>
              <a:rPr lang="en-US" sz="2800" dirty="0"/>
              <a:t>Reversible posterior </a:t>
            </a:r>
            <a:r>
              <a:rPr lang="en-US" sz="2800" dirty="0" err="1"/>
              <a:t>leukoencephalopathy</a:t>
            </a:r>
            <a:endParaRPr lang="en-US" sz="2800" dirty="0"/>
          </a:p>
          <a:p>
            <a:pPr>
              <a:lnSpc>
                <a:spcPct val="150000"/>
              </a:lnSpc>
            </a:pPr>
            <a:endParaRPr lang="en-US" sz="2800" dirty="0"/>
          </a:p>
        </p:txBody>
      </p:sp>
    </p:spTree>
    <p:extLst>
      <p:ext uri="{BB962C8B-B14F-4D97-AF65-F5344CB8AC3E}">
        <p14:creationId xmlns:p14="http://schemas.microsoft.com/office/powerpoint/2010/main" val="4275130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rrowheads="1"/>
          </p:cNvPicPr>
          <p:nvPr/>
        </p:nvPicPr>
        <p:blipFill>
          <a:blip r:embed="rId2">
            <a:extLst>
              <a:ext uri="{28A0092B-C50C-407E-A947-70E740481C1C}">
                <a14:useLocalDpi xmlns:a14="http://schemas.microsoft.com/office/drawing/2010/main" val="0"/>
              </a:ext>
            </a:extLst>
          </a:blip>
          <a:srcRect l="4732" t="4729" r="3992" b="6497"/>
          <a:stretch>
            <a:fillRect/>
          </a:stretch>
        </p:blipFill>
        <p:spPr bwMode="auto">
          <a:xfrm>
            <a:off x="4737533" y="981075"/>
            <a:ext cx="2982912" cy="3811587"/>
          </a:xfrm>
          <a:prstGeom prst="rect">
            <a:avLst/>
          </a:prstGeom>
          <a:noFill/>
          <a:ln w="38100" cap="flat" cmpd="sng">
            <a:solidFill>
              <a:schemeClr val="accent1">
                <a:lumMod val="5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pic>
      <p:pic>
        <p:nvPicPr>
          <p:cNvPr id="135170" name="Picture 4" descr="MRI-overt.jpg"/>
          <p:cNvPicPr>
            <a:picLocks noChangeAspect="1"/>
          </p:cNvPicPr>
          <p:nvPr/>
        </p:nvPicPr>
        <p:blipFill rotWithShape="1">
          <a:blip r:embed="rId3"/>
          <a:srcRect l="18383" t="5104" r="19144" b="9294"/>
          <a:stretch/>
        </p:blipFill>
        <p:spPr bwMode="auto">
          <a:xfrm>
            <a:off x="1371600" y="991466"/>
            <a:ext cx="2858025" cy="3848502"/>
          </a:xfrm>
          <a:prstGeom prst="rect">
            <a:avLst/>
          </a:prstGeom>
          <a:noFill/>
          <a:ln w="38100">
            <a:solidFill>
              <a:srgbClr val="234F77"/>
            </a:solidFill>
            <a:miter lim="800000"/>
            <a:headEnd/>
            <a:tailEnd/>
          </a:ln>
        </p:spPr>
      </p:pic>
      <p:sp>
        <p:nvSpPr>
          <p:cNvPr id="7" name="Oval 2"/>
          <p:cNvSpPr>
            <a:spLocks/>
          </p:cNvSpPr>
          <p:nvPr/>
        </p:nvSpPr>
        <p:spPr bwMode="auto">
          <a:xfrm>
            <a:off x="5562600" y="2400501"/>
            <a:ext cx="381000" cy="381000"/>
          </a:xfrm>
          <a:prstGeom prst="ellipse">
            <a:avLst/>
          </a:prstGeom>
          <a:noFill/>
          <a:ln w="38100">
            <a:solidFill>
              <a:srgbClr val="990000"/>
            </a:solidFill>
            <a:round/>
            <a:headEnd/>
            <a:tailEnd/>
          </a:ln>
        </p:spPr>
        <p:txBody>
          <a:bodyPr lIns="0" tIns="0" rIns="0" bIns="0"/>
          <a:lstStyle/>
          <a:p>
            <a:endParaRPr lang="en-US"/>
          </a:p>
        </p:txBody>
      </p:sp>
      <p:sp>
        <p:nvSpPr>
          <p:cNvPr id="8" name="Oval 3"/>
          <p:cNvSpPr>
            <a:spLocks/>
          </p:cNvSpPr>
          <p:nvPr/>
        </p:nvSpPr>
        <p:spPr bwMode="auto">
          <a:xfrm>
            <a:off x="6477000" y="1905000"/>
            <a:ext cx="363262" cy="361950"/>
          </a:xfrm>
          <a:prstGeom prst="ellipse">
            <a:avLst/>
          </a:prstGeom>
          <a:noFill/>
          <a:ln w="38100">
            <a:solidFill>
              <a:srgbClr val="990000"/>
            </a:solidFill>
            <a:round/>
            <a:headEnd/>
            <a:tailEnd/>
          </a:ln>
        </p:spPr>
        <p:txBody>
          <a:bodyPr lIns="0" tIns="0" rIns="0" bIns="0"/>
          <a:lstStyle/>
          <a:p>
            <a:endParaRPr lang="en-US"/>
          </a:p>
        </p:txBody>
      </p:sp>
      <p:sp>
        <p:nvSpPr>
          <p:cNvPr id="135173" name="TextBox 8"/>
          <p:cNvSpPr txBox="1">
            <a:spLocks noChangeArrowheads="1"/>
          </p:cNvSpPr>
          <p:nvPr/>
        </p:nvSpPr>
        <p:spPr bwMode="auto">
          <a:xfrm>
            <a:off x="1784612" y="304800"/>
            <a:ext cx="2032000" cy="461963"/>
          </a:xfrm>
          <a:prstGeom prst="rect">
            <a:avLst/>
          </a:prstGeom>
          <a:noFill/>
          <a:ln w="9525">
            <a:noFill/>
            <a:miter lim="800000"/>
            <a:headEnd/>
            <a:tailEnd/>
          </a:ln>
        </p:spPr>
        <p:txBody>
          <a:bodyPr wrap="none">
            <a:spAutoFit/>
          </a:bodyPr>
          <a:lstStyle/>
          <a:p>
            <a:r>
              <a:rPr lang="en-US" b="1">
                <a:solidFill>
                  <a:srgbClr val="234F77"/>
                </a:solidFill>
              </a:rPr>
              <a:t>Overt Stroke</a:t>
            </a:r>
          </a:p>
        </p:txBody>
      </p:sp>
      <p:sp>
        <p:nvSpPr>
          <p:cNvPr id="135174" name="TextBox 9"/>
          <p:cNvSpPr txBox="1">
            <a:spLocks noChangeArrowheads="1"/>
          </p:cNvSpPr>
          <p:nvPr/>
        </p:nvSpPr>
        <p:spPr bwMode="auto">
          <a:xfrm>
            <a:off x="5195527" y="304800"/>
            <a:ext cx="2066925" cy="461963"/>
          </a:xfrm>
          <a:prstGeom prst="rect">
            <a:avLst/>
          </a:prstGeom>
          <a:noFill/>
          <a:ln w="9525">
            <a:noFill/>
            <a:miter lim="800000"/>
            <a:headEnd/>
            <a:tailEnd/>
          </a:ln>
        </p:spPr>
        <p:txBody>
          <a:bodyPr wrap="none">
            <a:spAutoFit/>
          </a:bodyPr>
          <a:lstStyle/>
          <a:p>
            <a:r>
              <a:rPr lang="en-US" b="1" dirty="0">
                <a:solidFill>
                  <a:srgbClr val="234F77"/>
                </a:solidFill>
              </a:rPr>
              <a:t>Silent Stroke</a:t>
            </a:r>
          </a:p>
        </p:txBody>
      </p:sp>
      <p:sp>
        <p:nvSpPr>
          <p:cNvPr id="135175" name="TextBox 10"/>
          <p:cNvSpPr txBox="1">
            <a:spLocks noChangeArrowheads="1"/>
          </p:cNvSpPr>
          <p:nvPr/>
        </p:nvSpPr>
        <p:spPr bwMode="auto">
          <a:xfrm>
            <a:off x="1230312" y="5029200"/>
            <a:ext cx="3265487" cy="1323439"/>
          </a:xfrm>
          <a:prstGeom prst="rect">
            <a:avLst/>
          </a:prstGeom>
          <a:noFill/>
          <a:ln w="9525">
            <a:noFill/>
            <a:miter lim="800000"/>
            <a:headEnd/>
            <a:tailEnd/>
          </a:ln>
        </p:spPr>
        <p:txBody>
          <a:bodyPr wrap="square">
            <a:spAutoFit/>
          </a:bodyPr>
          <a:lstStyle/>
          <a:p>
            <a:r>
              <a:rPr lang="en-US" sz="2000" dirty="0">
                <a:latin typeface="Arial Narrow" pitchFamily="34" charset="0"/>
              </a:rPr>
              <a:t>Historical frequency: 11%</a:t>
            </a:r>
          </a:p>
          <a:p>
            <a:r>
              <a:rPr lang="en-US" sz="2000" dirty="0">
                <a:latin typeface="Arial Narrow" pitchFamily="34" charset="0"/>
              </a:rPr>
              <a:t>Recurrence rate: 50-90%</a:t>
            </a:r>
          </a:p>
          <a:p>
            <a:r>
              <a:rPr lang="en-US" sz="2000" dirty="0">
                <a:latin typeface="Arial Narrow" pitchFamily="34" charset="0"/>
              </a:rPr>
              <a:t>2º prevention: CT</a:t>
            </a:r>
            <a:r>
              <a:rPr lang="en-US" sz="2000" baseline="30000" dirty="0">
                <a:latin typeface="Arial Narrow" pitchFamily="34" charset="0"/>
              </a:rPr>
              <a:t> </a:t>
            </a:r>
            <a:r>
              <a:rPr lang="en-US" sz="2000" dirty="0">
                <a:latin typeface="Arial Narrow" pitchFamily="34" charset="0"/>
              </a:rPr>
              <a:t>(not HU</a:t>
            </a:r>
            <a:r>
              <a:rPr lang="en-US" sz="2000" baseline="30000" dirty="0">
                <a:latin typeface="Arial Narrow" pitchFamily="34" charset="0"/>
              </a:rPr>
              <a:t>1</a:t>
            </a:r>
            <a:r>
              <a:rPr lang="en-US" sz="2000" dirty="0">
                <a:latin typeface="Arial Narrow" pitchFamily="34" charset="0"/>
              </a:rPr>
              <a:t>)</a:t>
            </a:r>
          </a:p>
          <a:p>
            <a:r>
              <a:rPr lang="en-US" sz="2000" dirty="0">
                <a:latin typeface="Arial Narrow" pitchFamily="34" charset="0"/>
              </a:rPr>
              <a:t>1º prevention: CT</a:t>
            </a:r>
            <a:r>
              <a:rPr lang="en-US" sz="2000" baseline="30000" dirty="0">
                <a:latin typeface="Arial Narrow" pitchFamily="34" charset="0"/>
              </a:rPr>
              <a:t>2 </a:t>
            </a:r>
            <a:r>
              <a:rPr lang="en-US" sz="2000" dirty="0">
                <a:latin typeface="Arial Narrow" pitchFamily="34" charset="0"/>
              </a:rPr>
              <a:t>→ HU</a:t>
            </a:r>
            <a:r>
              <a:rPr lang="en-US" sz="2000" baseline="30000" dirty="0">
                <a:latin typeface="Arial Narrow" pitchFamily="34" charset="0"/>
              </a:rPr>
              <a:t>3</a:t>
            </a:r>
            <a:endParaRPr lang="en-US" sz="2000" dirty="0">
              <a:latin typeface="Arial Narrow" pitchFamily="34" charset="0"/>
            </a:endParaRPr>
          </a:p>
        </p:txBody>
      </p:sp>
      <p:sp>
        <p:nvSpPr>
          <p:cNvPr id="135176" name="TextBox 11"/>
          <p:cNvSpPr txBox="1">
            <a:spLocks noChangeArrowheads="1"/>
          </p:cNvSpPr>
          <p:nvPr/>
        </p:nvSpPr>
        <p:spPr bwMode="auto">
          <a:xfrm>
            <a:off x="4713288" y="5029200"/>
            <a:ext cx="3701654" cy="1323439"/>
          </a:xfrm>
          <a:prstGeom prst="rect">
            <a:avLst/>
          </a:prstGeom>
          <a:noFill/>
          <a:ln w="9525">
            <a:noFill/>
            <a:miter lim="800000"/>
            <a:headEnd/>
            <a:tailEnd/>
          </a:ln>
        </p:spPr>
        <p:txBody>
          <a:bodyPr wrap="none">
            <a:spAutoFit/>
          </a:bodyPr>
          <a:lstStyle/>
          <a:p>
            <a:r>
              <a:rPr lang="en-US" sz="2000" dirty="0">
                <a:latin typeface="Arial Narrow" pitchFamily="34" charset="0"/>
              </a:rPr>
              <a:t>Current frequency: 20-40%</a:t>
            </a:r>
          </a:p>
          <a:p>
            <a:r>
              <a:rPr lang="en-US" sz="2000" dirty="0">
                <a:latin typeface="Arial Narrow" pitchFamily="34" charset="0"/>
              </a:rPr>
              <a:t>Neurocognitive, academic impairment</a:t>
            </a:r>
          </a:p>
          <a:p>
            <a:r>
              <a:rPr lang="en-US" sz="2000" dirty="0">
                <a:latin typeface="Arial Narrow" pitchFamily="34" charset="0"/>
              </a:rPr>
              <a:t>2º prevention: CT</a:t>
            </a:r>
            <a:r>
              <a:rPr lang="en-US" sz="2000" baseline="30000" dirty="0">
                <a:latin typeface="Arial Narrow" pitchFamily="34" charset="0"/>
              </a:rPr>
              <a:t>4</a:t>
            </a:r>
            <a:endParaRPr lang="en-US" sz="2000" dirty="0">
              <a:latin typeface="Arial Narrow" pitchFamily="34" charset="0"/>
            </a:endParaRPr>
          </a:p>
          <a:p>
            <a:r>
              <a:rPr lang="en-US" sz="2000" dirty="0">
                <a:latin typeface="Arial Narrow" pitchFamily="34" charset="0"/>
              </a:rPr>
              <a:t>1º prevention: unknown/unproven</a:t>
            </a:r>
          </a:p>
        </p:txBody>
      </p:sp>
      <p:sp>
        <p:nvSpPr>
          <p:cNvPr id="2" name="TextBox 1"/>
          <p:cNvSpPr txBox="1"/>
          <p:nvPr/>
        </p:nvSpPr>
        <p:spPr>
          <a:xfrm>
            <a:off x="1447800" y="6541871"/>
            <a:ext cx="6353021" cy="276999"/>
          </a:xfrm>
          <a:prstGeom prst="rect">
            <a:avLst/>
          </a:prstGeom>
          <a:noFill/>
        </p:spPr>
        <p:txBody>
          <a:bodyPr wrap="none" rtlCol="0">
            <a:spAutoFit/>
          </a:bodyPr>
          <a:lstStyle/>
          <a:p>
            <a:r>
              <a:rPr lang="en-US" sz="1200" baseline="30000" dirty="0"/>
              <a:t>1</a:t>
            </a:r>
            <a:r>
              <a:rPr lang="en-US" sz="1200" dirty="0"/>
              <a:t>SWiTCH trial	</a:t>
            </a:r>
            <a:r>
              <a:rPr lang="en-US" sz="1200" baseline="30000" dirty="0"/>
              <a:t>2</a:t>
            </a:r>
            <a:r>
              <a:rPr lang="en-US" sz="1200" dirty="0"/>
              <a:t>STOP I and II trials	</a:t>
            </a:r>
            <a:r>
              <a:rPr lang="en-US" sz="1200" baseline="30000" dirty="0"/>
              <a:t>3</a:t>
            </a:r>
            <a:r>
              <a:rPr lang="en-US" sz="1200" dirty="0"/>
              <a:t>TWiTCH trial	</a:t>
            </a:r>
            <a:r>
              <a:rPr lang="en-US" sz="1200" baseline="30000" dirty="0"/>
              <a:t>4</a:t>
            </a:r>
            <a:r>
              <a:rPr lang="en-US" sz="1200" dirty="0"/>
              <a:t>SIT Trial</a:t>
            </a:r>
            <a:endParaRPr lang="en-US" sz="1200" baseline="300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88101218"/>
              </p:ext>
            </p:extLst>
          </p:nvPr>
        </p:nvGraphicFramePr>
        <p:xfrm>
          <a:off x="838200" y="4419600"/>
          <a:ext cx="7467600" cy="1479552"/>
        </p:xfrm>
        <a:graphic>
          <a:graphicData uri="http://schemas.openxmlformats.org/drawingml/2006/table">
            <a:tbl>
              <a:tblPr/>
              <a:tblGrid>
                <a:gridCol w="1906588">
                  <a:extLst>
                    <a:ext uri="{9D8B030D-6E8A-4147-A177-3AD203B41FA5}">
                      <a16:colId xmlns:a16="http://schemas.microsoft.com/office/drawing/2014/main" xmlns="" val="20000"/>
                    </a:ext>
                  </a:extLst>
                </a:gridCol>
                <a:gridCol w="1979612">
                  <a:extLst>
                    <a:ext uri="{9D8B030D-6E8A-4147-A177-3AD203B41FA5}">
                      <a16:colId xmlns:a16="http://schemas.microsoft.com/office/drawing/2014/main" xmlns="" val="20001"/>
                    </a:ext>
                  </a:extLst>
                </a:gridCol>
                <a:gridCol w="3581400">
                  <a:extLst>
                    <a:ext uri="{9D8B030D-6E8A-4147-A177-3AD203B41FA5}">
                      <a16:colId xmlns:a16="http://schemas.microsoft.com/office/drawing/2014/main" xmlns="" val="20002"/>
                    </a:ext>
                  </a:extLst>
                </a:gridCol>
              </a:tblGrid>
              <a:tr h="3698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Narrow" pitchFamily="34" charset="0"/>
                          <a:ea typeface="ＭＳ Ｐゴシック" pitchFamily="34" charset="-128"/>
                        </a:rPr>
                        <a:t>TAMMV (cm/s)</a:t>
                      </a:r>
                      <a:r>
                        <a:rPr kumimoji="0" lang="en-US" sz="1800" b="1" i="0" u="none" strike="noStrike" cap="none" normalizeH="0" baseline="30000" dirty="0">
                          <a:ln>
                            <a:noFill/>
                          </a:ln>
                          <a:solidFill>
                            <a:srgbClr val="FFFFFF"/>
                          </a:solidFill>
                          <a:effectLst/>
                          <a:latin typeface="Arial Narrow" pitchFamily="34" charset="0"/>
                          <a:ea typeface="ＭＳ Ｐゴシック" pitchFamily="34" charset="-128"/>
                        </a:rPr>
                        <a:t>2</a:t>
                      </a:r>
                      <a:endParaRPr kumimoji="0" lang="en-US" sz="1800" b="1" i="0" u="none" strike="noStrike" cap="none" normalizeH="0" baseline="0" dirty="0">
                        <a:ln>
                          <a:noFill/>
                        </a:ln>
                        <a:solidFill>
                          <a:srgbClr val="FFFFFF"/>
                        </a:solidFill>
                        <a:effectLst/>
                        <a:latin typeface="Arial Narrow" pitchFamily="34" charset="0"/>
                        <a:ea typeface="ＭＳ Ｐゴシック" pitchFamily="34" charset="-128"/>
                      </a:endParaRPr>
                    </a:p>
                  </a:txBody>
                  <a:tcPr marT="45700" marB="45700" horzOverflow="overflow">
                    <a:lnL w="38100" cap="flat" cmpd="sng" algn="ctr">
                      <a:solidFill>
                        <a:srgbClr val="234F77"/>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234F77"/>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34F7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Narrow" pitchFamily="34" charset="0"/>
                          <a:ea typeface="ＭＳ Ｐゴシック" pitchFamily="34" charset="-128"/>
                        </a:rPr>
                        <a:t>STOP Classification</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234F77"/>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34F7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Narrow" pitchFamily="34" charset="0"/>
                          <a:ea typeface="ＭＳ Ｐゴシック" pitchFamily="34" charset="-128"/>
                        </a:rPr>
                        <a:t>Yearly Risk of Stroke</a:t>
                      </a:r>
                    </a:p>
                  </a:txBody>
                  <a:tcPr marT="45700" marB="45700" horzOverflow="overflow">
                    <a:lnL w="12700" cap="flat" cmpd="sng" algn="ctr">
                      <a:solidFill>
                        <a:schemeClr val="bg1"/>
                      </a:solidFill>
                      <a:prstDash val="solid"/>
                      <a:round/>
                      <a:headEnd type="none" w="med" len="med"/>
                      <a:tailEnd type="none" w="med" len="med"/>
                    </a:lnL>
                    <a:lnR w="38100" cap="flat" cmpd="sng" algn="ctr">
                      <a:solidFill>
                        <a:srgbClr val="234F77"/>
                      </a:solidFill>
                      <a:prstDash val="solid"/>
                      <a:round/>
                      <a:headEnd type="none" w="med" len="med"/>
                      <a:tailEnd type="none" w="med" len="med"/>
                    </a:lnR>
                    <a:lnT w="38100" cap="flat" cmpd="sng" algn="ctr">
                      <a:solidFill>
                        <a:srgbClr val="234F77"/>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34F77"/>
                    </a:solidFill>
                  </a:tcPr>
                </a:tc>
                <a:extLst>
                  <a:ext uri="{0D108BD9-81ED-4DB2-BD59-A6C34878D82A}">
                    <a16:rowId xmlns:a16="http://schemas.microsoft.com/office/drawing/2014/main" xmlns="" val="10000"/>
                  </a:ext>
                </a:extLst>
              </a:tr>
              <a:tr h="3698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pitchFamily="34" charset="0"/>
                          <a:ea typeface="ＭＳ Ｐゴシック" pitchFamily="34" charset="-128"/>
                        </a:rPr>
                        <a:t>&lt;170</a:t>
                      </a:r>
                    </a:p>
                  </a:txBody>
                  <a:tcPr marT="45700" marB="45700" horzOverflow="overflow">
                    <a:lnL w="38100" cap="flat" cmpd="sng" algn="ctr">
                      <a:solidFill>
                        <a:srgbClr val="234F77"/>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FE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Normal</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FE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pitchFamily="34" charset="0"/>
                          <a:ea typeface="ＭＳ Ｐゴシック" pitchFamily="34" charset="-128"/>
                        </a:rPr>
                        <a:t>&lt;&lt;1%</a:t>
                      </a:r>
                    </a:p>
                  </a:txBody>
                  <a:tcPr marT="45700" marB="45700" horzOverflow="overflow">
                    <a:lnL w="12700" cap="flat" cmpd="sng" algn="ctr">
                      <a:solidFill>
                        <a:schemeClr val="bg1"/>
                      </a:solidFill>
                      <a:prstDash val="solid"/>
                      <a:round/>
                      <a:headEnd type="none" w="med" len="med"/>
                      <a:tailEnd type="none" w="med" len="med"/>
                    </a:lnL>
                    <a:lnR w="38100" cap="flat" cmpd="sng" algn="ctr">
                      <a:solidFill>
                        <a:srgbClr val="234F77"/>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xmlns="" val="10001"/>
                  </a:ext>
                </a:extLst>
              </a:tr>
              <a:tr h="3698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pitchFamily="34" charset="0"/>
                          <a:ea typeface="ＭＳ Ｐゴシック" pitchFamily="34" charset="-128"/>
                        </a:rPr>
                        <a:t>≥170 and &lt;200</a:t>
                      </a:r>
                    </a:p>
                  </a:txBody>
                  <a:tcPr marT="45700" marB="45700" horzOverflow="overflow">
                    <a:lnL w="38100" cap="flat" cmpd="sng" algn="ctr">
                      <a:solidFill>
                        <a:srgbClr val="234F77"/>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0F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Conditional</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0F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Intermediate (2-7%)</a:t>
                      </a:r>
                      <a:r>
                        <a:rPr kumimoji="0" lang="en-US" sz="1800" b="0" i="0" u="none" strike="noStrike" cap="none" normalizeH="0" baseline="30000" dirty="0">
                          <a:ln>
                            <a:noFill/>
                          </a:ln>
                          <a:solidFill>
                            <a:srgbClr val="000000"/>
                          </a:solidFill>
                          <a:effectLst/>
                          <a:latin typeface="Arial Narrow" pitchFamily="34" charset="0"/>
                          <a:ea typeface="ＭＳ Ｐゴシック" pitchFamily="34" charset="-128"/>
                        </a:rPr>
                        <a:t>3</a:t>
                      </a:r>
                      <a:endParaRPr kumimoji="0" lang="en-US" sz="1800" b="0" i="0" u="none" strike="noStrike" cap="none" normalizeH="0" baseline="0" dirty="0">
                        <a:ln>
                          <a:noFill/>
                        </a:ln>
                        <a:solidFill>
                          <a:srgbClr val="000000"/>
                        </a:solidFill>
                        <a:effectLst/>
                        <a:latin typeface="Arial Narrow" pitchFamily="34" charset="0"/>
                        <a:ea typeface="ＭＳ Ｐゴシック" pitchFamily="34" charset="-128"/>
                      </a:endParaRPr>
                    </a:p>
                  </a:txBody>
                  <a:tcPr marT="45700" marB="45700" horzOverflow="overflow">
                    <a:lnL w="12700" cap="flat" cmpd="sng" algn="ctr">
                      <a:solidFill>
                        <a:schemeClr val="bg1"/>
                      </a:solidFill>
                      <a:prstDash val="solid"/>
                      <a:round/>
                      <a:headEnd type="none" w="med" len="med"/>
                      <a:tailEnd type="none" w="med" len="med"/>
                    </a:lnL>
                    <a:lnR w="38100" cap="flat" cmpd="sng" algn="ctr">
                      <a:solidFill>
                        <a:srgbClr val="234F7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0F7"/>
                    </a:solidFill>
                  </a:tcPr>
                </a:tc>
                <a:extLst>
                  <a:ext uri="{0D108BD9-81ED-4DB2-BD59-A6C34878D82A}">
                    <a16:rowId xmlns:a16="http://schemas.microsoft.com/office/drawing/2014/main" xmlns="" val="10002"/>
                  </a:ext>
                </a:extLst>
              </a:tr>
              <a:tr h="3698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pitchFamily="34" charset="0"/>
                          <a:ea typeface="ＭＳ Ｐゴシック" pitchFamily="34" charset="-128"/>
                        </a:rPr>
                        <a:t>≥200</a:t>
                      </a:r>
                    </a:p>
                  </a:txBody>
                  <a:tcPr marT="45700" marB="45700" horzOverflow="overflow">
                    <a:lnL w="38100" cap="flat" cmpd="sng" algn="ctr">
                      <a:solidFill>
                        <a:srgbClr val="234F77"/>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234F77"/>
                      </a:solidFill>
                      <a:prstDash val="solid"/>
                      <a:round/>
                      <a:headEnd type="none" w="med" len="med"/>
                      <a:tailEnd type="none" w="med" len="med"/>
                    </a:lnB>
                    <a:lnTlToBr>
                      <a:noFill/>
                    </a:lnTlToBr>
                    <a:lnBlToTr>
                      <a:noFill/>
                    </a:lnBlToTr>
                    <a:solidFill>
                      <a:srgbClr val="D3DFE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Abnormal</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234F77"/>
                      </a:solidFill>
                      <a:prstDash val="solid"/>
                      <a:round/>
                      <a:headEnd type="none" w="med" len="med"/>
                      <a:tailEnd type="none" w="med" len="med"/>
                    </a:lnB>
                    <a:lnTlToBr>
                      <a:noFill/>
                    </a:lnTlToBr>
                    <a:lnBlToTr>
                      <a:noFill/>
                    </a:lnBlToTr>
                    <a:solidFill>
                      <a:srgbClr val="D3DFE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Narrow" pitchFamily="34" charset="0"/>
                          <a:ea typeface="ＭＳ Ｐゴシック" pitchFamily="34" charset="-128"/>
                        </a:rPr>
                        <a:t>10% (over subsequent 3 years)</a:t>
                      </a:r>
                      <a:r>
                        <a:rPr kumimoji="0" lang="en-US" sz="1800" b="0" i="0" u="none" strike="noStrike" cap="none" normalizeH="0" baseline="30000" dirty="0">
                          <a:ln>
                            <a:noFill/>
                          </a:ln>
                          <a:solidFill>
                            <a:srgbClr val="000000"/>
                          </a:solidFill>
                          <a:effectLst/>
                          <a:latin typeface="Arial Narrow" pitchFamily="34" charset="0"/>
                          <a:ea typeface="ＭＳ Ｐゴシック" pitchFamily="34" charset="-128"/>
                        </a:rPr>
                        <a:t>3</a:t>
                      </a:r>
                      <a:endParaRPr kumimoji="0" lang="en-US" sz="1800" b="0" i="0" u="none" strike="noStrike" cap="none" normalizeH="0" baseline="0" dirty="0">
                        <a:ln>
                          <a:noFill/>
                        </a:ln>
                        <a:solidFill>
                          <a:srgbClr val="000000"/>
                        </a:solidFill>
                        <a:effectLst/>
                        <a:latin typeface="Arial Narrow" pitchFamily="34" charset="0"/>
                        <a:ea typeface="ＭＳ Ｐゴシック" pitchFamily="34" charset="-128"/>
                      </a:endParaRPr>
                    </a:p>
                  </a:txBody>
                  <a:tcPr marT="45700" marB="45700" horzOverflow="overflow">
                    <a:lnL w="12700" cap="flat" cmpd="sng" algn="ctr">
                      <a:solidFill>
                        <a:schemeClr val="bg1"/>
                      </a:solidFill>
                      <a:prstDash val="solid"/>
                      <a:round/>
                      <a:headEnd type="none" w="med" len="med"/>
                      <a:tailEnd type="none" w="med" len="med"/>
                    </a:lnL>
                    <a:lnR w="38100" cap="flat" cmpd="sng" algn="ctr">
                      <a:solidFill>
                        <a:srgbClr val="234F77"/>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234F77"/>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xmlns="" val="10003"/>
                  </a:ext>
                </a:extLst>
              </a:tr>
            </a:tbl>
          </a:graphicData>
        </a:graphic>
      </p:graphicFrame>
      <p:sp>
        <p:nvSpPr>
          <p:cNvPr id="137241" name="TextBox 4"/>
          <p:cNvSpPr txBox="1">
            <a:spLocks noChangeArrowheads="1"/>
          </p:cNvSpPr>
          <p:nvPr/>
        </p:nvSpPr>
        <p:spPr bwMode="auto">
          <a:xfrm>
            <a:off x="990600" y="5975352"/>
            <a:ext cx="6939079" cy="738664"/>
          </a:xfrm>
          <a:prstGeom prst="rect">
            <a:avLst/>
          </a:prstGeom>
          <a:noFill/>
          <a:ln w="9525">
            <a:noFill/>
            <a:miter lim="800000"/>
            <a:headEnd/>
            <a:tailEnd/>
          </a:ln>
        </p:spPr>
        <p:txBody>
          <a:bodyPr wrap="none">
            <a:spAutoFit/>
          </a:bodyPr>
          <a:lstStyle/>
          <a:p>
            <a:r>
              <a:rPr lang="en-US" sz="1400" baseline="30000" dirty="0">
                <a:latin typeface="Arial Narrow" pitchFamily="34" charset="0"/>
              </a:rPr>
              <a:t>1</a:t>
            </a:r>
            <a:r>
              <a:rPr lang="en-US" sz="1400" dirty="0">
                <a:latin typeface="Arial Narrow" pitchFamily="34" charset="0"/>
              </a:rPr>
              <a:t>TAMMV = time averaged maximal mean velocity. Maximum or peak velocities are different.</a:t>
            </a:r>
          </a:p>
          <a:p>
            <a:r>
              <a:rPr lang="en-US" sz="1400" baseline="30000" dirty="0">
                <a:latin typeface="Arial Narrow" pitchFamily="34" charset="0"/>
              </a:rPr>
              <a:t>2</a:t>
            </a:r>
            <a:r>
              <a:rPr lang="en-US" sz="1400" dirty="0">
                <a:latin typeface="Arial Narrow" pitchFamily="34" charset="0"/>
              </a:rPr>
              <a:t>Cutoffs for </a:t>
            </a:r>
            <a:r>
              <a:rPr lang="en-US" sz="1400" b="1" dirty="0">
                <a:latin typeface="Arial Narrow" pitchFamily="34" charset="0"/>
              </a:rPr>
              <a:t>non-imaging</a:t>
            </a:r>
            <a:r>
              <a:rPr lang="en-US" sz="1400" dirty="0">
                <a:latin typeface="Arial Narrow" pitchFamily="34" charset="0"/>
              </a:rPr>
              <a:t> TCD; for imaging TCD, subtract 15 cm/s from cutoffs (e.g., abnormal is ≥185)</a:t>
            </a:r>
          </a:p>
          <a:p>
            <a:r>
              <a:rPr lang="en-US" sz="1400" baseline="30000" dirty="0">
                <a:latin typeface="Arial Narrow" pitchFamily="34" charset="0"/>
              </a:rPr>
              <a:t>3</a:t>
            </a:r>
            <a:r>
              <a:rPr lang="en-US" sz="1400" dirty="0">
                <a:latin typeface="Arial Narrow" pitchFamily="34" charset="0"/>
              </a:rPr>
              <a:t>Higher velocities give higher risks</a:t>
            </a:r>
            <a:endParaRPr lang="en-US" sz="1400" baseline="30000" dirty="0">
              <a:latin typeface="Arial Narrow" pitchFamily="34" charset="0"/>
            </a:endParaRPr>
          </a:p>
        </p:txBody>
      </p:sp>
      <p:sp>
        <p:nvSpPr>
          <p:cNvPr id="2" name="Title 1"/>
          <p:cNvSpPr>
            <a:spLocks noGrp="1"/>
          </p:cNvSpPr>
          <p:nvPr>
            <p:ph type="title"/>
          </p:nvPr>
        </p:nvSpPr>
        <p:spPr>
          <a:xfrm>
            <a:off x="457200" y="274638"/>
            <a:ext cx="8458200" cy="639762"/>
          </a:xfrm>
        </p:spPr>
        <p:txBody>
          <a:bodyPr/>
          <a:lstStyle/>
          <a:p>
            <a:pPr algn="l"/>
            <a:r>
              <a:rPr lang="en-US" sz="3200" dirty="0"/>
              <a:t>Screening and Prevention of Overt Stroke</a:t>
            </a:r>
          </a:p>
        </p:txBody>
      </p:sp>
      <p:sp>
        <p:nvSpPr>
          <p:cNvPr id="4" name="Content Placeholder 3"/>
          <p:cNvSpPr>
            <a:spLocks noGrp="1"/>
          </p:cNvSpPr>
          <p:nvPr>
            <p:ph idx="1"/>
          </p:nvPr>
        </p:nvSpPr>
        <p:spPr>
          <a:xfrm>
            <a:off x="457200" y="914400"/>
            <a:ext cx="8229600" cy="3352799"/>
          </a:xfrm>
        </p:spPr>
        <p:txBody>
          <a:bodyPr/>
          <a:lstStyle/>
          <a:p>
            <a:pPr>
              <a:spcAft>
                <a:spcPts val="600"/>
              </a:spcAft>
            </a:pPr>
            <a:r>
              <a:rPr lang="en-US" sz="2000" dirty="0"/>
              <a:t>Transcranial Doppler ultrasonography (TCD) screening</a:t>
            </a:r>
          </a:p>
          <a:p>
            <a:pPr>
              <a:spcAft>
                <a:spcPts val="600"/>
              </a:spcAft>
            </a:pPr>
            <a:r>
              <a:rPr lang="en-US" sz="2000" dirty="0"/>
              <a:t>At least yearly between 2-16 years of age</a:t>
            </a:r>
          </a:p>
          <a:p>
            <a:pPr>
              <a:spcAft>
                <a:spcPts val="600"/>
              </a:spcAft>
            </a:pPr>
            <a:r>
              <a:rPr lang="en-US" sz="2000" dirty="0"/>
              <a:t>Recommend chronic transfusions for abnormal velocities</a:t>
            </a:r>
          </a:p>
          <a:p>
            <a:r>
              <a:rPr lang="en-US" sz="2000" dirty="0" err="1"/>
              <a:t>TWiTCH</a:t>
            </a:r>
            <a:r>
              <a:rPr lang="en-US" sz="2000" dirty="0"/>
              <a:t> trial</a:t>
            </a:r>
          </a:p>
          <a:p>
            <a:pPr lvl="1"/>
            <a:r>
              <a:rPr lang="en-US" sz="1600" dirty="0"/>
              <a:t>Hydroxyurea is non-inferior to chronic transfusion therapy</a:t>
            </a:r>
          </a:p>
          <a:p>
            <a:pPr lvl="1"/>
            <a:r>
              <a:rPr lang="en-US" sz="1600" dirty="0"/>
              <a:t>Inclusion criterion: abnormal TCD velocities (</a:t>
            </a:r>
            <a:r>
              <a:rPr lang="en-US" sz="1600" i="1" dirty="0"/>
              <a:t>not</a:t>
            </a:r>
            <a:r>
              <a:rPr lang="en-US" sz="1600" dirty="0"/>
              <a:t> MRI abnormalities or stroke)</a:t>
            </a:r>
          </a:p>
          <a:p>
            <a:pPr lvl="1"/>
            <a:r>
              <a:rPr lang="en-US" sz="1600" dirty="0"/>
              <a:t>Exclusion criterion: severe vasculopathy by MRA</a:t>
            </a:r>
          </a:p>
          <a:p>
            <a:pPr lvl="1"/>
            <a:r>
              <a:rPr lang="en-US" sz="1600" b="1" dirty="0"/>
              <a:t>Methodical transition to hydroxyurea after at least 12 months of chronic transfusions</a:t>
            </a:r>
            <a:r>
              <a:rPr lang="en-US" sz="1600" dirty="0"/>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Management of Overt Stroke</a:t>
            </a:r>
          </a:p>
        </p:txBody>
      </p:sp>
      <p:sp>
        <p:nvSpPr>
          <p:cNvPr id="3" name="Content Placeholder 2"/>
          <p:cNvSpPr>
            <a:spLocks noGrp="1"/>
          </p:cNvSpPr>
          <p:nvPr>
            <p:ph idx="1"/>
          </p:nvPr>
        </p:nvSpPr>
        <p:spPr>
          <a:xfrm>
            <a:off x="457200" y="1417638"/>
            <a:ext cx="8229600" cy="4983162"/>
          </a:xfrm>
        </p:spPr>
        <p:txBody>
          <a:bodyPr/>
          <a:lstStyle/>
          <a:p>
            <a:r>
              <a:rPr lang="en-US" sz="2400" b="1" dirty="0"/>
              <a:t>Initial therapy</a:t>
            </a:r>
          </a:p>
          <a:p>
            <a:pPr lvl="1"/>
            <a:r>
              <a:rPr lang="en-US" sz="2000" dirty="0"/>
              <a:t>Rapid triage</a:t>
            </a:r>
          </a:p>
          <a:p>
            <a:pPr lvl="1"/>
            <a:r>
              <a:rPr lang="en-US" sz="2000" dirty="0"/>
              <a:t>Supplemental oxygen</a:t>
            </a:r>
          </a:p>
          <a:p>
            <a:pPr lvl="1"/>
            <a:r>
              <a:rPr lang="en-US" sz="2000" b="1" dirty="0"/>
              <a:t>Avoid delays to transfusion</a:t>
            </a:r>
            <a:endParaRPr lang="en-US" sz="2000" dirty="0"/>
          </a:p>
          <a:p>
            <a:pPr lvl="1"/>
            <a:r>
              <a:rPr lang="en-US" sz="2000" dirty="0" err="1"/>
              <a:t>Erythrocytapheresis</a:t>
            </a:r>
            <a:r>
              <a:rPr lang="en-US" sz="2000" dirty="0"/>
              <a:t> likely better than simple transfusion</a:t>
            </a:r>
          </a:p>
          <a:p>
            <a:pPr lvl="1"/>
            <a:r>
              <a:rPr lang="en-US" sz="2000" dirty="0"/>
              <a:t>Simple transfusion can be given if </a:t>
            </a:r>
            <a:r>
              <a:rPr lang="en-US" sz="2000" dirty="0" err="1"/>
              <a:t>Hb</a:t>
            </a:r>
            <a:r>
              <a:rPr lang="en-US" sz="2000" dirty="0"/>
              <a:t> &lt;9 g/</a:t>
            </a:r>
            <a:r>
              <a:rPr lang="en-US" sz="2000" dirty="0" err="1"/>
              <a:t>dL</a:t>
            </a:r>
            <a:r>
              <a:rPr lang="en-US" sz="2000" dirty="0"/>
              <a:t> as a temporizing measure for any delay in </a:t>
            </a:r>
            <a:r>
              <a:rPr lang="en-US" sz="2000" dirty="0" err="1"/>
              <a:t>erythrocytapheresis</a:t>
            </a:r>
            <a:r>
              <a:rPr lang="en-US" sz="2000" dirty="0"/>
              <a:t> </a:t>
            </a:r>
          </a:p>
          <a:p>
            <a:pPr lvl="1"/>
            <a:endParaRPr lang="en-US" sz="2400" b="1" dirty="0"/>
          </a:p>
          <a:p>
            <a:r>
              <a:rPr lang="en-US" sz="2400" b="1" dirty="0"/>
              <a:t>Secondary prevention</a:t>
            </a:r>
          </a:p>
          <a:p>
            <a:pPr lvl="1"/>
            <a:r>
              <a:rPr lang="en-US" sz="2000" dirty="0"/>
              <a:t>Chronic transfusion therapy</a:t>
            </a:r>
          </a:p>
          <a:p>
            <a:pPr lvl="1"/>
            <a:r>
              <a:rPr lang="en-US" sz="2000" dirty="0"/>
              <a:t>Stem cell transplantation</a:t>
            </a:r>
          </a:p>
          <a:p>
            <a:pPr lvl="1"/>
            <a:r>
              <a:rPr lang="en-US" sz="2000" dirty="0" err="1"/>
              <a:t>SWiTCH</a:t>
            </a:r>
            <a:r>
              <a:rPr lang="en-US" sz="2000" dirty="0"/>
              <a:t> Trial: chronic transfusions and chelation better than </a:t>
            </a:r>
            <a:r>
              <a:rPr lang="en-US" sz="2000" dirty="0" err="1"/>
              <a:t>hydroxyurea</a:t>
            </a:r>
            <a:r>
              <a:rPr lang="en-US" sz="2000" dirty="0"/>
              <a:t> and phlebotomy</a:t>
            </a:r>
          </a:p>
          <a:p>
            <a:pPr lvl="1"/>
            <a:endParaRPr lang="en-US" sz="2400" b="1" dirty="0"/>
          </a:p>
        </p:txBody>
      </p:sp>
    </p:spTree>
    <p:extLst>
      <p:ext uri="{BB962C8B-B14F-4D97-AF65-F5344CB8AC3E}">
        <p14:creationId xmlns:p14="http://schemas.microsoft.com/office/powerpoint/2010/main" val="27616463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Management of Priapism</a:t>
            </a:r>
          </a:p>
        </p:txBody>
      </p:sp>
      <p:sp>
        <p:nvSpPr>
          <p:cNvPr id="3" name="Content Placeholder 2"/>
          <p:cNvSpPr>
            <a:spLocks noGrp="1"/>
          </p:cNvSpPr>
          <p:nvPr>
            <p:ph sz="half" idx="1"/>
          </p:nvPr>
        </p:nvSpPr>
        <p:spPr>
          <a:xfrm>
            <a:off x="304800" y="1600200"/>
            <a:ext cx="4038600" cy="4525963"/>
          </a:xfrm>
        </p:spPr>
        <p:txBody>
          <a:bodyPr/>
          <a:lstStyle/>
          <a:p>
            <a:pPr>
              <a:spcAft>
                <a:spcPts val="600"/>
              </a:spcAft>
            </a:pPr>
            <a:r>
              <a:rPr lang="en-US" sz="2400" b="1" dirty="0"/>
              <a:t>Home management</a:t>
            </a:r>
          </a:p>
          <a:p>
            <a:pPr lvl="1">
              <a:spcAft>
                <a:spcPts val="600"/>
              </a:spcAft>
            </a:pPr>
            <a:r>
              <a:rPr lang="en-US" sz="2000" dirty="0"/>
              <a:t>Oral analgesics</a:t>
            </a:r>
          </a:p>
          <a:p>
            <a:pPr lvl="1">
              <a:spcAft>
                <a:spcPts val="600"/>
              </a:spcAft>
            </a:pPr>
            <a:r>
              <a:rPr lang="en-US" sz="2000" dirty="0"/>
              <a:t>Oral hydration</a:t>
            </a:r>
          </a:p>
          <a:p>
            <a:pPr lvl="1">
              <a:spcAft>
                <a:spcPts val="600"/>
              </a:spcAft>
            </a:pPr>
            <a:r>
              <a:rPr lang="en-US" sz="2000" dirty="0"/>
              <a:t>Warm bath / shower</a:t>
            </a:r>
          </a:p>
          <a:p>
            <a:pPr lvl="1">
              <a:spcAft>
                <a:spcPts val="600"/>
              </a:spcAft>
            </a:pPr>
            <a:r>
              <a:rPr lang="en-US" sz="2000" dirty="0"/>
              <a:t>Urination</a:t>
            </a:r>
          </a:p>
          <a:p>
            <a:pPr lvl="1"/>
            <a:r>
              <a:rPr lang="en-US" sz="2000" dirty="0"/>
              <a:t>Oral pseudoephedrine</a:t>
            </a:r>
          </a:p>
          <a:p>
            <a:endParaRPr lang="en-US" sz="2400" dirty="0"/>
          </a:p>
          <a:p>
            <a:pPr>
              <a:spcAft>
                <a:spcPts val="600"/>
              </a:spcAft>
            </a:pPr>
            <a:r>
              <a:rPr lang="en-US" sz="2400" b="1" dirty="0"/>
              <a:t>Prevention</a:t>
            </a:r>
          </a:p>
          <a:p>
            <a:pPr lvl="1">
              <a:spcAft>
                <a:spcPts val="600"/>
              </a:spcAft>
            </a:pPr>
            <a:r>
              <a:rPr lang="en-US" sz="2000" dirty="0"/>
              <a:t>Nightly pseudoephedrine</a:t>
            </a:r>
          </a:p>
          <a:p>
            <a:pPr lvl="1"/>
            <a:r>
              <a:rPr lang="en-US" sz="2000" dirty="0"/>
              <a:t>Leuprolide, </a:t>
            </a:r>
            <a:r>
              <a:rPr lang="en-US" sz="2000" dirty="0" err="1"/>
              <a:t>bicalutamide</a:t>
            </a:r>
            <a:endParaRPr lang="en-US" sz="2000" dirty="0"/>
          </a:p>
          <a:p>
            <a:pPr lvl="1"/>
            <a:endParaRPr lang="en-US" sz="2000" dirty="0"/>
          </a:p>
        </p:txBody>
      </p:sp>
      <p:sp>
        <p:nvSpPr>
          <p:cNvPr id="5" name="Content Placeholder 4"/>
          <p:cNvSpPr>
            <a:spLocks noGrp="1"/>
          </p:cNvSpPr>
          <p:nvPr>
            <p:ph sz="half" idx="2"/>
          </p:nvPr>
        </p:nvSpPr>
        <p:spPr>
          <a:xfrm>
            <a:off x="4343400" y="1600200"/>
            <a:ext cx="4343400" cy="4525963"/>
          </a:xfrm>
        </p:spPr>
        <p:txBody>
          <a:bodyPr/>
          <a:lstStyle/>
          <a:p>
            <a:pPr>
              <a:spcAft>
                <a:spcPts val="600"/>
              </a:spcAft>
            </a:pPr>
            <a:r>
              <a:rPr lang="en-US" sz="2400" b="1" dirty="0"/>
              <a:t>Prolonged (&gt;4h)</a:t>
            </a:r>
          </a:p>
          <a:p>
            <a:pPr lvl="1">
              <a:spcAft>
                <a:spcPts val="600"/>
              </a:spcAft>
            </a:pPr>
            <a:r>
              <a:rPr lang="en-US" sz="2000" dirty="0"/>
              <a:t>IV analgesia</a:t>
            </a:r>
          </a:p>
          <a:p>
            <a:pPr lvl="1">
              <a:spcAft>
                <a:spcPts val="600"/>
              </a:spcAft>
            </a:pPr>
            <a:r>
              <a:rPr lang="en-US" sz="2000" dirty="0"/>
              <a:t>IV hydration</a:t>
            </a:r>
          </a:p>
          <a:p>
            <a:pPr lvl="1">
              <a:spcAft>
                <a:spcPts val="600"/>
              </a:spcAft>
            </a:pPr>
            <a:r>
              <a:rPr lang="en-US" sz="2000" dirty="0"/>
              <a:t>Oral pseudoephedrine</a:t>
            </a:r>
          </a:p>
          <a:p>
            <a:pPr lvl="1">
              <a:spcAft>
                <a:spcPts val="600"/>
              </a:spcAft>
            </a:pPr>
            <a:r>
              <a:rPr lang="en-US" sz="2000" dirty="0"/>
              <a:t>Rapid aspiration and irrigation</a:t>
            </a:r>
          </a:p>
          <a:p>
            <a:pPr lvl="1">
              <a:spcAft>
                <a:spcPts val="600"/>
              </a:spcAft>
            </a:pPr>
            <a:r>
              <a:rPr lang="en-US" sz="2000" dirty="0"/>
              <a:t>Avoid shunt procedures</a:t>
            </a:r>
          </a:p>
          <a:p>
            <a:pPr lvl="1">
              <a:spcAft>
                <a:spcPts val="600"/>
              </a:spcAft>
            </a:pPr>
            <a:r>
              <a:rPr lang="en-US" sz="2000" dirty="0"/>
              <a:t>Acute transfusion not shown to be helpful</a:t>
            </a:r>
          </a:p>
          <a:p>
            <a:pPr lvl="1">
              <a:spcAft>
                <a:spcPts val="600"/>
              </a:spcAft>
            </a:pPr>
            <a:r>
              <a:rPr lang="en-US" sz="2000" dirty="0"/>
              <a:t>Old reports that exchange transfusion may be harmful (ASPEN</a:t>
            </a:r>
            <a:r>
              <a:rPr lang="en-US" sz="2000" baseline="30000" dirty="0"/>
              <a:t>1</a:t>
            </a:r>
            <a:r>
              <a:rPr lang="en-US" sz="2000" dirty="0"/>
              <a:t>)—but is likely safe.</a:t>
            </a:r>
          </a:p>
          <a:p>
            <a:endParaRPr lang="en-US" dirty="0"/>
          </a:p>
        </p:txBody>
      </p:sp>
      <p:sp>
        <p:nvSpPr>
          <p:cNvPr id="6" name="TextBox 5"/>
          <p:cNvSpPr txBox="1"/>
          <p:nvPr/>
        </p:nvSpPr>
        <p:spPr>
          <a:xfrm>
            <a:off x="457200" y="6172200"/>
            <a:ext cx="7427033" cy="307777"/>
          </a:xfrm>
          <a:prstGeom prst="rect">
            <a:avLst/>
          </a:prstGeom>
          <a:noFill/>
        </p:spPr>
        <p:txBody>
          <a:bodyPr wrap="none" rtlCol="0">
            <a:spAutoFit/>
          </a:bodyPr>
          <a:lstStyle/>
          <a:p>
            <a:r>
              <a:rPr lang="en-US" sz="1400" baseline="30000" dirty="0"/>
              <a:t>1</a:t>
            </a:r>
            <a:r>
              <a:rPr lang="en-US" sz="1400" b="1" dirty="0"/>
              <a:t>A</a:t>
            </a:r>
            <a:r>
              <a:rPr lang="en-US" sz="1400" dirty="0"/>
              <a:t>ssociation of </a:t>
            </a:r>
            <a:r>
              <a:rPr lang="en-US" sz="1400" b="1" dirty="0"/>
              <a:t>s</a:t>
            </a:r>
            <a:r>
              <a:rPr lang="en-US" sz="1400" dirty="0"/>
              <a:t>ickle cell disease, </a:t>
            </a:r>
            <a:r>
              <a:rPr lang="en-US" sz="1400" b="1" dirty="0"/>
              <a:t>p</a:t>
            </a:r>
            <a:r>
              <a:rPr lang="en-US" sz="1400" dirty="0"/>
              <a:t>riapism, </a:t>
            </a:r>
            <a:r>
              <a:rPr lang="en-US" sz="1400" b="1" dirty="0"/>
              <a:t>e</a:t>
            </a:r>
            <a:r>
              <a:rPr lang="en-US" sz="1400" dirty="0"/>
              <a:t>xchange transfusion and </a:t>
            </a:r>
            <a:r>
              <a:rPr lang="en-US" sz="1400" b="1" dirty="0"/>
              <a:t>n</a:t>
            </a:r>
            <a:r>
              <a:rPr lang="en-US" sz="1400" dirty="0"/>
              <a:t>eurological events.</a:t>
            </a:r>
          </a:p>
        </p:txBody>
      </p:sp>
    </p:spTree>
    <p:extLst>
      <p:ext uri="{BB962C8B-B14F-4D97-AF65-F5344CB8AC3E}">
        <p14:creationId xmlns:p14="http://schemas.microsoft.com/office/powerpoint/2010/main" val="2763284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641858" y="1659079"/>
            <a:ext cx="0" cy="407332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630417" y="5732402"/>
            <a:ext cx="4530527"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923218" y="5732402"/>
            <a:ext cx="0" cy="148745"/>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357010" y="5732402"/>
            <a:ext cx="0" cy="148745"/>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90802" y="5732402"/>
            <a:ext cx="0" cy="148745"/>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65219" y="1636194"/>
            <a:ext cx="2624937" cy="338554"/>
          </a:xfrm>
          <a:prstGeom prst="rect">
            <a:avLst/>
          </a:prstGeom>
          <a:noFill/>
        </p:spPr>
        <p:txBody>
          <a:bodyPr wrap="none" rtlCol="0">
            <a:spAutoFit/>
          </a:bodyPr>
          <a:lstStyle/>
          <a:p>
            <a:pPr algn="ctr"/>
            <a:r>
              <a:rPr lang="en-US" sz="1600" b="1" dirty="0">
                <a:latin typeface="Arial"/>
                <a:cs typeface="Arial"/>
              </a:rPr>
              <a:t>reversible </a:t>
            </a:r>
            <a:r>
              <a:rPr lang="en-US" sz="1600" b="1" dirty="0" err="1">
                <a:latin typeface="Arial"/>
                <a:cs typeface="Arial"/>
              </a:rPr>
              <a:t>hyposthenuria</a:t>
            </a:r>
            <a:endParaRPr lang="en-US" sz="1600" b="1" dirty="0">
              <a:latin typeface="Arial"/>
              <a:cs typeface="Arial"/>
            </a:endParaRPr>
          </a:p>
        </p:txBody>
      </p:sp>
      <p:sp>
        <p:nvSpPr>
          <p:cNvPr id="14" name="TextBox 13"/>
          <p:cNvSpPr txBox="1"/>
          <p:nvPr/>
        </p:nvSpPr>
        <p:spPr>
          <a:xfrm>
            <a:off x="627861" y="2230158"/>
            <a:ext cx="2762295" cy="338554"/>
          </a:xfrm>
          <a:prstGeom prst="rect">
            <a:avLst/>
          </a:prstGeom>
          <a:noFill/>
        </p:spPr>
        <p:txBody>
          <a:bodyPr wrap="none" rtlCol="0">
            <a:spAutoFit/>
          </a:bodyPr>
          <a:lstStyle/>
          <a:p>
            <a:pPr algn="ctr"/>
            <a:r>
              <a:rPr lang="en-US" sz="1600" b="1" dirty="0">
                <a:latin typeface="Arial"/>
                <a:cs typeface="Arial"/>
              </a:rPr>
              <a:t>irreversible </a:t>
            </a:r>
            <a:r>
              <a:rPr lang="en-US" sz="1600" b="1" dirty="0" err="1">
                <a:latin typeface="Arial"/>
                <a:cs typeface="Arial"/>
              </a:rPr>
              <a:t>hyposthenuria</a:t>
            </a:r>
            <a:endParaRPr lang="en-US" sz="1600" b="1" dirty="0">
              <a:latin typeface="Arial"/>
              <a:cs typeface="Arial"/>
            </a:endParaRPr>
          </a:p>
        </p:txBody>
      </p:sp>
      <p:sp>
        <p:nvSpPr>
          <p:cNvPr id="15" name="TextBox 14"/>
          <p:cNvSpPr txBox="1"/>
          <p:nvPr/>
        </p:nvSpPr>
        <p:spPr>
          <a:xfrm>
            <a:off x="911592" y="3418086"/>
            <a:ext cx="2478564" cy="338554"/>
          </a:xfrm>
          <a:prstGeom prst="rect">
            <a:avLst/>
          </a:prstGeom>
          <a:noFill/>
        </p:spPr>
        <p:txBody>
          <a:bodyPr wrap="none" rtlCol="0">
            <a:spAutoFit/>
          </a:bodyPr>
          <a:lstStyle/>
          <a:p>
            <a:pPr algn="r"/>
            <a:r>
              <a:rPr lang="en-US" sz="1600" b="1" dirty="0">
                <a:latin typeface="Arial"/>
                <a:cs typeface="Arial"/>
              </a:rPr>
              <a:t>albuminuria/proteinuria</a:t>
            </a:r>
          </a:p>
        </p:txBody>
      </p:sp>
      <p:sp>
        <p:nvSpPr>
          <p:cNvPr id="16" name="TextBox 15"/>
          <p:cNvSpPr txBox="1"/>
          <p:nvPr/>
        </p:nvSpPr>
        <p:spPr>
          <a:xfrm>
            <a:off x="1086054" y="4012050"/>
            <a:ext cx="2307042" cy="338554"/>
          </a:xfrm>
          <a:prstGeom prst="rect">
            <a:avLst/>
          </a:prstGeom>
          <a:noFill/>
        </p:spPr>
        <p:txBody>
          <a:bodyPr wrap="none" rtlCol="0">
            <a:spAutoFit/>
          </a:bodyPr>
          <a:lstStyle/>
          <a:p>
            <a:pPr algn="r"/>
            <a:r>
              <a:rPr lang="en-US" sz="1600" b="1" dirty="0">
                <a:latin typeface="Arial"/>
                <a:cs typeface="Arial"/>
              </a:rPr>
              <a:t>renal tubular acidosis</a:t>
            </a:r>
          </a:p>
        </p:txBody>
      </p:sp>
      <p:sp>
        <p:nvSpPr>
          <p:cNvPr id="17" name="TextBox 16"/>
          <p:cNvSpPr txBox="1"/>
          <p:nvPr/>
        </p:nvSpPr>
        <p:spPr>
          <a:xfrm>
            <a:off x="2407395" y="2824122"/>
            <a:ext cx="982761" cy="338554"/>
          </a:xfrm>
          <a:prstGeom prst="rect">
            <a:avLst/>
          </a:prstGeom>
          <a:noFill/>
        </p:spPr>
        <p:txBody>
          <a:bodyPr wrap="none" rtlCol="0">
            <a:spAutoFit/>
          </a:bodyPr>
          <a:lstStyle/>
          <a:p>
            <a:pPr algn="ctr"/>
            <a:r>
              <a:rPr lang="en-US" sz="1600" b="1" dirty="0">
                <a:latin typeface="Arial"/>
                <a:cs typeface="Arial"/>
              </a:rPr>
              <a:t>polyuria</a:t>
            </a:r>
          </a:p>
        </p:txBody>
      </p:sp>
      <p:sp>
        <p:nvSpPr>
          <p:cNvPr id="18" name="TextBox 17"/>
          <p:cNvSpPr txBox="1"/>
          <p:nvPr/>
        </p:nvSpPr>
        <p:spPr>
          <a:xfrm>
            <a:off x="1602487" y="4606014"/>
            <a:ext cx="1787669" cy="338554"/>
          </a:xfrm>
          <a:prstGeom prst="rect">
            <a:avLst/>
          </a:prstGeom>
          <a:noFill/>
        </p:spPr>
        <p:txBody>
          <a:bodyPr wrap="none" rtlCol="0">
            <a:spAutoFit/>
          </a:bodyPr>
          <a:lstStyle/>
          <a:p>
            <a:pPr algn="ctr"/>
            <a:r>
              <a:rPr lang="en-US" sz="1600" b="1" dirty="0">
                <a:latin typeface="Arial"/>
                <a:cs typeface="Arial"/>
              </a:rPr>
              <a:t>gross hematuria</a:t>
            </a:r>
          </a:p>
        </p:txBody>
      </p:sp>
      <p:sp>
        <p:nvSpPr>
          <p:cNvPr id="19" name="TextBox 18"/>
          <p:cNvSpPr txBox="1"/>
          <p:nvPr/>
        </p:nvSpPr>
        <p:spPr>
          <a:xfrm>
            <a:off x="2635422" y="5199978"/>
            <a:ext cx="754734" cy="338554"/>
          </a:xfrm>
          <a:prstGeom prst="rect">
            <a:avLst/>
          </a:prstGeom>
          <a:noFill/>
        </p:spPr>
        <p:txBody>
          <a:bodyPr wrap="none" rtlCol="0">
            <a:spAutoFit/>
          </a:bodyPr>
          <a:lstStyle/>
          <a:p>
            <a:pPr algn="ctr"/>
            <a:r>
              <a:rPr lang="en-US" sz="1600" b="1" dirty="0">
                <a:latin typeface="Arial"/>
                <a:cs typeface="Arial"/>
              </a:rPr>
              <a:t>ESRD</a:t>
            </a:r>
          </a:p>
        </p:txBody>
      </p:sp>
      <p:sp>
        <p:nvSpPr>
          <p:cNvPr id="22" name="TextBox 21"/>
          <p:cNvSpPr txBox="1"/>
          <p:nvPr/>
        </p:nvSpPr>
        <p:spPr>
          <a:xfrm>
            <a:off x="4716772" y="5936004"/>
            <a:ext cx="412893" cy="338554"/>
          </a:xfrm>
          <a:prstGeom prst="rect">
            <a:avLst/>
          </a:prstGeom>
          <a:noFill/>
        </p:spPr>
        <p:txBody>
          <a:bodyPr wrap="none" rtlCol="0">
            <a:spAutoFit/>
          </a:bodyPr>
          <a:lstStyle/>
          <a:p>
            <a:pPr algn="ctr"/>
            <a:r>
              <a:rPr lang="en-US" sz="1600" b="1" dirty="0">
                <a:latin typeface="Arial"/>
                <a:cs typeface="Arial"/>
              </a:rPr>
              <a:t>10</a:t>
            </a:r>
          </a:p>
        </p:txBody>
      </p:sp>
      <p:sp>
        <p:nvSpPr>
          <p:cNvPr id="23" name="TextBox 22"/>
          <p:cNvSpPr txBox="1"/>
          <p:nvPr/>
        </p:nvSpPr>
        <p:spPr>
          <a:xfrm>
            <a:off x="6150564" y="5936004"/>
            <a:ext cx="412893" cy="338554"/>
          </a:xfrm>
          <a:prstGeom prst="rect">
            <a:avLst/>
          </a:prstGeom>
          <a:noFill/>
        </p:spPr>
        <p:txBody>
          <a:bodyPr wrap="none" rtlCol="0">
            <a:spAutoFit/>
          </a:bodyPr>
          <a:lstStyle/>
          <a:p>
            <a:pPr algn="ctr"/>
            <a:r>
              <a:rPr lang="en-US" sz="1600" b="1" dirty="0">
                <a:latin typeface="Arial"/>
                <a:cs typeface="Arial"/>
              </a:rPr>
              <a:t>20</a:t>
            </a:r>
          </a:p>
        </p:txBody>
      </p:sp>
      <p:sp>
        <p:nvSpPr>
          <p:cNvPr id="24" name="TextBox 23"/>
          <p:cNvSpPr txBox="1"/>
          <p:nvPr/>
        </p:nvSpPr>
        <p:spPr>
          <a:xfrm>
            <a:off x="7584356" y="5936004"/>
            <a:ext cx="412893" cy="338554"/>
          </a:xfrm>
          <a:prstGeom prst="rect">
            <a:avLst/>
          </a:prstGeom>
          <a:noFill/>
        </p:spPr>
        <p:txBody>
          <a:bodyPr wrap="none" rtlCol="0">
            <a:spAutoFit/>
          </a:bodyPr>
          <a:lstStyle/>
          <a:p>
            <a:pPr algn="ctr"/>
            <a:r>
              <a:rPr lang="en-US" sz="1600" b="1" dirty="0">
                <a:latin typeface="Arial"/>
                <a:cs typeface="Arial"/>
              </a:rPr>
              <a:t>30</a:t>
            </a:r>
          </a:p>
        </p:txBody>
      </p:sp>
      <p:sp>
        <p:nvSpPr>
          <p:cNvPr id="25" name="TextBox 24"/>
          <p:cNvSpPr txBox="1"/>
          <p:nvPr/>
        </p:nvSpPr>
        <p:spPr>
          <a:xfrm>
            <a:off x="5722914" y="6274558"/>
            <a:ext cx="1268196" cy="338554"/>
          </a:xfrm>
          <a:prstGeom prst="rect">
            <a:avLst/>
          </a:prstGeom>
          <a:noFill/>
        </p:spPr>
        <p:txBody>
          <a:bodyPr wrap="none" rtlCol="0">
            <a:spAutoFit/>
          </a:bodyPr>
          <a:lstStyle/>
          <a:p>
            <a:pPr algn="ctr"/>
            <a:r>
              <a:rPr lang="en-US" sz="1600" b="1" dirty="0">
                <a:latin typeface="Arial"/>
                <a:cs typeface="Arial"/>
              </a:rPr>
              <a:t>age (years)</a:t>
            </a:r>
          </a:p>
        </p:txBody>
      </p:sp>
      <p:sp>
        <p:nvSpPr>
          <p:cNvPr id="26" name="Rectangle 25"/>
          <p:cNvSpPr/>
          <p:nvPr/>
        </p:nvSpPr>
        <p:spPr>
          <a:xfrm>
            <a:off x="3729675" y="1687683"/>
            <a:ext cx="1204984" cy="2355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p:cNvSpPr/>
          <p:nvPr/>
        </p:nvSpPr>
        <p:spPr>
          <a:xfrm>
            <a:off x="4923216" y="4097863"/>
            <a:ext cx="2867586" cy="2355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ectangle 27"/>
          <p:cNvSpPr/>
          <p:nvPr/>
        </p:nvSpPr>
        <p:spPr>
          <a:xfrm>
            <a:off x="4934659" y="4700408"/>
            <a:ext cx="2856143" cy="2355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ectangle 28"/>
          <p:cNvSpPr/>
          <p:nvPr/>
        </p:nvSpPr>
        <p:spPr>
          <a:xfrm>
            <a:off x="6357010" y="5302955"/>
            <a:ext cx="1433792" cy="2355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ectangle 29"/>
          <p:cNvSpPr/>
          <p:nvPr/>
        </p:nvSpPr>
        <p:spPr>
          <a:xfrm>
            <a:off x="3923331" y="2892773"/>
            <a:ext cx="897618" cy="2355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Rectangle 30"/>
          <p:cNvSpPr/>
          <p:nvPr/>
        </p:nvSpPr>
        <p:spPr>
          <a:xfrm>
            <a:off x="4015695" y="3495318"/>
            <a:ext cx="2547762" cy="2355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ectangle 32"/>
          <p:cNvSpPr/>
          <p:nvPr/>
        </p:nvSpPr>
        <p:spPr>
          <a:xfrm>
            <a:off x="4960399" y="2290228"/>
            <a:ext cx="897618" cy="2355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Title 35"/>
          <p:cNvSpPr>
            <a:spLocks noGrp="1"/>
          </p:cNvSpPr>
          <p:nvPr>
            <p:ph type="title"/>
          </p:nvPr>
        </p:nvSpPr>
        <p:spPr>
          <a:xfrm>
            <a:off x="457200" y="274638"/>
            <a:ext cx="8229600" cy="870890"/>
          </a:xfrm>
        </p:spPr>
        <p:txBody>
          <a:bodyPr>
            <a:noAutofit/>
          </a:bodyPr>
          <a:lstStyle/>
          <a:p>
            <a:r>
              <a:rPr lang="en-US" sz="2800" b="1" dirty="0">
                <a:solidFill>
                  <a:srgbClr val="376092"/>
                </a:solidFill>
                <a:latin typeface="Arial"/>
                <a:cs typeface="Arial"/>
              </a:rPr>
              <a:t>Renal Complications of SCD</a:t>
            </a:r>
            <a:br>
              <a:rPr lang="en-US" sz="2800" b="1" dirty="0">
                <a:solidFill>
                  <a:srgbClr val="376092"/>
                </a:solidFill>
                <a:latin typeface="Arial"/>
                <a:cs typeface="Arial"/>
              </a:rPr>
            </a:br>
            <a:r>
              <a:rPr lang="en-US" sz="2800" b="0" dirty="0">
                <a:solidFill>
                  <a:srgbClr val="376092"/>
                </a:solidFill>
                <a:latin typeface="+mj-lt"/>
              </a:rPr>
              <a:t>by age of onset</a:t>
            </a:r>
          </a:p>
        </p:txBody>
      </p:sp>
      <p:sp>
        <p:nvSpPr>
          <p:cNvPr id="2" name="TextBox 1"/>
          <p:cNvSpPr txBox="1"/>
          <p:nvPr/>
        </p:nvSpPr>
        <p:spPr>
          <a:xfrm>
            <a:off x="359340" y="6200850"/>
            <a:ext cx="5078870" cy="461665"/>
          </a:xfrm>
          <a:prstGeom prst="rect">
            <a:avLst/>
          </a:prstGeom>
          <a:noFill/>
        </p:spPr>
        <p:txBody>
          <a:bodyPr wrap="square" rtlCol="0">
            <a:spAutoFit/>
          </a:bodyPr>
          <a:lstStyle/>
          <a:p>
            <a:r>
              <a:rPr lang="en-US" sz="1200" dirty="0"/>
              <a:t>Small studies suggest the ACE inhibition or ARB therapy may decrease albuminuria/proteinuria but the long-term effects are not known.</a:t>
            </a:r>
          </a:p>
        </p:txBody>
      </p:sp>
    </p:spTree>
    <p:extLst>
      <p:ext uri="{BB962C8B-B14F-4D97-AF65-F5344CB8AC3E}">
        <p14:creationId xmlns:p14="http://schemas.microsoft.com/office/powerpoint/2010/main" val="22913104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2"/>
          <p:cNvSpPr>
            <a:spLocks noGrp="1"/>
          </p:cNvSpPr>
          <p:nvPr>
            <p:ph type="title"/>
          </p:nvPr>
        </p:nvSpPr>
        <p:spPr/>
        <p:txBody>
          <a:bodyPr/>
          <a:lstStyle/>
          <a:p>
            <a:pPr algn="l">
              <a:defRPr/>
            </a:pPr>
            <a:r>
              <a:rPr lang="en-US" sz="4000" dirty="0">
                <a:latin typeface="Arial" charset="0"/>
              </a:rPr>
              <a:t>Long-term Complications of SCD</a:t>
            </a:r>
            <a:endParaRPr lang="en-US" sz="4000" b="0" dirty="0">
              <a:latin typeface="+mn-lt"/>
            </a:endParaRPr>
          </a:p>
        </p:txBody>
      </p:sp>
      <p:sp>
        <p:nvSpPr>
          <p:cNvPr id="141314" name="Content Placeholder 3"/>
          <p:cNvSpPr>
            <a:spLocks noGrp="1"/>
          </p:cNvSpPr>
          <p:nvPr>
            <p:ph idx="1"/>
          </p:nvPr>
        </p:nvSpPr>
        <p:spPr/>
        <p:txBody>
          <a:bodyPr/>
          <a:lstStyle/>
          <a:p>
            <a:pPr>
              <a:lnSpc>
                <a:spcPct val="110000"/>
              </a:lnSpc>
            </a:pPr>
            <a:r>
              <a:rPr lang="en-US" dirty="0">
                <a:latin typeface="Arial" pitchFamily="34" charset="0"/>
                <a:ea typeface="ＭＳ Ｐゴシック" pitchFamily="34" charset="-128"/>
              </a:rPr>
              <a:t>Retinopathy</a:t>
            </a:r>
          </a:p>
          <a:p>
            <a:pPr>
              <a:lnSpc>
                <a:spcPct val="110000"/>
              </a:lnSpc>
            </a:pPr>
            <a:r>
              <a:rPr lang="en-US" dirty="0" err="1">
                <a:latin typeface="Arial" pitchFamily="34" charset="0"/>
                <a:ea typeface="ＭＳ Ｐゴシック" pitchFamily="34" charset="-128"/>
              </a:rPr>
              <a:t>Avascular</a:t>
            </a:r>
            <a:r>
              <a:rPr lang="en-US" dirty="0">
                <a:latin typeface="Arial" pitchFamily="34" charset="0"/>
                <a:ea typeface="ＭＳ Ｐゴシック" pitchFamily="34" charset="-128"/>
              </a:rPr>
              <a:t> necrosis</a:t>
            </a:r>
          </a:p>
          <a:p>
            <a:pPr>
              <a:lnSpc>
                <a:spcPct val="110000"/>
              </a:lnSpc>
            </a:pPr>
            <a:r>
              <a:rPr lang="en-US" dirty="0">
                <a:latin typeface="Arial" pitchFamily="34" charset="0"/>
                <a:ea typeface="ＭＳ Ｐゴシック" pitchFamily="34" charset="-128"/>
              </a:rPr>
              <a:t>Cardiomyopathy</a:t>
            </a:r>
          </a:p>
          <a:p>
            <a:pPr>
              <a:lnSpc>
                <a:spcPct val="110000"/>
              </a:lnSpc>
            </a:pPr>
            <a:r>
              <a:rPr lang="en-US" dirty="0">
                <a:latin typeface="Arial" pitchFamily="34" charset="0"/>
                <a:ea typeface="ＭＳ Ｐゴシック" pitchFamily="34" charset="-128"/>
              </a:rPr>
              <a:t>Pulmonary hypertension</a:t>
            </a:r>
          </a:p>
          <a:p>
            <a:pPr>
              <a:lnSpc>
                <a:spcPct val="110000"/>
              </a:lnSpc>
            </a:pPr>
            <a:r>
              <a:rPr lang="en-US" dirty="0">
                <a:latin typeface="Arial" pitchFamily="34" charset="0"/>
                <a:ea typeface="ＭＳ Ｐゴシック" pitchFamily="34" charset="-128"/>
              </a:rPr>
              <a:t>Chronic lung disease</a:t>
            </a:r>
          </a:p>
          <a:p>
            <a:pPr>
              <a:lnSpc>
                <a:spcPct val="110000"/>
              </a:lnSpc>
            </a:pPr>
            <a:r>
              <a:rPr lang="en-US" dirty="0">
                <a:latin typeface="Arial" pitchFamily="34" charset="0"/>
                <a:ea typeface="ＭＳ Ｐゴシック" pitchFamily="34" charset="-128"/>
              </a:rPr>
              <a:t>Renal insufficiency / failure</a:t>
            </a:r>
          </a:p>
          <a:p>
            <a:pPr>
              <a:lnSpc>
                <a:spcPct val="110000"/>
              </a:lnSpc>
            </a:pPr>
            <a:r>
              <a:rPr lang="en-US" dirty="0">
                <a:latin typeface="Arial" pitchFamily="34" charset="0"/>
                <a:ea typeface="ＭＳ Ｐゴシック" pitchFamily="34" charset="-128"/>
              </a:rPr>
              <a:t>Progressively severe anemia (adults)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2"/>
          <p:cNvSpPr>
            <a:spLocks noGrp="1"/>
          </p:cNvSpPr>
          <p:nvPr>
            <p:ph type="title"/>
          </p:nvPr>
        </p:nvSpPr>
        <p:spPr>
          <a:xfrm>
            <a:off x="457200" y="274638"/>
            <a:ext cx="8229600" cy="715962"/>
          </a:xfrm>
        </p:spPr>
        <p:txBody>
          <a:bodyPr rtlCol="0">
            <a:normAutofit/>
          </a:bodyPr>
          <a:lstStyle/>
          <a:p>
            <a:pPr algn="l" eaLnBrk="1" fontAlgn="auto" hangingPunct="1">
              <a:spcAft>
                <a:spcPts val="0"/>
              </a:spcAft>
              <a:defRPr/>
            </a:pPr>
            <a:r>
              <a:rPr lang="en-US" sz="3200" dirty="0" err="1">
                <a:solidFill>
                  <a:schemeClr val="accent1">
                    <a:lumMod val="50000"/>
                  </a:schemeClr>
                </a:solidFill>
              </a:rPr>
              <a:t>Hydroxyurea</a:t>
            </a:r>
            <a:r>
              <a:rPr lang="en-US" sz="3200" dirty="0">
                <a:solidFill>
                  <a:schemeClr val="accent1">
                    <a:lumMod val="50000"/>
                  </a:schemeClr>
                </a:solidFill>
              </a:rPr>
              <a:t>: preventive therapy for all</a:t>
            </a:r>
            <a:endParaRPr lang="en-US" sz="2800" b="0" dirty="0">
              <a:solidFill>
                <a:schemeClr val="accent1">
                  <a:lumMod val="50000"/>
                </a:schemeClr>
              </a:solidFill>
              <a:latin typeface="+mj-lt"/>
            </a:endParaRPr>
          </a:p>
        </p:txBody>
      </p:sp>
      <p:sp>
        <p:nvSpPr>
          <p:cNvPr id="6" name="Content Placeholder 5"/>
          <p:cNvSpPr>
            <a:spLocks noGrp="1"/>
          </p:cNvSpPr>
          <p:nvPr>
            <p:ph sz="half" idx="1"/>
          </p:nvPr>
        </p:nvSpPr>
        <p:spPr>
          <a:xfrm>
            <a:off x="457200" y="1189037"/>
            <a:ext cx="4343400" cy="4525963"/>
          </a:xfrm>
        </p:spPr>
        <p:txBody>
          <a:bodyPr>
            <a:normAutofit lnSpcReduction="10000"/>
          </a:bodyPr>
          <a:lstStyle/>
          <a:p>
            <a:pPr eaLnBrk="1" hangingPunct="1">
              <a:spcAft>
                <a:spcPts val="600"/>
              </a:spcAft>
              <a:buFont typeface="Arial" charset="0"/>
              <a:buChar char="•"/>
              <a:defRPr/>
            </a:pPr>
            <a:r>
              <a:rPr lang="en-US" sz="2400" b="1" dirty="0">
                <a:latin typeface="Arial" charset="0"/>
              </a:rPr>
              <a:t>Mechanism</a:t>
            </a:r>
          </a:p>
          <a:p>
            <a:pPr lvl="1" eaLnBrk="1" hangingPunct="1">
              <a:spcAft>
                <a:spcPts val="600"/>
              </a:spcAft>
              <a:buFont typeface="Arial" charset="0"/>
              <a:buChar char="–"/>
              <a:defRPr/>
            </a:pPr>
            <a:r>
              <a:rPr lang="en-US" sz="1800" dirty="0">
                <a:latin typeface="Arial" charset="0"/>
              </a:rPr>
              <a:t>Ribonucleotide reductase inhibitor</a:t>
            </a:r>
          </a:p>
          <a:p>
            <a:pPr lvl="1" eaLnBrk="1" hangingPunct="1">
              <a:spcAft>
                <a:spcPts val="600"/>
              </a:spcAft>
              <a:buFont typeface="Arial" charset="0"/>
              <a:buChar char="–"/>
              <a:defRPr/>
            </a:pPr>
            <a:r>
              <a:rPr lang="en-US" sz="1800" dirty="0">
                <a:latin typeface="Arial" charset="0"/>
              </a:rPr>
              <a:t>Induction of </a:t>
            </a:r>
            <a:r>
              <a:rPr lang="en-US" sz="1800" dirty="0" err="1">
                <a:latin typeface="Arial" charset="0"/>
              </a:rPr>
              <a:t>Hb</a:t>
            </a:r>
            <a:r>
              <a:rPr lang="en-US" sz="1800" dirty="0">
                <a:latin typeface="Arial" charset="0"/>
              </a:rPr>
              <a:t> F (main action)</a:t>
            </a:r>
          </a:p>
          <a:p>
            <a:pPr eaLnBrk="1" hangingPunct="1">
              <a:spcAft>
                <a:spcPts val="600"/>
              </a:spcAft>
              <a:buFont typeface="Arial" charset="0"/>
              <a:buChar char="•"/>
              <a:defRPr/>
            </a:pPr>
            <a:r>
              <a:rPr lang="en-US" sz="2400" b="1" dirty="0">
                <a:latin typeface="Arial" charset="0"/>
              </a:rPr>
              <a:t>Indication</a:t>
            </a:r>
            <a:r>
              <a:rPr lang="en-US" sz="2400" dirty="0">
                <a:latin typeface="Arial" charset="0"/>
              </a:rPr>
              <a:t>:</a:t>
            </a:r>
          </a:p>
          <a:p>
            <a:pPr lvl="1" eaLnBrk="1" hangingPunct="1">
              <a:spcAft>
                <a:spcPts val="600"/>
              </a:spcAft>
              <a:buFont typeface="Arial" panose="020B0604020202020204" pitchFamily="34" charset="0"/>
              <a:buChar char="−"/>
              <a:defRPr/>
            </a:pPr>
            <a:r>
              <a:rPr lang="en-US" sz="2000" dirty="0" err="1">
                <a:latin typeface="Arial" charset="0"/>
              </a:rPr>
              <a:t>Hb</a:t>
            </a:r>
            <a:r>
              <a:rPr lang="en-US" sz="2000" dirty="0">
                <a:latin typeface="Arial" charset="0"/>
              </a:rPr>
              <a:t> SS (offer at ≥9 mos.)</a:t>
            </a:r>
          </a:p>
          <a:p>
            <a:pPr eaLnBrk="1" hangingPunct="1">
              <a:spcAft>
                <a:spcPts val="600"/>
              </a:spcAft>
              <a:buFont typeface="Arial" charset="0"/>
              <a:buChar char="•"/>
              <a:defRPr/>
            </a:pPr>
            <a:r>
              <a:rPr lang="en-US" sz="2400" b="1" dirty="0">
                <a:latin typeface="Arial" charset="0"/>
              </a:rPr>
              <a:t>Dosing</a:t>
            </a:r>
          </a:p>
          <a:p>
            <a:pPr lvl="1" eaLnBrk="1" hangingPunct="1">
              <a:spcAft>
                <a:spcPts val="600"/>
              </a:spcAft>
              <a:buFont typeface="Arial" charset="0"/>
              <a:buChar char="–"/>
              <a:defRPr/>
            </a:pPr>
            <a:r>
              <a:rPr lang="en-US" sz="1800" dirty="0">
                <a:latin typeface="Arial" charset="0"/>
              </a:rPr>
              <a:t>Once daily oral formulation</a:t>
            </a:r>
          </a:p>
          <a:p>
            <a:pPr lvl="1" eaLnBrk="1" hangingPunct="1">
              <a:spcAft>
                <a:spcPts val="600"/>
              </a:spcAft>
              <a:buFont typeface="Arial" charset="0"/>
              <a:buChar char="–"/>
              <a:defRPr/>
            </a:pPr>
            <a:r>
              <a:rPr lang="en-US" sz="1800" dirty="0">
                <a:latin typeface="Arial" charset="0"/>
              </a:rPr>
              <a:t>Begin at ~20 mg/kg</a:t>
            </a:r>
          </a:p>
          <a:p>
            <a:pPr lvl="1" eaLnBrk="1" hangingPunct="1">
              <a:spcAft>
                <a:spcPts val="600"/>
              </a:spcAft>
              <a:buFont typeface="Arial" charset="0"/>
              <a:buChar char="–"/>
              <a:defRPr/>
            </a:pPr>
            <a:r>
              <a:rPr lang="en-US" sz="1800" dirty="0">
                <a:latin typeface="Arial" charset="0"/>
              </a:rPr>
              <a:t>Increase incrementally over 2-3 months to DLT (usually neutropenia; ~30 mg/kg)</a:t>
            </a:r>
          </a:p>
        </p:txBody>
      </p:sp>
      <p:sp>
        <p:nvSpPr>
          <p:cNvPr id="7" name="Content Placeholder 6"/>
          <p:cNvSpPr>
            <a:spLocks noGrp="1"/>
          </p:cNvSpPr>
          <p:nvPr>
            <p:ph sz="half" idx="2"/>
          </p:nvPr>
        </p:nvSpPr>
        <p:spPr>
          <a:xfrm>
            <a:off x="4648200" y="1189037"/>
            <a:ext cx="4038600" cy="4906963"/>
          </a:xfrm>
        </p:spPr>
        <p:txBody>
          <a:bodyPr/>
          <a:lstStyle/>
          <a:p>
            <a:pPr eaLnBrk="1" hangingPunct="1">
              <a:spcAft>
                <a:spcPts val="600"/>
              </a:spcAft>
              <a:buFont typeface="Arial" charset="0"/>
              <a:buChar char="•"/>
              <a:defRPr/>
            </a:pPr>
            <a:r>
              <a:rPr lang="en-US" sz="2400" b="1" dirty="0">
                <a:latin typeface="Arial" charset="0"/>
              </a:rPr>
              <a:t>Toxicity</a:t>
            </a:r>
          </a:p>
          <a:p>
            <a:pPr lvl="1" eaLnBrk="1" hangingPunct="1">
              <a:spcAft>
                <a:spcPts val="600"/>
              </a:spcAft>
              <a:buFont typeface="Arial" charset="0"/>
              <a:buChar char="–"/>
              <a:defRPr/>
            </a:pPr>
            <a:r>
              <a:rPr lang="en-US" sz="1800" dirty="0">
                <a:latin typeface="Arial" charset="0"/>
              </a:rPr>
              <a:t>Transient, dose-related neutropenia or thrombocytopenia</a:t>
            </a:r>
          </a:p>
          <a:p>
            <a:pPr lvl="1" eaLnBrk="1" hangingPunct="1">
              <a:spcAft>
                <a:spcPts val="600"/>
              </a:spcAft>
              <a:buFont typeface="Arial" charset="0"/>
              <a:buChar char="–"/>
              <a:defRPr/>
            </a:pPr>
            <a:r>
              <a:rPr lang="en-US" sz="1800" dirty="0">
                <a:latin typeface="Arial" charset="0"/>
              </a:rPr>
              <a:t>Requires monitoring of CBCs</a:t>
            </a:r>
          </a:p>
          <a:p>
            <a:pPr lvl="1" eaLnBrk="1" hangingPunct="1">
              <a:spcAft>
                <a:spcPts val="600"/>
              </a:spcAft>
              <a:buFont typeface="Arial" charset="0"/>
              <a:buChar char="–"/>
              <a:defRPr/>
            </a:pPr>
            <a:r>
              <a:rPr lang="en-US" sz="1800" dirty="0">
                <a:latin typeface="Arial" charset="0"/>
              </a:rPr>
              <a:t>No apparent increased risk of malignancy</a:t>
            </a:r>
          </a:p>
          <a:p>
            <a:pPr eaLnBrk="1" hangingPunct="1">
              <a:spcAft>
                <a:spcPts val="600"/>
              </a:spcAft>
              <a:buFont typeface="Arial" charset="0"/>
              <a:buChar char="•"/>
              <a:defRPr/>
            </a:pPr>
            <a:r>
              <a:rPr lang="en-US" sz="2400" b="1" dirty="0">
                <a:latin typeface="Arial" charset="0"/>
              </a:rPr>
              <a:t>Efficacy</a:t>
            </a:r>
          </a:p>
          <a:p>
            <a:pPr lvl="1" eaLnBrk="1" hangingPunct="1">
              <a:spcAft>
                <a:spcPts val="600"/>
              </a:spcAft>
              <a:buFont typeface="Arial" charset="0"/>
              <a:buChar char="–"/>
              <a:defRPr/>
            </a:pPr>
            <a:r>
              <a:rPr lang="en-US" sz="1800" dirty="0">
                <a:latin typeface="Arial" charset="0"/>
              </a:rPr>
              <a:t>Decreases frequency of pain, ACS, hospitalizations, transfusions</a:t>
            </a:r>
          </a:p>
          <a:p>
            <a:pPr lvl="1" eaLnBrk="1" hangingPunct="1">
              <a:spcAft>
                <a:spcPts val="600"/>
              </a:spcAft>
              <a:buFont typeface="Arial" charset="0"/>
              <a:buChar char="–"/>
              <a:defRPr/>
            </a:pPr>
            <a:r>
              <a:rPr lang="en-US" sz="1800" dirty="0">
                <a:latin typeface="Arial" charset="0"/>
              </a:rPr>
              <a:t>Prevents organ damage</a:t>
            </a:r>
          </a:p>
          <a:p>
            <a:pPr lvl="1" eaLnBrk="1" hangingPunct="1">
              <a:spcAft>
                <a:spcPts val="600"/>
              </a:spcAft>
              <a:buFont typeface="Arial" charset="0"/>
              <a:buChar char="–"/>
              <a:defRPr/>
            </a:pPr>
            <a:r>
              <a:rPr lang="en-US" sz="1800" dirty="0">
                <a:latin typeface="Arial" charset="0"/>
              </a:rPr>
              <a:t>Prolongs life</a:t>
            </a:r>
          </a:p>
          <a:p>
            <a:endParaRPr lang="en-US" sz="3200" dirty="0"/>
          </a:p>
        </p:txBody>
      </p:sp>
      <p:sp>
        <p:nvSpPr>
          <p:cNvPr id="2" name="TextBox 1"/>
          <p:cNvSpPr txBox="1"/>
          <p:nvPr/>
        </p:nvSpPr>
        <p:spPr>
          <a:xfrm>
            <a:off x="3505200" y="6521450"/>
            <a:ext cx="2367956" cy="276999"/>
          </a:xfrm>
          <a:prstGeom prst="rect">
            <a:avLst/>
          </a:prstGeom>
          <a:noFill/>
        </p:spPr>
        <p:txBody>
          <a:bodyPr wrap="none" rtlCol="0">
            <a:spAutoFit/>
          </a:bodyPr>
          <a:lstStyle/>
          <a:p>
            <a:r>
              <a:rPr lang="en-US" sz="1200" dirty="0"/>
              <a:t>*Not FDA-approved for children.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a:xfrm>
            <a:off x="457200" y="179785"/>
            <a:ext cx="8229600" cy="767556"/>
          </a:xfrm>
        </p:spPr>
        <p:txBody>
          <a:bodyPr/>
          <a:lstStyle/>
          <a:p>
            <a:pPr algn="l"/>
            <a:r>
              <a:rPr lang="en-US" sz="4000" dirty="0">
                <a:latin typeface="Arial" pitchFamily="34" charset="0"/>
                <a:ea typeface="ＭＳ Ｐゴシック" pitchFamily="34" charset="-128"/>
              </a:rPr>
              <a:t>Transfusion Therapy</a:t>
            </a:r>
          </a:p>
        </p:txBody>
      </p:sp>
      <p:sp>
        <p:nvSpPr>
          <p:cNvPr id="148482" name="Text Placeholder 1"/>
          <p:cNvSpPr>
            <a:spLocks noGrp="1"/>
          </p:cNvSpPr>
          <p:nvPr>
            <p:ph type="body" idx="1"/>
          </p:nvPr>
        </p:nvSpPr>
        <p:spPr>
          <a:xfrm>
            <a:off x="457200" y="990600"/>
            <a:ext cx="4040188" cy="639763"/>
          </a:xfrm>
        </p:spPr>
        <p:txBody>
          <a:bodyPr/>
          <a:lstStyle/>
          <a:p>
            <a:r>
              <a:rPr lang="en-US" sz="2800" dirty="0">
                <a:latin typeface="Arial" pitchFamily="34" charset="0"/>
                <a:ea typeface="ＭＳ Ｐゴシック" pitchFamily="34" charset="-128"/>
              </a:rPr>
              <a:t>Episodic or Acute</a:t>
            </a:r>
          </a:p>
        </p:txBody>
      </p:sp>
      <p:sp>
        <p:nvSpPr>
          <p:cNvPr id="148483" name="Text Placeholder 2"/>
          <p:cNvSpPr>
            <a:spLocks noGrp="1"/>
          </p:cNvSpPr>
          <p:nvPr>
            <p:ph type="body" sz="quarter" idx="3"/>
          </p:nvPr>
        </p:nvSpPr>
        <p:spPr>
          <a:xfrm>
            <a:off x="4873625" y="990600"/>
            <a:ext cx="4041775" cy="639763"/>
          </a:xfrm>
        </p:spPr>
        <p:txBody>
          <a:bodyPr/>
          <a:lstStyle/>
          <a:p>
            <a:r>
              <a:rPr lang="en-US" sz="2800">
                <a:latin typeface="Arial" pitchFamily="34" charset="0"/>
                <a:ea typeface="ＭＳ Ｐゴシック" pitchFamily="34" charset="-128"/>
              </a:rPr>
              <a:t>Chronic Transfusions</a:t>
            </a:r>
          </a:p>
        </p:txBody>
      </p:sp>
      <p:sp>
        <p:nvSpPr>
          <p:cNvPr id="121859" name="Content Placeholder 4"/>
          <p:cNvSpPr>
            <a:spLocks noGrp="1"/>
          </p:cNvSpPr>
          <p:nvPr>
            <p:ph sz="quarter" idx="4"/>
          </p:nvPr>
        </p:nvSpPr>
        <p:spPr>
          <a:xfrm>
            <a:off x="4568825" y="1676400"/>
            <a:ext cx="4041775" cy="4378325"/>
          </a:xfrm>
        </p:spPr>
        <p:txBody>
          <a:bodyPr>
            <a:noAutofit/>
          </a:bodyPr>
          <a:lstStyle/>
          <a:p>
            <a:pPr marL="355600" indent="0">
              <a:lnSpc>
                <a:spcPct val="70000"/>
              </a:lnSpc>
              <a:buFont typeface="Arial" pitchFamily="34" charset="0"/>
              <a:buNone/>
            </a:pPr>
            <a:r>
              <a:rPr lang="en-US" sz="2600" dirty="0">
                <a:latin typeface="Arial Narrow" pitchFamily="34" charset="0"/>
                <a:ea typeface="ＭＳ Ｐゴシック" pitchFamily="34" charset="-128"/>
              </a:rPr>
              <a:t>Main indications</a:t>
            </a:r>
          </a:p>
          <a:p>
            <a:pPr marL="1054100" lvl="1" indent="-381000">
              <a:lnSpc>
                <a:spcPct val="70000"/>
              </a:lnSpc>
            </a:pPr>
            <a:r>
              <a:rPr lang="en-US" sz="1900" dirty="0">
                <a:latin typeface="Arial Narrow" pitchFamily="34" charset="0"/>
                <a:ea typeface="ＭＳ Ｐゴシック" pitchFamily="34" charset="-128"/>
              </a:rPr>
              <a:t>Stroke (1º, 2º prevention)</a:t>
            </a:r>
          </a:p>
          <a:p>
            <a:pPr marL="1054100" lvl="1" indent="-381000">
              <a:lnSpc>
                <a:spcPct val="70000"/>
              </a:lnSpc>
              <a:spcBef>
                <a:spcPts val="200"/>
              </a:spcBef>
            </a:pPr>
            <a:r>
              <a:rPr lang="en-US" sz="1900" dirty="0">
                <a:latin typeface="Arial Narrow" pitchFamily="34" charset="0"/>
                <a:ea typeface="ＭＳ Ｐゴシック" pitchFamily="34" charset="-128"/>
              </a:rPr>
              <a:t>Recurrent ACS</a:t>
            </a:r>
          </a:p>
          <a:p>
            <a:pPr marL="1054100" lvl="1" indent="-381000">
              <a:lnSpc>
                <a:spcPct val="70000"/>
              </a:lnSpc>
              <a:spcBef>
                <a:spcPts val="200"/>
              </a:spcBef>
            </a:pPr>
            <a:r>
              <a:rPr lang="en-US" sz="1900" dirty="0">
                <a:latin typeface="Arial Narrow" pitchFamily="34" charset="0"/>
                <a:ea typeface="ＭＳ Ｐゴシック" pitchFamily="34" charset="-128"/>
              </a:rPr>
              <a:t>Frequent pain</a:t>
            </a:r>
          </a:p>
          <a:p>
            <a:pPr marL="1054100" lvl="1" indent="-381000">
              <a:lnSpc>
                <a:spcPct val="70000"/>
              </a:lnSpc>
              <a:spcBef>
                <a:spcPts val="200"/>
              </a:spcBef>
            </a:pPr>
            <a:endParaRPr lang="en-US" sz="1900" dirty="0">
              <a:latin typeface="Arial Narrow" pitchFamily="34" charset="0"/>
              <a:ea typeface="ＭＳ Ｐゴシック" pitchFamily="34" charset="-128"/>
            </a:endParaRPr>
          </a:p>
          <a:p>
            <a:pPr marL="355600" indent="0">
              <a:lnSpc>
                <a:spcPct val="70000"/>
              </a:lnSpc>
              <a:buFont typeface="Arial" pitchFamily="34" charset="0"/>
              <a:buNone/>
            </a:pPr>
            <a:r>
              <a:rPr lang="en-US" sz="2600" dirty="0">
                <a:latin typeface="Arial Narrow" pitchFamily="34" charset="0"/>
                <a:ea typeface="ＭＳ Ｐゴシック" pitchFamily="34" charset="-128"/>
              </a:rPr>
              <a:t>Management</a:t>
            </a:r>
          </a:p>
          <a:p>
            <a:pPr marL="1054100" lvl="1" indent="-381000">
              <a:lnSpc>
                <a:spcPct val="70000"/>
              </a:lnSpc>
            </a:pPr>
            <a:r>
              <a:rPr lang="en-US" sz="1800" dirty="0">
                <a:latin typeface="Arial Narrow" pitchFamily="34" charset="0"/>
                <a:ea typeface="ＭＳ Ｐゴシック" pitchFamily="34" charset="-128"/>
              </a:rPr>
              <a:t>Monthly (every 4 - 6 weeks)</a:t>
            </a:r>
          </a:p>
          <a:p>
            <a:pPr marL="1054100" lvl="1" indent="-381000">
              <a:lnSpc>
                <a:spcPct val="70000"/>
              </a:lnSpc>
              <a:spcBef>
                <a:spcPts val="200"/>
              </a:spcBef>
            </a:pPr>
            <a:r>
              <a:rPr lang="en-US" sz="1800" dirty="0">
                <a:latin typeface="Arial Narrow" pitchFamily="34" charset="0"/>
                <a:ea typeface="ＭＳ Ｐゴシック" pitchFamily="34" charset="-128"/>
              </a:rPr>
              <a:t>6 months to indefinitely</a:t>
            </a:r>
          </a:p>
          <a:p>
            <a:pPr marL="1054100" lvl="1" indent="-381000">
              <a:lnSpc>
                <a:spcPct val="70000"/>
              </a:lnSpc>
              <a:spcBef>
                <a:spcPts val="200"/>
              </a:spcBef>
            </a:pPr>
            <a:r>
              <a:rPr lang="en-US" sz="1800" dirty="0">
                <a:latin typeface="Arial Narrow" pitchFamily="34" charset="0"/>
                <a:ea typeface="ＭＳ Ｐゴシック" pitchFamily="34" charset="-128"/>
              </a:rPr>
              <a:t>Pre-transfusion </a:t>
            </a:r>
            <a:r>
              <a:rPr lang="en-US" sz="1800" dirty="0" err="1">
                <a:latin typeface="Arial Narrow" pitchFamily="34" charset="0"/>
                <a:ea typeface="ＭＳ Ｐゴシック" pitchFamily="34" charset="-128"/>
              </a:rPr>
              <a:t>HbS</a:t>
            </a:r>
            <a:r>
              <a:rPr lang="en-US" sz="1800" dirty="0">
                <a:latin typeface="Arial Narrow" pitchFamily="34" charset="0"/>
                <a:ea typeface="ＭＳ Ｐゴシック" pitchFamily="34" charset="-128"/>
              </a:rPr>
              <a:t> &lt; 30%</a:t>
            </a:r>
          </a:p>
          <a:p>
            <a:pPr marL="1054100" lvl="1" indent="-381000">
              <a:lnSpc>
                <a:spcPct val="70000"/>
              </a:lnSpc>
              <a:spcBef>
                <a:spcPts val="200"/>
              </a:spcBef>
            </a:pPr>
            <a:r>
              <a:rPr lang="en-US" sz="1800" dirty="0" err="1">
                <a:latin typeface="Arial Narrow" pitchFamily="34" charset="0"/>
                <a:ea typeface="ＭＳ Ｐゴシック" pitchFamily="34" charset="-128"/>
              </a:rPr>
              <a:t>HbS</a:t>
            </a:r>
            <a:r>
              <a:rPr lang="en-US" sz="1800" dirty="0">
                <a:latin typeface="Arial Narrow" pitchFamily="34" charset="0"/>
                <a:ea typeface="ＭＳ Ｐゴシック" pitchFamily="34" charset="-128"/>
              </a:rPr>
              <a:t>-negative PRBCs</a:t>
            </a:r>
          </a:p>
          <a:p>
            <a:pPr marL="1054100" lvl="1" indent="-381000">
              <a:lnSpc>
                <a:spcPct val="70000"/>
              </a:lnSpc>
              <a:spcBef>
                <a:spcPts val="200"/>
              </a:spcBef>
            </a:pPr>
            <a:r>
              <a:rPr lang="en-US" sz="1800" dirty="0">
                <a:latin typeface="Arial Narrow" pitchFamily="34" charset="0"/>
                <a:ea typeface="ＭＳ Ｐゴシック" pitchFamily="34" charset="-128"/>
              </a:rPr>
              <a:t>Extended antigen matching</a:t>
            </a:r>
            <a:r>
              <a:rPr lang="en-US" sz="1800" baseline="30000" dirty="0">
                <a:latin typeface="Arial Narrow" pitchFamily="34" charset="0"/>
                <a:ea typeface="ＭＳ Ｐゴシック" pitchFamily="34" charset="-128"/>
              </a:rPr>
              <a:t>1</a:t>
            </a:r>
            <a:endParaRPr lang="en-US" sz="1800" dirty="0">
              <a:latin typeface="Arial Narrow" pitchFamily="34" charset="0"/>
              <a:ea typeface="ＭＳ Ｐゴシック" pitchFamily="34" charset="-128"/>
            </a:endParaRPr>
          </a:p>
          <a:p>
            <a:pPr marL="1054100" lvl="1" indent="-381000">
              <a:lnSpc>
                <a:spcPct val="70000"/>
              </a:lnSpc>
              <a:spcBef>
                <a:spcPts val="200"/>
              </a:spcBef>
            </a:pPr>
            <a:r>
              <a:rPr lang="en-US" sz="1800" dirty="0">
                <a:latin typeface="Arial Narrow" pitchFamily="34" charset="0"/>
                <a:ea typeface="ＭＳ Ｐゴシック" pitchFamily="34" charset="-128"/>
              </a:rPr>
              <a:t>Partial or automated exchange</a:t>
            </a:r>
            <a:r>
              <a:rPr lang="en-US" sz="1800" baseline="30000" dirty="0">
                <a:latin typeface="Arial Narrow" pitchFamily="34" charset="0"/>
                <a:ea typeface="ＭＳ Ｐゴシック" pitchFamily="34" charset="-128"/>
              </a:rPr>
              <a:t>2</a:t>
            </a:r>
            <a:endParaRPr lang="en-US" sz="1800" dirty="0">
              <a:latin typeface="Arial Narrow" pitchFamily="34" charset="0"/>
              <a:ea typeface="ＭＳ Ｐゴシック" pitchFamily="34" charset="-128"/>
            </a:endParaRPr>
          </a:p>
          <a:p>
            <a:pPr marL="1054100" lvl="1" indent="-381000">
              <a:lnSpc>
                <a:spcPct val="70000"/>
              </a:lnSpc>
              <a:spcBef>
                <a:spcPts val="200"/>
              </a:spcBef>
            </a:pPr>
            <a:endParaRPr lang="en-US" sz="1900" dirty="0">
              <a:latin typeface="Arial Narrow" pitchFamily="34" charset="0"/>
              <a:ea typeface="ＭＳ Ｐゴシック" pitchFamily="34" charset="-128"/>
            </a:endParaRPr>
          </a:p>
          <a:p>
            <a:pPr marL="355600" indent="0">
              <a:lnSpc>
                <a:spcPct val="70000"/>
              </a:lnSpc>
              <a:spcBef>
                <a:spcPts val="200"/>
              </a:spcBef>
              <a:buFont typeface="Arial" pitchFamily="34" charset="0"/>
              <a:buNone/>
            </a:pPr>
            <a:r>
              <a:rPr lang="en-US" sz="2600" dirty="0">
                <a:latin typeface="Arial Narrow" pitchFamily="34" charset="0"/>
                <a:ea typeface="ＭＳ Ｐゴシック" pitchFamily="34" charset="-128"/>
              </a:rPr>
              <a:t>Main complications</a:t>
            </a:r>
          </a:p>
          <a:p>
            <a:pPr marL="1054100" lvl="1" indent="-381000">
              <a:lnSpc>
                <a:spcPct val="70000"/>
              </a:lnSpc>
            </a:pPr>
            <a:r>
              <a:rPr lang="en-US" sz="1900" dirty="0">
                <a:latin typeface="Arial Narrow" pitchFamily="34" charset="0"/>
                <a:ea typeface="ＭＳ Ｐゴシック" pitchFamily="34" charset="-128"/>
              </a:rPr>
              <a:t>Iron overload</a:t>
            </a:r>
            <a:r>
              <a:rPr lang="en-US" sz="1900" baseline="30000" dirty="0">
                <a:latin typeface="Arial Narrow" pitchFamily="34" charset="0"/>
                <a:ea typeface="ＭＳ Ｐゴシック" pitchFamily="34" charset="-128"/>
              </a:rPr>
              <a:t>2</a:t>
            </a:r>
            <a:endParaRPr lang="en-US" sz="1900" dirty="0">
              <a:latin typeface="Arial Narrow" pitchFamily="34" charset="0"/>
              <a:ea typeface="ＭＳ Ｐゴシック" pitchFamily="34" charset="-128"/>
            </a:endParaRPr>
          </a:p>
          <a:p>
            <a:pPr marL="1054100" lvl="1" indent="-381000">
              <a:lnSpc>
                <a:spcPct val="70000"/>
              </a:lnSpc>
            </a:pPr>
            <a:r>
              <a:rPr lang="en-US" sz="1900" dirty="0">
                <a:latin typeface="Arial Narrow" pitchFamily="34" charset="0"/>
                <a:ea typeface="ＭＳ Ｐゴシック" pitchFamily="34" charset="-128"/>
              </a:rPr>
              <a:t>Alloimmunization</a:t>
            </a:r>
            <a:r>
              <a:rPr lang="en-US" sz="1900" baseline="30000" dirty="0">
                <a:latin typeface="Arial Narrow" pitchFamily="34" charset="0"/>
                <a:ea typeface="ＭＳ Ｐゴシック" pitchFamily="34" charset="-128"/>
              </a:rPr>
              <a:t>1</a:t>
            </a:r>
            <a:endParaRPr lang="en-US" sz="1900" dirty="0">
              <a:latin typeface="Arial Narrow" pitchFamily="34" charset="0"/>
              <a:ea typeface="ＭＳ Ｐゴシック" pitchFamily="34" charset="-128"/>
            </a:endParaRPr>
          </a:p>
          <a:p>
            <a:pPr marL="1054100" lvl="1" indent="-381000">
              <a:lnSpc>
                <a:spcPct val="70000"/>
              </a:lnSpc>
              <a:spcBef>
                <a:spcPts val="200"/>
              </a:spcBef>
            </a:pPr>
            <a:r>
              <a:rPr lang="en-US" sz="1900" dirty="0">
                <a:latin typeface="Arial Narrow" pitchFamily="34" charset="0"/>
                <a:ea typeface="ＭＳ Ｐゴシック" pitchFamily="34" charset="-128"/>
              </a:rPr>
              <a:t>Infection</a:t>
            </a:r>
          </a:p>
        </p:txBody>
      </p:sp>
      <p:sp>
        <p:nvSpPr>
          <p:cNvPr id="7" name="Content Placeholder 4"/>
          <p:cNvSpPr txBox="1">
            <a:spLocks/>
          </p:cNvSpPr>
          <p:nvPr/>
        </p:nvSpPr>
        <p:spPr bwMode="auto">
          <a:xfrm>
            <a:off x="152400" y="1676400"/>
            <a:ext cx="4343400" cy="39512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355600" defTabSz="457200">
              <a:lnSpc>
                <a:spcPct val="70000"/>
              </a:lnSpc>
              <a:spcBef>
                <a:spcPct val="20000"/>
              </a:spcBef>
              <a:buFont typeface="Arial" pitchFamily="34" charset="0"/>
              <a:buNone/>
            </a:pPr>
            <a:r>
              <a:rPr lang="en-US" sz="2600" dirty="0">
                <a:latin typeface="Arial Narrow" pitchFamily="34" charset="0"/>
              </a:rPr>
              <a:t>Indications</a:t>
            </a:r>
          </a:p>
          <a:p>
            <a:pPr marL="1054100" lvl="1" indent="-381000" defTabSz="457200">
              <a:lnSpc>
                <a:spcPct val="70000"/>
              </a:lnSpc>
              <a:spcBef>
                <a:spcPct val="20000"/>
              </a:spcBef>
              <a:buFont typeface="Arial" pitchFamily="34" charset="0"/>
              <a:buChar char="–"/>
            </a:pPr>
            <a:r>
              <a:rPr lang="en-US" sz="1900" dirty="0">
                <a:latin typeface="Arial Narrow" pitchFamily="34" charset="0"/>
              </a:rPr>
              <a:t>Acute anemia</a:t>
            </a:r>
          </a:p>
          <a:p>
            <a:pPr marL="1054100" lvl="1" indent="-381000" defTabSz="457200">
              <a:lnSpc>
                <a:spcPct val="70000"/>
              </a:lnSpc>
              <a:spcBef>
                <a:spcPct val="20000"/>
              </a:spcBef>
              <a:buFont typeface="Arial" pitchFamily="34" charset="0"/>
              <a:buChar char="–"/>
            </a:pPr>
            <a:r>
              <a:rPr lang="en-US" sz="1900" dirty="0">
                <a:latin typeface="Arial Narrow" pitchFamily="34" charset="0"/>
              </a:rPr>
              <a:t>Arrest disease process (ACS)</a:t>
            </a:r>
          </a:p>
          <a:p>
            <a:pPr marL="1054100" lvl="1" indent="-381000" defTabSz="457200">
              <a:lnSpc>
                <a:spcPct val="70000"/>
              </a:lnSpc>
              <a:spcBef>
                <a:spcPct val="20000"/>
              </a:spcBef>
              <a:buFont typeface="Arial" pitchFamily="34" charset="0"/>
              <a:buChar char="–"/>
            </a:pPr>
            <a:r>
              <a:rPr lang="en-US" sz="1900" dirty="0">
                <a:latin typeface="Arial Narrow" pitchFamily="34" charset="0"/>
              </a:rPr>
              <a:t>Prevent complications (pre-op)</a:t>
            </a:r>
          </a:p>
          <a:p>
            <a:pPr marL="1054100" lvl="1" indent="-381000" defTabSz="457200">
              <a:lnSpc>
                <a:spcPct val="70000"/>
              </a:lnSpc>
              <a:spcBef>
                <a:spcPts val="200"/>
              </a:spcBef>
              <a:buFont typeface="Arial" pitchFamily="34" charset="0"/>
              <a:buChar char="–"/>
            </a:pPr>
            <a:endParaRPr lang="en-US" sz="1900" dirty="0">
              <a:latin typeface="Arial Narrow" pitchFamily="34" charset="0"/>
            </a:endParaRPr>
          </a:p>
          <a:p>
            <a:pPr marL="355600" defTabSz="457200">
              <a:lnSpc>
                <a:spcPct val="70000"/>
              </a:lnSpc>
              <a:spcBef>
                <a:spcPct val="20000"/>
              </a:spcBef>
              <a:buFont typeface="Arial" pitchFamily="34" charset="0"/>
              <a:buNone/>
            </a:pPr>
            <a:r>
              <a:rPr lang="en-US" sz="2600" dirty="0">
                <a:latin typeface="Arial Narrow" pitchFamily="34" charset="0"/>
              </a:rPr>
              <a:t>Simple transfusion (</a:t>
            </a:r>
            <a:r>
              <a:rPr lang="en-US" altLang="en-US" sz="2600" dirty="0">
                <a:latin typeface="Arial Narrow" pitchFamily="34" charset="0"/>
              </a:rPr>
              <a:t>“</a:t>
            </a:r>
            <a:r>
              <a:rPr lang="en-US" sz="2600" dirty="0">
                <a:latin typeface="Arial Narrow" pitchFamily="34" charset="0"/>
              </a:rPr>
              <a:t>top-up</a:t>
            </a:r>
            <a:r>
              <a:rPr lang="en-US" altLang="en-US" sz="2600" dirty="0">
                <a:latin typeface="Arial Narrow" pitchFamily="34" charset="0"/>
              </a:rPr>
              <a:t>”</a:t>
            </a:r>
            <a:r>
              <a:rPr lang="en-US" sz="2600" dirty="0">
                <a:latin typeface="Arial Narrow" pitchFamily="34" charset="0"/>
              </a:rPr>
              <a:t>)</a:t>
            </a:r>
          </a:p>
          <a:p>
            <a:pPr marL="1054100" lvl="1" indent="-381000" defTabSz="457200">
              <a:lnSpc>
                <a:spcPct val="70000"/>
              </a:lnSpc>
              <a:spcBef>
                <a:spcPct val="20000"/>
              </a:spcBef>
              <a:buFont typeface="Arial" pitchFamily="34" charset="0"/>
              <a:buChar char="–"/>
            </a:pPr>
            <a:r>
              <a:rPr lang="en-US" sz="1900" dirty="0">
                <a:latin typeface="Arial Narrow" pitchFamily="34" charset="0"/>
              </a:rPr>
              <a:t>Raise to baseline </a:t>
            </a:r>
            <a:r>
              <a:rPr lang="en-US" sz="1900" dirty="0" err="1">
                <a:latin typeface="Arial Narrow" pitchFamily="34" charset="0"/>
              </a:rPr>
              <a:t>Hb</a:t>
            </a:r>
            <a:r>
              <a:rPr lang="en-US" sz="1900" dirty="0">
                <a:latin typeface="Arial Narrow" pitchFamily="34" charset="0"/>
              </a:rPr>
              <a:t> or 8-10 g/</a:t>
            </a:r>
            <a:r>
              <a:rPr lang="en-US" sz="1900" dirty="0" err="1">
                <a:latin typeface="Arial Narrow" pitchFamily="34" charset="0"/>
              </a:rPr>
              <a:t>dL</a:t>
            </a:r>
            <a:endParaRPr lang="en-US" sz="1900" dirty="0">
              <a:latin typeface="Arial Narrow" pitchFamily="34" charset="0"/>
            </a:endParaRPr>
          </a:p>
          <a:p>
            <a:pPr marL="1054100" lvl="1" indent="-381000" defTabSz="457200">
              <a:lnSpc>
                <a:spcPct val="70000"/>
              </a:lnSpc>
              <a:spcBef>
                <a:spcPct val="20000"/>
              </a:spcBef>
              <a:buFont typeface="Arial" pitchFamily="34" charset="0"/>
              <a:buChar char="–"/>
            </a:pPr>
            <a:r>
              <a:rPr lang="en-US" sz="1900" b="1" dirty="0">
                <a:latin typeface="Arial Narrow" pitchFamily="34" charset="0"/>
              </a:rPr>
              <a:t>Avoid over-transfusion</a:t>
            </a:r>
          </a:p>
          <a:p>
            <a:pPr marL="1054100" lvl="1" indent="-381000" defTabSz="457200">
              <a:lnSpc>
                <a:spcPct val="70000"/>
              </a:lnSpc>
              <a:spcBef>
                <a:spcPts val="200"/>
              </a:spcBef>
              <a:buFont typeface="Arial" pitchFamily="34" charset="0"/>
              <a:buChar char="–"/>
            </a:pPr>
            <a:endParaRPr lang="en-US" sz="1900" dirty="0">
              <a:latin typeface="Arial Narrow" pitchFamily="34" charset="0"/>
            </a:endParaRPr>
          </a:p>
          <a:p>
            <a:pPr marL="355600" defTabSz="457200">
              <a:lnSpc>
                <a:spcPct val="70000"/>
              </a:lnSpc>
              <a:spcBef>
                <a:spcPts val="200"/>
              </a:spcBef>
              <a:buFont typeface="Arial" pitchFamily="34" charset="0"/>
              <a:buNone/>
            </a:pPr>
            <a:r>
              <a:rPr lang="en-US" sz="2600" dirty="0">
                <a:latin typeface="Arial Narrow" pitchFamily="34" charset="0"/>
              </a:rPr>
              <a:t>Exchange transfusion</a:t>
            </a:r>
          </a:p>
          <a:p>
            <a:pPr marL="1054100" lvl="1" indent="-381000" defTabSz="457200">
              <a:lnSpc>
                <a:spcPct val="70000"/>
              </a:lnSpc>
              <a:spcBef>
                <a:spcPct val="20000"/>
              </a:spcBef>
              <a:buFont typeface="Arial" pitchFamily="34" charset="0"/>
              <a:buChar char="–"/>
            </a:pPr>
            <a:r>
              <a:rPr lang="en-US" sz="1900" b="1" dirty="0">
                <a:latin typeface="Arial Narrow" pitchFamily="34" charset="0"/>
              </a:rPr>
              <a:t>Acute stroke</a:t>
            </a:r>
          </a:p>
          <a:p>
            <a:pPr marL="1054100" lvl="1" indent="-381000" defTabSz="457200">
              <a:lnSpc>
                <a:spcPct val="70000"/>
              </a:lnSpc>
              <a:spcBef>
                <a:spcPct val="20000"/>
              </a:spcBef>
              <a:buFont typeface="Arial" pitchFamily="34" charset="0"/>
              <a:buChar char="–"/>
            </a:pPr>
            <a:r>
              <a:rPr lang="en-US" sz="1900" dirty="0">
                <a:latin typeface="Arial Narrow" pitchFamily="34" charset="0"/>
              </a:rPr>
              <a:t>Severe ACS, MOFS</a:t>
            </a:r>
          </a:p>
          <a:p>
            <a:pPr marL="1054100" lvl="1" indent="-381000" defTabSz="457200">
              <a:lnSpc>
                <a:spcPct val="70000"/>
              </a:lnSpc>
              <a:spcBef>
                <a:spcPct val="20000"/>
              </a:spcBef>
              <a:buFont typeface="Arial" pitchFamily="34" charset="0"/>
              <a:buChar char="–"/>
            </a:pPr>
            <a:r>
              <a:rPr lang="en-US" sz="1900" dirty="0">
                <a:latin typeface="Arial Narrow" pitchFamily="34" charset="0"/>
              </a:rPr>
              <a:t>Rapid clinical deterioration</a:t>
            </a:r>
          </a:p>
          <a:p>
            <a:pPr marL="1054100" lvl="1" indent="-381000" defTabSz="457200">
              <a:lnSpc>
                <a:spcPct val="70000"/>
              </a:lnSpc>
              <a:spcBef>
                <a:spcPct val="20000"/>
              </a:spcBef>
              <a:buFont typeface="Arial" pitchFamily="34" charset="0"/>
              <a:buChar char="–"/>
            </a:pPr>
            <a:r>
              <a:rPr lang="en-US" altLang="en-US" sz="1900" dirty="0">
                <a:latin typeface="Arial Narrow" pitchFamily="34" charset="0"/>
              </a:rPr>
              <a:t>“</a:t>
            </a:r>
            <a:r>
              <a:rPr lang="en-US" sz="1900" dirty="0">
                <a:latin typeface="Arial Narrow" pitchFamily="34" charset="0"/>
              </a:rPr>
              <a:t>High</a:t>
            </a:r>
            <a:r>
              <a:rPr lang="en-US" altLang="en-US" sz="1900" dirty="0">
                <a:latin typeface="Arial Narrow" pitchFamily="34" charset="0"/>
              </a:rPr>
              <a:t>”</a:t>
            </a:r>
            <a:r>
              <a:rPr lang="en-US" sz="1900" dirty="0">
                <a:latin typeface="Arial Narrow" pitchFamily="34" charset="0"/>
              </a:rPr>
              <a:t> </a:t>
            </a:r>
            <a:r>
              <a:rPr lang="en-US" sz="1900" dirty="0" err="1">
                <a:latin typeface="Arial Narrow" pitchFamily="34" charset="0"/>
              </a:rPr>
              <a:t>Hb</a:t>
            </a:r>
            <a:r>
              <a:rPr lang="en-US" sz="1900" dirty="0">
                <a:latin typeface="Arial Narrow" pitchFamily="34" charset="0"/>
              </a:rPr>
              <a:t> concentration (&gt;9 g/</a:t>
            </a:r>
            <a:r>
              <a:rPr lang="en-US" sz="1900" dirty="0" err="1">
                <a:latin typeface="Arial Narrow" pitchFamily="34" charset="0"/>
              </a:rPr>
              <a:t>dL</a:t>
            </a:r>
            <a:r>
              <a:rPr lang="en-US" sz="1900" dirty="0">
                <a:latin typeface="Arial Narrow" pitchFamily="34" charset="0"/>
              </a:rPr>
              <a:t>)</a:t>
            </a:r>
          </a:p>
        </p:txBody>
      </p:sp>
      <p:sp>
        <p:nvSpPr>
          <p:cNvPr id="148486" name="TextBox 4"/>
          <p:cNvSpPr txBox="1">
            <a:spLocks noChangeArrowheads="1"/>
          </p:cNvSpPr>
          <p:nvPr/>
        </p:nvSpPr>
        <p:spPr bwMode="auto">
          <a:xfrm>
            <a:off x="467591" y="5943600"/>
            <a:ext cx="3810000" cy="523220"/>
          </a:xfrm>
          <a:prstGeom prst="rect">
            <a:avLst/>
          </a:prstGeom>
          <a:noFill/>
          <a:ln w="9525">
            <a:noFill/>
            <a:miter lim="800000"/>
            <a:headEnd/>
            <a:tailEnd/>
          </a:ln>
        </p:spPr>
        <p:txBody>
          <a:bodyPr wrap="square">
            <a:spAutoFit/>
          </a:bodyPr>
          <a:lstStyle/>
          <a:p>
            <a:r>
              <a:rPr lang="en-US" sz="1400" dirty="0">
                <a:latin typeface="Arial Narrow" pitchFamily="34" charset="0"/>
              </a:rPr>
              <a:t>ACS = acute chest syndrome;</a:t>
            </a:r>
          </a:p>
          <a:p>
            <a:r>
              <a:rPr lang="en-US" sz="1400" dirty="0">
                <a:latin typeface="Arial Narrow" pitchFamily="34" charset="0"/>
              </a:rPr>
              <a:t>MOFS = multi-organ failure syndrome of SCD</a:t>
            </a:r>
          </a:p>
        </p:txBody>
      </p:sp>
      <p:sp>
        <p:nvSpPr>
          <p:cNvPr id="8" name="TextBox 4"/>
          <p:cNvSpPr txBox="1">
            <a:spLocks noChangeArrowheads="1"/>
          </p:cNvSpPr>
          <p:nvPr/>
        </p:nvSpPr>
        <p:spPr bwMode="auto">
          <a:xfrm>
            <a:off x="5091545" y="5943600"/>
            <a:ext cx="3581400" cy="523220"/>
          </a:xfrm>
          <a:prstGeom prst="rect">
            <a:avLst/>
          </a:prstGeom>
          <a:noFill/>
          <a:ln w="9525">
            <a:noFill/>
            <a:miter lim="800000"/>
            <a:headEnd/>
            <a:tailEnd/>
          </a:ln>
        </p:spPr>
        <p:txBody>
          <a:bodyPr wrap="square">
            <a:spAutoFit/>
          </a:bodyPr>
          <a:lstStyle/>
          <a:p>
            <a:r>
              <a:rPr lang="en-US" sz="1400" baseline="30000" dirty="0">
                <a:latin typeface="Arial Narrow" pitchFamily="34" charset="0"/>
              </a:rPr>
              <a:t>1</a:t>
            </a:r>
            <a:r>
              <a:rPr lang="en-US" sz="1400" dirty="0">
                <a:latin typeface="Arial Narrow" pitchFamily="34" charset="0"/>
              </a:rPr>
              <a:t>Extended matching to decrease </a:t>
            </a:r>
            <a:r>
              <a:rPr lang="en-US" sz="1400" dirty="0" err="1">
                <a:latin typeface="Arial Narrow" pitchFamily="34" charset="0"/>
              </a:rPr>
              <a:t>alloimmunization</a:t>
            </a:r>
            <a:endParaRPr lang="en-US" sz="1400" dirty="0">
              <a:latin typeface="Arial Narrow" pitchFamily="34" charset="0"/>
            </a:endParaRPr>
          </a:p>
          <a:p>
            <a:r>
              <a:rPr lang="en-US" sz="1400" baseline="30000" dirty="0">
                <a:latin typeface="Arial Narrow" pitchFamily="34" charset="0"/>
              </a:rPr>
              <a:t>2</a:t>
            </a:r>
            <a:r>
              <a:rPr lang="en-US" sz="1400" dirty="0">
                <a:latin typeface="Arial Narrow" pitchFamily="34" charset="0"/>
              </a:rPr>
              <a:t>Phlebotomy or exchange to decrease iron loading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a:srcRect l="909" t="1927" r="909" b="710"/>
          <a:stretch>
            <a:fillRect/>
          </a:stretch>
        </p:blipFill>
        <p:spPr bwMode="auto">
          <a:xfrm>
            <a:off x="457200" y="1752600"/>
            <a:ext cx="8229600" cy="4572000"/>
          </a:xfrm>
          <a:prstGeom prst="rect">
            <a:avLst/>
          </a:prstGeom>
          <a:noFill/>
          <a:ln w="38100">
            <a:solidFill>
              <a:schemeClr val="tx1"/>
            </a:solidFill>
            <a:miter lim="800000"/>
            <a:headEnd/>
            <a:tailEnd/>
          </a:ln>
        </p:spPr>
      </p:pic>
      <p:sp>
        <p:nvSpPr>
          <p:cNvPr id="44034" name="Rectangle 3"/>
          <p:cNvSpPr>
            <a:spLocks noChangeArrowheads="1"/>
          </p:cNvSpPr>
          <p:nvPr/>
        </p:nvSpPr>
        <p:spPr bwMode="auto">
          <a:xfrm>
            <a:off x="457200" y="457200"/>
            <a:ext cx="8229600" cy="776288"/>
          </a:xfrm>
          <a:prstGeom prst="rect">
            <a:avLst/>
          </a:prstGeom>
          <a:noFill/>
          <a:ln w="12700">
            <a:noFill/>
            <a:miter lim="800000"/>
            <a:headEnd/>
            <a:tailEnd/>
          </a:ln>
        </p:spPr>
        <p:txBody>
          <a:bodyPr lIns="90487" tIns="44450" rIns="90487" bIns="44450" anchor="ctr"/>
          <a:lstStyle/>
          <a:p>
            <a:pPr algn="ctr" eaLnBrk="1" hangingPunct="1"/>
            <a:r>
              <a:rPr lang="en-US" sz="3600" b="1" dirty="0">
                <a:solidFill>
                  <a:srgbClr val="234F77"/>
                </a:solidFill>
                <a:cs typeface="Arial" pitchFamily="34" charset="0"/>
              </a:rPr>
              <a:t>Geographical Distribution</a:t>
            </a:r>
            <a:br>
              <a:rPr lang="en-US" sz="3600" b="1" dirty="0">
                <a:solidFill>
                  <a:srgbClr val="234F77"/>
                </a:solidFill>
                <a:cs typeface="Arial" pitchFamily="34" charset="0"/>
              </a:rPr>
            </a:br>
            <a:r>
              <a:rPr lang="en-US" sz="2800" dirty="0">
                <a:solidFill>
                  <a:srgbClr val="234F77"/>
                </a:solidFill>
                <a:latin typeface="Arial Narrow" pitchFamily="34" charset="0"/>
              </a:rPr>
              <a:t>Common Disorders of Hemoglobin</a:t>
            </a:r>
            <a:endParaRPr lang="en-US" sz="3600" dirty="0">
              <a:solidFill>
                <a:srgbClr val="234F77"/>
              </a:solidFill>
              <a:latin typeface="Arial Narrow" pitchFamily="34" charset="0"/>
            </a:endParaRPr>
          </a:p>
        </p:txBody>
      </p:sp>
      <p:sp>
        <p:nvSpPr>
          <p:cNvPr id="44035" name="Rectangle 4"/>
          <p:cNvSpPr>
            <a:spLocks noChangeArrowheads="1"/>
          </p:cNvSpPr>
          <p:nvPr/>
        </p:nvSpPr>
        <p:spPr bwMode="auto">
          <a:xfrm>
            <a:off x="6781800" y="2057400"/>
            <a:ext cx="1060450" cy="228600"/>
          </a:xfrm>
          <a:prstGeom prst="rect">
            <a:avLst/>
          </a:prstGeom>
          <a:solidFill>
            <a:schemeClr val="bg1"/>
          </a:solidFill>
          <a:ln w="9525">
            <a:noFill/>
            <a:miter lim="800000"/>
            <a:headEnd/>
            <a:tailEnd/>
          </a:ln>
        </p:spPr>
        <p:txBody>
          <a:bodyPr wrap="none" anchor="ctr"/>
          <a:lstStyle/>
          <a:p>
            <a:pPr algn="r"/>
            <a:r>
              <a:rPr lang="en-US" sz="1200"/>
              <a:t>thalassemia</a:t>
            </a:r>
          </a:p>
        </p:txBody>
      </p:sp>
      <p:sp>
        <p:nvSpPr>
          <p:cNvPr id="44036" name="Rectangle 5"/>
          <p:cNvSpPr>
            <a:spLocks noChangeArrowheads="1"/>
          </p:cNvSpPr>
          <p:nvPr/>
        </p:nvSpPr>
        <p:spPr bwMode="auto">
          <a:xfrm>
            <a:off x="6400800" y="2571750"/>
            <a:ext cx="1441450" cy="228600"/>
          </a:xfrm>
          <a:prstGeom prst="rect">
            <a:avLst/>
          </a:prstGeom>
          <a:solidFill>
            <a:schemeClr val="bg1"/>
          </a:solidFill>
          <a:ln w="9525">
            <a:noFill/>
            <a:miter lim="800000"/>
            <a:headEnd/>
            <a:tailEnd/>
          </a:ln>
        </p:spPr>
        <p:txBody>
          <a:bodyPr wrap="none" anchor="ctr"/>
          <a:lstStyle/>
          <a:p>
            <a:pPr algn="r"/>
            <a:r>
              <a:rPr lang="en-US" sz="1200"/>
              <a:t>Hgb S</a:t>
            </a:r>
          </a:p>
        </p:txBody>
      </p:sp>
      <p:sp>
        <p:nvSpPr>
          <p:cNvPr id="44037" name="Rectangle 6"/>
          <p:cNvSpPr>
            <a:spLocks noChangeArrowheads="1"/>
          </p:cNvSpPr>
          <p:nvPr/>
        </p:nvSpPr>
        <p:spPr bwMode="auto">
          <a:xfrm>
            <a:off x="7156450" y="3600450"/>
            <a:ext cx="685800" cy="228600"/>
          </a:xfrm>
          <a:prstGeom prst="rect">
            <a:avLst/>
          </a:prstGeom>
          <a:solidFill>
            <a:schemeClr val="bg1"/>
          </a:solidFill>
          <a:ln w="9525">
            <a:noFill/>
            <a:miter lim="800000"/>
            <a:headEnd/>
            <a:tailEnd/>
          </a:ln>
        </p:spPr>
        <p:txBody>
          <a:bodyPr wrap="none" anchor="ctr"/>
          <a:lstStyle/>
          <a:p>
            <a:pPr algn="r"/>
            <a:r>
              <a:rPr lang="en-US" sz="1200"/>
              <a:t>Hgb D</a:t>
            </a:r>
          </a:p>
        </p:txBody>
      </p:sp>
      <p:sp>
        <p:nvSpPr>
          <p:cNvPr id="44038" name="Rectangle 7"/>
          <p:cNvSpPr>
            <a:spLocks noChangeArrowheads="1"/>
          </p:cNvSpPr>
          <p:nvPr/>
        </p:nvSpPr>
        <p:spPr bwMode="auto">
          <a:xfrm>
            <a:off x="7156450" y="3086100"/>
            <a:ext cx="685800" cy="228600"/>
          </a:xfrm>
          <a:prstGeom prst="rect">
            <a:avLst/>
          </a:prstGeom>
          <a:solidFill>
            <a:schemeClr val="bg1"/>
          </a:solidFill>
          <a:ln w="9525">
            <a:noFill/>
            <a:miter lim="800000"/>
            <a:headEnd/>
            <a:tailEnd/>
          </a:ln>
        </p:spPr>
        <p:txBody>
          <a:bodyPr wrap="none" anchor="ctr"/>
          <a:lstStyle/>
          <a:p>
            <a:pPr algn="r"/>
            <a:r>
              <a:rPr lang="en-US" sz="1200"/>
              <a:t>Hgb C</a:t>
            </a:r>
          </a:p>
        </p:txBody>
      </p:sp>
      <p:sp>
        <p:nvSpPr>
          <p:cNvPr id="44039" name="Rectangle 8"/>
          <p:cNvSpPr>
            <a:spLocks noChangeArrowheads="1"/>
          </p:cNvSpPr>
          <p:nvPr/>
        </p:nvSpPr>
        <p:spPr bwMode="auto">
          <a:xfrm>
            <a:off x="7308850" y="4090988"/>
            <a:ext cx="533400" cy="228600"/>
          </a:xfrm>
          <a:prstGeom prst="rect">
            <a:avLst/>
          </a:prstGeom>
          <a:solidFill>
            <a:schemeClr val="bg1"/>
          </a:solidFill>
          <a:ln w="9525">
            <a:noFill/>
            <a:miter lim="800000"/>
            <a:headEnd/>
            <a:tailEnd/>
          </a:ln>
        </p:spPr>
        <p:txBody>
          <a:bodyPr wrap="none" anchor="ctr"/>
          <a:lstStyle/>
          <a:p>
            <a:pPr algn="r"/>
            <a:r>
              <a:rPr lang="en-US" sz="1200"/>
              <a:t>Hgb E</a:t>
            </a:r>
          </a:p>
        </p:txBody>
      </p:sp>
      <p:sp>
        <p:nvSpPr>
          <p:cNvPr id="44040" name="Rectangle 9"/>
          <p:cNvSpPr>
            <a:spLocks noChangeArrowheads="1"/>
          </p:cNvSpPr>
          <p:nvPr/>
        </p:nvSpPr>
        <p:spPr bwMode="auto">
          <a:xfrm>
            <a:off x="7854950" y="2019300"/>
            <a:ext cx="450850" cy="311150"/>
          </a:xfrm>
          <a:prstGeom prst="rect">
            <a:avLst/>
          </a:prstGeom>
          <a:solidFill>
            <a:srgbClr val="F6F703"/>
          </a:solidFill>
          <a:ln w="28575">
            <a:solidFill>
              <a:schemeClr val="tx1"/>
            </a:solidFill>
            <a:miter lim="800000"/>
            <a:headEnd/>
            <a:tailEnd/>
          </a:ln>
        </p:spPr>
        <p:txBody>
          <a:bodyPr wrap="none" anchor="ctr"/>
          <a:lstStyle/>
          <a:p>
            <a:endParaRPr lang="en-US"/>
          </a:p>
        </p:txBody>
      </p:sp>
      <p:sp>
        <p:nvSpPr>
          <p:cNvPr id="44041" name="Rectangle 10"/>
          <p:cNvSpPr>
            <a:spLocks noChangeArrowheads="1"/>
          </p:cNvSpPr>
          <p:nvPr/>
        </p:nvSpPr>
        <p:spPr bwMode="auto">
          <a:xfrm>
            <a:off x="7848600" y="2533650"/>
            <a:ext cx="450850" cy="311150"/>
          </a:xfrm>
          <a:prstGeom prst="rect">
            <a:avLst/>
          </a:prstGeom>
          <a:solidFill>
            <a:srgbClr val="5DB801"/>
          </a:solidFill>
          <a:ln w="28575">
            <a:solidFill>
              <a:schemeClr val="tx1"/>
            </a:solidFill>
            <a:miter lim="800000"/>
            <a:headEnd/>
            <a:tailEnd/>
          </a:ln>
        </p:spPr>
        <p:txBody>
          <a:bodyPr wrap="none" anchor="ctr"/>
          <a:lstStyle/>
          <a:p>
            <a:endParaRPr lang="en-US"/>
          </a:p>
        </p:txBody>
      </p:sp>
      <p:sp>
        <p:nvSpPr>
          <p:cNvPr id="44042" name="Rectangle 11"/>
          <p:cNvSpPr>
            <a:spLocks noChangeArrowheads="1"/>
          </p:cNvSpPr>
          <p:nvPr/>
        </p:nvSpPr>
        <p:spPr bwMode="auto">
          <a:xfrm>
            <a:off x="7848600" y="3038475"/>
            <a:ext cx="450850" cy="311150"/>
          </a:xfrm>
          <a:prstGeom prst="rect">
            <a:avLst/>
          </a:prstGeom>
          <a:solidFill>
            <a:srgbClr val="EC3402"/>
          </a:solidFill>
          <a:ln w="28575">
            <a:solidFill>
              <a:schemeClr val="tx1"/>
            </a:solidFill>
            <a:miter lim="800000"/>
            <a:headEnd/>
            <a:tailEnd/>
          </a:ln>
        </p:spPr>
        <p:txBody>
          <a:bodyPr wrap="none" anchor="ctr"/>
          <a:lstStyle/>
          <a:p>
            <a:endParaRPr lang="en-US"/>
          </a:p>
        </p:txBody>
      </p:sp>
      <p:sp>
        <p:nvSpPr>
          <p:cNvPr id="44043" name="Rectangle 12" descr="Wide upward diagonal"/>
          <p:cNvSpPr>
            <a:spLocks noChangeArrowheads="1"/>
          </p:cNvSpPr>
          <p:nvPr/>
        </p:nvSpPr>
        <p:spPr bwMode="auto">
          <a:xfrm>
            <a:off x="7848600" y="3556000"/>
            <a:ext cx="450850" cy="311150"/>
          </a:xfrm>
          <a:prstGeom prst="rect">
            <a:avLst/>
          </a:prstGeom>
          <a:pattFill prst="wdUpDiag">
            <a:fgClr>
              <a:srgbClr val="EC3402"/>
            </a:fgClr>
            <a:bgClr>
              <a:srgbClr val="FFFFFF"/>
            </a:bgClr>
          </a:pattFill>
          <a:ln w="28575">
            <a:solidFill>
              <a:schemeClr val="tx1"/>
            </a:solidFill>
            <a:miter lim="800000"/>
            <a:headEnd/>
            <a:tailEnd/>
          </a:ln>
        </p:spPr>
        <p:txBody>
          <a:bodyPr wrap="none" anchor="ctr"/>
          <a:lstStyle/>
          <a:p>
            <a:endParaRPr lang="en-US"/>
          </a:p>
        </p:txBody>
      </p:sp>
      <p:sp>
        <p:nvSpPr>
          <p:cNvPr id="44044" name="Rectangle 13" descr="Wide upward diagonal"/>
          <p:cNvSpPr>
            <a:spLocks noChangeArrowheads="1"/>
          </p:cNvSpPr>
          <p:nvPr/>
        </p:nvSpPr>
        <p:spPr bwMode="auto">
          <a:xfrm>
            <a:off x="7848600" y="4049713"/>
            <a:ext cx="450850" cy="311150"/>
          </a:xfrm>
          <a:prstGeom prst="rect">
            <a:avLst/>
          </a:prstGeom>
          <a:pattFill prst="wdUpDiag">
            <a:fgClr>
              <a:srgbClr val="5DB801"/>
            </a:fgClr>
            <a:bgClr>
              <a:srgbClr val="FFFFFF"/>
            </a:bgClr>
          </a:pattFill>
          <a:ln w="28575">
            <a:solidFill>
              <a:schemeClr val="tx1"/>
            </a:solidFill>
            <a:miter lim="800000"/>
            <a:headEnd/>
            <a:tailEnd/>
          </a:ln>
        </p:spPr>
        <p:txBody>
          <a:bodyPr wrap="none" anchor="ct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5" name="Group 1"/>
          <p:cNvGrpSpPr>
            <a:grpSpLocks/>
          </p:cNvGrpSpPr>
          <p:nvPr/>
        </p:nvGrpSpPr>
        <p:grpSpPr bwMode="auto">
          <a:xfrm>
            <a:off x="903288" y="1657350"/>
            <a:ext cx="2971800" cy="3195638"/>
            <a:chOff x="0" y="0"/>
            <a:chExt cx="2080" cy="2237"/>
          </a:xfrm>
        </p:grpSpPr>
        <p:sp>
          <p:nvSpPr>
            <p:cNvPr id="149532" name="Line 2"/>
            <p:cNvSpPr>
              <a:spLocks noChangeShapeType="1"/>
            </p:cNvSpPr>
            <p:nvPr/>
          </p:nvSpPr>
          <p:spPr bwMode="auto">
            <a:xfrm flipH="1">
              <a:off x="7" y="0"/>
              <a:ext cx="0" cy="2237"/>
            </a:xfrm>
            <a:prstGeom prst="line">
              <a:avLst/>
            </a:prstGeom>
            <a:noFill/>
            <a:ln w="38100">
              <a:solidFill>
                <a:schemeClr val="tx1"/>
              </a:solidFill>
              <a:miter lim="800000"/>
              <a:headEnd/>
              <a:tailEnd/>
            </a:ln>
          </p:spPr>
          <p:txBody>
            <a:bodyPr lIns="0" tIns="0" rIns="0" bIns="0"/>
            <a:lstStyle/>
            <a:p>
              <a:endParaRPr lang="en-US"/>
            </a:p>
          </p:txBody>
        </p:sp>
        <p:sp>
          <p:nvSpPr>
            <p:cNvPr id="149533" name="Line 3"/>
            <p:cNvSpPr>
              <a:spLocks noChangeShapeType="1"/>
            </p:cNvSpPr>
            <p:nvPr/>
          </p:nvSpPr>
          <p:spPr bwMode="auto">
            <a:xfrm rot="10800000">
              <a:off x="0" y="2229"/>
              <a:ext cx="2080" cy="0"/>
            </a:xfrm>
            <a:prstGeom prst="line">
              <a:avLst/>
            </a:prstGeom>
            <a:noFill/>
            <a:ln w="38100">
              <a:solidFill>
                <a:schemeClr val="tx1"/>
              </a:solidFill>
              <a:miter lim="800000"/>
              <a:headEnd/>
              <a:tailEnd/>
            </a:ln>
          </p:spPr>
          <p:txBody>
            <a:bodyPr lIns="0" tIns="0" rIns="0" bIns="0"/>
            <a:lstStyle/>
            <a:p>
              <a:endParaRPr lang="en-US"/>
            </a:p>
          </p:txBody>
        </p:sp>
      </p:grpSp>
      <p:sp>
        <p:nvSpPr>
          <p:cNvPr id="149506" name="Rectangle 4"/>
          <p:cNvSpPr>
            <a:spLocks/>
          </p:cNvSpPr>
          <p:nvPr/>
        </p:nvSpPr>
        <p:spPr bwMode="auto">
          <a:xfrm rot="-5400000">
            <a:off x="22225" y="2981325"/>
            <a:ext cx="1208088" cy="369888"/>
          </a:xfrm>
          <a:prstGeom prst="rect">
            <a:avLst/>
          </a:prstGeom>
          <a:noFill/>
          <a:ln w="12700">
            <a:noFill/>
            <a:miter lim="800000"/>
            <a:headEnd/>
            <a:tailEnd/>
          </a:ln>
        </p:spPr>
        <p:txBody>
          <a:bodyPr wrap="none" lIns="0" tIns="0" rIns="0" bIns="0" anchor="ctr">
            <a:spAutoFit/>
          </a:bodyPr>
          <a:lstStyle/>
          <a:p>
            <a:r>
              <a:rPr lang="en-US"/>
              <a:t>Viscosity</a:t>
            </a:r>
          </a:p>
        </p:txBody>
      </p:sp>
      <p:sp>
        <p:nvSpPr>
          <p:cNvPr id="149507" name="Rectangle 5"/>
          <p:cNvSpPr>
            <a:spLocks/>
          </p:cNvSpPr>
          <p:nvPr/>
        </p:nvSpPr>
        <p:spPr bwMode="auto">
          <a:xfrm>
            <a:off x="2278063" y="4875213"/>
            <a:ext cx="284162" cy="307975"/>
          </a:xfrm>
          <a:prstGeom prst="rect">
            <a:avLst/>
          </a:prstGeom>
          <a:noFill/>
          <a:ln w="12700">
            <a:noFill/>
            <a:miter lim="800000"/>
            <a:headEnd/>
            <a:tailEnd/>
          </a:ln>
        </p:spPr>
        <p:txBody>
          <a:bodyPr wrap="none" lIns="0" tIns="0" rIns="0" bIns="0" anchor="ctr">
            <a:spAutoFit/>
          </a:bodyPr>
          <a:lstStyle/>
          <a:p>
            <a:r>
              <a:rPr lang="en-US" sz="2000"/>
              <a:t>30</a:t>
            </a:r>
          </a:p>
        </p:txBody>
      </p:sp>
      <p:sp>
        <p:nvSpPr>
          <p:cNvPr id="149508" name="Rectangle 6"/>
          <p:cNvSpPr>
            <a:spLocks/>
          </p:cNvSpPr>
          <p:nvPr/>
        </p:nvSpPr>
        <p:spPr bwMode="auto">
          <a:xfrm>
            <a:off x="1443038" y="4875213"/>
            <a:ext cx="285750" cy="307975"/>
          </a:xfrm>
          <a:prstGeom prst="rect">
            <a:avLst/>
          </a:prstGeom>
          <a:noFill/>
          <a:ln w="12700">
            <a:noFill/>
            <a:miter lim="800000"/>
            <a:headEnd/>
            <a:tailEnd/>
          </a:ln>
        </p:spPr>
        <p:txBody>
          <a:bodyPr wrap="none" lIns="0" tIns="0" rIns="0" bIns="0" anchor="ctr">
            <a:spAutoFit/>
          </a:bodyPr>
          <a:lstStyle/>
          <a:p>
            <a:r>
              <a:rPr lang="en-US" sz="2000"/>
              <a:t>20</a:t>
            </a:r>
          </a:p>
        </p:txBody>
      </p:sp>
      <p:sp>
        <p:nvSpPr>
          <p:cNvPr id="149509" name="Rectangle 7"/>
          <p:cNvSpPr>
            <a:spLocks/>
          </p:cNvSpPr>
          <p:nvPr/>
        </p:nvSpPr>
        <p:spPr bwMode="auto">
          <a:xfrm>
            <a:off x="3111500" y="4875213"/>
            <a:ext cx="285750" cy="307975"/>
          </a:xfrm>
          <a:prstGeom prst="rect">
            <a:avLst/>
          </a:prstGeom>
          <a:noFill/>
          <a:ln w="12700">
            <a:noFill/>
            <a:miter lim="800000"/>
            <a:headEnd/>
            <a:tailEnd/>
          </a:ln>
        </p:spPr>
        <p:txBody>
          <a:bodyPr wrap="none" lIns="0" tIns="0" rIns="0" bIns="0" anchor="ctr">
            <a:spAutoFit/>
          </a:bodyPr>
          <a:lstStyle/>
          <a:p>
            <a:r>
              <a:rPr lang="en-US" sz="2000"/>
              <a:t>40</a:t>
            </a:r>
          </a:p>
        </p:txBody>
      </p:sp>
      <p:sp>
        <p:nvSpPr>
          <p:cNvPr id="149510" name="Line 8"/>
          <p:cNvSpPr>
            <a:spLocks noChangeShapeType="1"/>
          </p:cNvSpPr>
          <p:nvPr/>
        </p:nvSpPr>
        <p:spPr bwMode="auto">
          <a:xfrm rot="10800000" flipH="1">
            <a:off x="1454150" y="3514725"/>
            <a:ext cx="1835150" cy="1003300"/>
          </a:xfrm>
          <a:prstGeom prst="line">
            <a:avLst/>
          </a:prstGeom>
          <a:noFill/>
          <a:ln w="25400">
            <a:solidFill>
              <a:schemeClr val="tx1"/>
            </a:solidFill>
            <a:miter lim="800000"/>
            <a:headEnd/>
            <a:tailEnd/>
          </a:ln>
        </p:spPr>
        <p:txBody>
          <a:bodyPr lIns="0" tIns="0" rIns="0" bIns="0"/>
          <a:lstStyle/>
          <a:p>
            <a:endParaRPr lang="en-US"/>
          </a:p>
        </p:txBody>
      </p:sp>
      <p:grpSp>
        <p:nvGrpSpPr>
          <p:cNvPr id="97289" name="Group 9"/>
          <p:cNvGrpSpPr>
            <a:grpSpLocks/>
          </p:cNvGrpSpPr>
          <p:nvPr/>
        </p:nvGrpSpPr>
        <p:grpSpPr bwMode="auto">
          <a:xfrm>
            <a:off x="1446213" y="1676400"/>
            <a:ext cx="2593975" cy="2846388"/>
            <a:chOff x="0" y="-79"/>
            <a:chExt cx="1815" cy="1993"/>
          </a:xfrm>
        </p:grpSpPr>
        <p:sp>
          <p:nvSpPr>
            <p:cNvPr id="149530" name="Freeform 10"/>
            <p:cNvSpPr>
              <a:spLocks/>
            </p:cNvSpPr>
            <p:nvPr/>
          </p:nvSpPr>
          <p:spPr bwMode="auto">
            <a:xfrm>
              <a:off x="0" y="131"/>
              <a:ext cx="929" cy="178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2106" y="20617"/>
                    <a:pt x="10470" y="17320"/>
                    <a:pt x="13064" y="15916"/>
                  </a:cubicBezTo>
                  <a:cubicBezTo>
                    <a:pt x="15657" y="14513"/>
                    <a:pt x="15855" y="13925"/>
                    <a:pt x="15855" y="13925"/>
                  </a:cubicBezTo>
                  <a:cubicBezTo>
                    <a:pt x="15855" y="13925"/>
                    <a:pt x="20571" y="2209"/>
                    <a:pt x="21600" y="0"/>
                  </a:cubicBezTo>
                </a:path>
              </a:pathLst>
            </a:custGeom>
            <a:noFill/>
            <a:ln w="25400" cap="flat">
              <a:solidFill>
                <a:srgbClr val="FF0000"/>
              </a:solidFill>
              <a:prstDash val="solid"/>
              <a:miter lim="800000"/>
              <a:headEnd type="none" w="med" len="med"/>
              <a:tailEnd type="none" w="med" len="med"/>
            </a:ln>
          </p:spPr>
          <p:txBody>
            <a:bodyPr lIns="0" tIns="0" rIns="0" bIns="0"/>
            <a:lstStyle/>
            <a:p>
              <a:endParaRPr lang="en-US"/>
            </a:p>
          </p:txBody>
        </p:sp>
        <p:sp>
          <p:nvSpPr>
            <p:cNvPr id="149531" name="Rectangle 11"/>
            <p:cNvSpPr>
              <a:spLocks/>
            </p:cNvSpPr>
            <p:nvPr/>
          </p:nvSpPr>
          <p:spPr bwMode="auto">
            <a:xfrm>
              <a:off x="907" y="-79"/>
              <a:ext cx="908" cy="215"/>
            </a:xfrm>
            <a:prstGeom prst="rect">
              <a:avLst/>
            </a:prstGeom>
            <a:noFill/>
            <a:ln w="12700">
              <a:noFill/>
              <a:miter lim="800000"/>
              <a:headEnd/>
              <a:tailEnd/>
            </a:ln>
          </p:spPr>
          <p:txBody>
            <a:bodyPr wrap="none" lIns="0" tIns="0" rIns="0" bIns="0" anchor="ctr">
              <a:spAutoFit/>
            </a:bodyPr>
            <a:lstStyle/>
            <a:p>
              <a:r>
                <a:rPr lang="en-US" sz="2000">
                  <a:solidFill>
                    <a:srgbClr val="FF0000"/>
                  </a:solidFill>
                </a:rPr>
                <a:t>90% Hgb S</a:t>
              </a:r>
            </a:p>
          </p:txBody>
        </p:sp>
      </p:grpSp>
      <p:grpSp>
        <p:nvGrpSpPr>
          <p:cNvPr id="97292" name="Group 12"/>
          <p:cNvGrpSpPr>
            <a:grpSpLocks/>
          </p:cNvGrpSpPr>
          <p:nvPr/>
        </p:nvGrpSpPr>
        <p:grpSpPr bwMode="auto">
          <a:xfrm>
            <a:off x="1531938" y="2206625"/>
            <a:ext cx="2887662" cy="2371725"/>
            <a:chOff x="52" y="-58"/>
            <a:chExt cx="2020" cy="1659"/>
          </a:xfrm>
        </p:grpSpPr>
        <p:sp>
          <p:nvSpPr>
            <p:cNvPr id="149528" name="Freeform 13"/>
            <p:cNvSpPr>
              <a:spLocks/>
            </p:cNvSpPr>
            <p:nvPr/>
          </p:nvSpPr>
          <p:spPr bwMode="auto">
            <a:xfrm rot="244707">
              <a:off x="52" y="97"/>
              <a:ext cx="1072" cy="150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1767" y="20571"/>
                    <a:pt x="8107" y="17201"/>
                    <a:pt x="10601" y="15429"/>
                  </a:cubicBezTo>
                  <a:cubicBezTo>
                    <a:pt x="13096" y="13657"/>
                    <a:pt x="12999" y="13642"/>
                    <a:pt x="14842" y="11057"/>
                  </a:cubicBezTo>
                  <a:cubicBezTo>
                    <a:pt x="16685" y="8472"/>
                    <a:pt x="20474" y="1843"/>
                    <a:pt x="21600" y="0"/>
                  </a:cubicBezTo>
                </a:path>
              </a:pathLst>
            </a:custGeom>
            <a:noFill/>
            <a:ln w="25400" cap="flat">
              <a:solidFill>
                <a:srgbClr val="800000"/>
              </a:solidFill>
              <a:prstDash val="solid"/>
              <a:miter lim="800000"/>
              <a:headEnd type="none" w="med" len="med"/>
              <a:tailEnd type="none" w="med" len="med"/>
            </a:ln>
          </p:spPr>
          <p:txBody>
            <a:bodyPr lIns="0" tIns="0" rIns="0" bIns="0"/>
            <a:lstStyle/>
            <a:p>
              <a:endParaRPr lang="en-US"/>
            </a:p>
          </p:txBody>
        </p:sp>
        <p:sp>
          <p:nvSpPr>
            <p:cNvPr id="149529" name="Rectangle 14"/>
            <p:cNvSpPr>
              <a:spLocks/>
            </p:cNvSpPr>
            <p:nvPr/>
          </p:nvSpPr>
          <p:spPr bwMode="auto">
            <a:xfrm>
              <a:off x="1164" y="-58"/>
              <a:ext cx="908" cy="215"/>
            </a:xfrm>
            <a:prstGeom prst="rect">
              <a:avLst/>
            </a:prstGeom>
            <a:noFill/>
            <a:ln w="12700">
              <a:noFill/>
              <a:miter lim="800000"/>
              <a:headEnd/>
              <a:tailEnd/>
            </a:ln>
          </p:spPr>
          <p:txBody>
            <a:bodyPr wrap="none" lIns="0" tIns="0" rIns="0" bIns="0" anchor="ctr">
              <a:spAutoFit/>
            </a:bodyPr>
            <a:lstStyle/>
            <a:p>
              <a:r>
                <a:rPr lang="en-US" sz="2000">
                  <a:solidFill>
                    <a:srgbClr val="800000"/>
                  </a:solidFill>
                </a:rPr>
                <a:t>60% Hgb S</a:t>
              </a:r>
            </a:p>
          </p:txBody>
        </p:sp>
      </p:grpSp>
      <p:grpSp>
        <p:nvGrpSpPr>
          <p:cNvPr id="97295" name="Group 15"/>
          <p:cNvGrpSpPr>
            <a:grpSpLocks/>
          </p:cNvGrpSpPr>
          <p:nvPr/>
        </p:nvGrpSpPr>
        <p:grpSpPr bwMode="auto">
          <a:xfrm>
            <a:off x="1473200" y="2819400"/>
            <a:ext cx="3108325" cy="1703388"/>
            <a:chOff x="0" y="-71"/>
            <a:chExt cx="2175" cy="1193"/>
          </a:xfrm>
        </p:grpSpPr>
        <p:sp>
          <p:nvSpPr>
            <p:cNvPr id="149526" name="Freeform 16"/>
            <p:cNvSpPr>
              <a:spLocks/>
            </p:cNvSpPr>
            <p:nvPr/>
          </p:nvSpPr>
          <p:spPr bwMode="auto">
            <a:xfrm>
              <a:off x="0" y="123"/>
              <a:ext cx="1258" cy="9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1863" y="20142"/>
                    <a:pt x="8713" y="14975"/>
                    <a:pt x="11180" y="12851"/>
                  </a:cubicBezTo>
                  <a:cubicBezTo>
                    <a:pt x="13647" y="10726"/>
                    <a:pt x="13567" y="10893"/>
                    <a:pt x="15305" y="8749"/>
                  </a:cubicBezTo>
                  <a:cubicBezTo>
                    <a:pt x="17042" y="6606"/>
                    <a:pt x="20460" y="1481"/>
                    <a:pt x="21600" y="0"/>
                  </a:cubicBezTo>
                </a:path>
              </a:pathLst>
            </a:custGeom>
            <a:noFill/>
            <a:ln w="25400" cap="flat">
              <a:solidFill>
                <a:srgbClr val="804000"/>
              </a:solidFill>
              <a:prstDash val="solid"/>
              <a:miter lim="800000"/>
              <a:headEnd type="none" w="med" len="med"/>
              <a:tailEnd type="none" w="med" len="med"/>
            </a:ln>
          </p:spPr>
          <p:txBody>
            <a:bodyPr lIns="0" tIns="0" rIns="0" bIns="0"/>
            <a:lstStyle/>
            <a:p>
              <a:endParaRPr lang="en-US"/>
            </a:p>
          </p:txBody>
        </p:sp>
        <p:sp>
          <p:nvSpPr>
            <p:cNvPr id="149527" name="Rectangle 17"/>
            <p:cNvSpPr>
              <a:spLocks/>
            </p:cNvSpPr>
            <p:nvPr/>
          </p:nvSpPr>
          <p:spPr bwMode="auto">
            <a:xfrm>
              <a:off x="1267" y="-71"/>
              <a:ext cx="908" cy="215"/>
            </a:xfrm>
            <a:prstGeom prst="rect">
              <a:avLst/>
            </a:prstGeom>
            <a:noFill/>
            <a:ln w="12700">
              <a:noFill/>
              <a:miter lim="800000"/>
              <a:headEnd/>
              <a:tailEnd/>
            </a:ln>
          </p:spPr>
          <p:txBody>
            <a:bodyPr wrap="none" lIns="0" tIns="0" rIns="0" bIns="0" anchor="ctr">
              <a:spAutoFit/>
            </a:bodyPr>
            <a:lstStyle/>
            <a:p>
              <a:r>
                <a:rPr lang="en-US" sz="2000">
                  <a:solidFill>
                    <a:srgbClr val="804000"/>
                  </a:solidFill>
                </a:rPr>
                <a:t>30% Hgb S</a:t>
              </a:r>
            </a:p>
          </p:txBody>
        </p:sp>
      </p:grpSp>
      <p:sp>
        <p:nvSpPr>
          <p:cNvPr id="149514" name="Rectangle 18"/>
          <p:cNvSpPr>
            <a:spLocks/>
          </p:cNvSpPr>
          <p:nvPr/>
        </p:nvSpPr>
        <p:spPr bwMode="auto">
          <a:xfrm>
            <a:off x="3341688" y="3276600"/>
            <a:ext cx="1154112" cy="307975"/>
          </a:xfrm>
          <a:prstGeom prst="rect">
            <a:avLst/>
          </a:prstGeom>
          <a:noFill/>
          <a:ln w="12700">
            <a:noFill/>
            <a:miter lim="800000"/>
            <a:headEnd/>
            <a:tailEnd/>
          </a:ln>
        </p:spPr>
        <p:txBody>
          <a:bodyPr wrap="none" lIns="0" tIns="0" rIns="0" bIns="0" anchor="ctr">
            <a:spAutoFit/>
          </a:bodyPr>
          <a:lstStyle/>
          <a:p>
            <a:r>
              <a:rPr lang="en-US" sz="2000"/>
              <a:t>0% Hgb S</a:t>
            </a:r>
          </a:p>
        </p:txBody>
      </p:sp>
      <p:sp>
        <p:nvSpPr>
          <p:cNvPr id="149515" name="Rectangle 19"/>
          <p:cNvSpPr>
            <a:spLocks/>
          </p:cNvSpPr>
          <p:nvPr/>
        </p:nvSpPr>
        <p:spPr bwMode="auto">
          <a:xfrm>
            <a:off x="1547813" y="5267325"/>
            <a:ext cx="1487487" cy="369888"/>
          </a:xfrm>
          <a:prstGeom prst="rect">
            <a:avLst/>
          </a:prstGeom>
          <a:noFill/>
          <a:ln w="12700">
            <a:noFill/>
            <a:miter lim="800000"/>
            <a:headEnd/>
            <a:tailEnd/>
          </a:ln>
        </p:spPr>
        <p:txBody>
          <a:bodyPr wrap="none" lIns="0" tIns="0" rIns="0" bIns="0" anchor="ctr">
            <a:spAutoFit/>
          </a:bodyPr>
          <a:lstStyle/>
          <a:p>
            <a:r>
              <a:rPr lang="en-US"/>
              <a:t>Hematocrit</a:t>
            </a:r>
          </a:p>
        </p:txBody>
      </p:sp>
      <p:sp>
        <p:nvSpPr>
          <p:cNvPr id="149516" name="Rectangle 20"/>
          <p:cNvSpPr>
            <a:spLocks/>
          </p:cNvSpPr>
          <p:nvPr/>
        </p:nvSpPr>
        <p:spPr bwMode="auto">
          <a:xfrm>
            <a:off x="1457325" y="469900"/>
            <a:ext cx="6229350" cy="660400"/>
          </a:xfrm>
          <a:prstGeom prst="rect">
            <a:avLst/>
          </a:prstGeom>
          <a:noFill/>
          <a:ln w="12700">
            <a:noFill/>
            <a:miter lim="800000"/>
            <a:headEnd/>
            <a:tailEnd/>
          </a:ln>
        </p:spPr>
        <p:txBody>
          <a:bodyPr wrap="none" lIns="0" tIns="0" rIns="0" bIns="0" anchor="ctr">
            <a:spAutoFit/>
          </a:bodyPr>
          <a:lstStyle/>
          <a:p>
            <a:pPr algn="ctr"/>
            <a:r>
              <a:rPr lang="en-US" sz="4300" b="1">
                <a:solidFill>
                  <a:srgbClr val="234F77"/>
                </a:solidFill>
              </a:rPr>
              <a:t>Avoid Over-Transfusion</a:t>
            </a:r>
          </a:p>
        </p:txBody>
      </p:sp>
      <p:sp>
        <p:nvSpPr>
          <p:cNvPr id="97301" name="Rectangle 21"/>
          <p:cNvSpPr>
            <a:spLocks/>
          </p:cNvSpPr>
          <p:nvPr/>
        </p:nvSpPr>
        <p:spPr bwMode="auto">
          <a:xfrm>
            <a:off x="42863" y="6019800"/>
            <a:ext cx="9029700" cy="423862"/>
          </a:xfrm>
          <a:prstGeom prst="rect">
            <a:avLst/>
          </a:prstGeom>
          <a:noFill/>
          <a:ln w="12700">
            <a:noFill/>
            <a:miter lim="800000"/>
            <a:headEnd/>
            <a:tailEnd/>
          </a:ln>
        </p:spPr>
        <p:txBody>
          <a:bodyPr lIns="0" tIns="0" rIns="0" bIns="0" anchor="ctr"/>
          <a:lstStyle/>
          <a:p>
            <a:pPr algn="ctr"/>
            <a:r>
              <a:rPr lang="en-US" sz="2000" dirty="0">
                <a:solidFill>
                  <a:srgbClr val="FF0000"/>
                </a:solidFill>
              </a:rPr>
              <a:t>Don’</a:t>
            </a:r>
            <a:r>
              <a:rPr lang="en-US" altLang="ja-JP" sz="2000" dirty="0">
                <a:solidFill>
                  <a:srgbClr val="FF0000"/>
                </a:solidFill>
              </a:rPr>
              <a:t>t transfuse higher than 10-11 g/</a:t>
            </a:r>
            <a:r>
              <a:rPr lang="en-US" altLang="ja-JP" sz="2000" dirty="0" err="1">
                <a:solidFill>
                  <a:srgbClr val="FF0000"/>
                </a:solidFill>
              </a:rPr>
              <a:t>dL</a:t>
            </a:r>
            <a:r>
              <a:rPr lang="en-US" altLang="ja-JP" sz="2000" dirty="0">
                <a:solidFill>
                  <a:srgbClr val="FF0000"/>
                </a:solidFill>
              </a:rPr>
              <a:t> in the </a:t>
            </a:r>
            <a:r>
              <a:rPr lang="en-US" altLang="ja-JP" sz="2000" b="1" dirty="0">
                <a:solidFill>
                  <a:srgbClr val="FF0000"/>
                </a:solidFill>
              </a:rPr>
              <a:t>un</a:t>
            </a:r>
            <a:r>
              <a:rPr lang="en-US" altLang="ja-JP" sz="2000" dirty="0">
                <a:solidFill>
                  <a:srgbClr val="FF0000"/>
                </a:solidFill>
              </a:rPr>
              <a:t>-transfused patient.</a:t>
            </a:r>
            <a:endParaRPr lang="en-US" sz="2000" dirty="0">
              <a:solidFill>
                <a:srgbClr val="FF0000"/>
              </a:solidFill>
            </a:endParaRPr>
          </a:p>
        </p:txBody>
      </p:sp>
      <p:sp>
        <p:nvSpPr>
          <p:cNvPr id="97303" name="Freeform 23"/>
          <p:cNvSpPr>
            <a:spLocks/>
          </p:cNvSpPr>
          <p:nvPr/>
        </p:nvSpPr>
        <p:spPr bwMode="auto">
          <a:xfrm>
            <a:off x="5822950" y="2895600"/>
            <a:ext cx="2406650" cy="1220788"/>
          </a:xfrm>
          <a:custGeom>
            <a:avLst/>
            <a:gdLst>
              <a:gd name="T0" fmla="*/ 0 w 21600"/>
              <a:gd name="T1" fmla="*/ 2147483647 h 21433"/>
              <a:gd name="T2" fmla="*/ 2147483647 w 21600"/>
              <a:gd name="T3" fmla="*/ 2147483647 h 21433"/>
              <a:gd name="T4" fmla="*/ 2147483647 w 21600"/>
              <a:gd name="T5" fmla="*/ 2147483647 h 21433"/>
              <a:gd name="T6" fmla="*/ 2147483647 w 21600"/>
              <a:gd name="T7" fmla="*/ 2147483647 h 21433"/>
              <a:gd name="T8" fmla="*/ 2147483647 w 21600"/>
              <a:gd name="T9" fmla="*/ 2147483647 h 21433"/>
              <a:gd name="T10" fmla="*/ 2147483647 w 21600"/>
              <a:gd name="T11" fmla="*/ 2147483647 h 21433"/>
              <a:gd name="T12" fmla="*/ 2147483647 w 21600"/>
              <a:gd name="T13" fmla="*/ 2147483647 h 214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433">
                <a:moveTo>
                  <a:pt x="0" y="10501"/>
                </a:moveTo>
                <a:cubicBezTo>
                  <a:pt x="945" y="8072"/>
                  <a:pt x="1468" y="4981"/>
                  <a:pt x="2835" y="3214"/>
                </a:cubicBezTo>
                <a:cubicBezTo>
                  <a:pt x="4315" y="1300"/>
                  <a:pt x="6239" y="229"/>
                  <a:pt x="8100" y="25"/>
                </a:cubicBezTo>
                <a:cubicBezTo>
                  <a:pt x="9854" y="-167"/>
                  <a:pt x="11658" y="749"/>
                  <a:pt x="13230" y="2075"/>
                </a:cubicBezTo>
                <a:cubicBezTo>
                  <a:pt x="14540" y="3180"/>
                  <a:pt x="15497" y="5238"/>
                  <a:pt x="16470" y="7085"/>
                </a:cubicBezTo>
                <a:cubicBezTo>
                  <a:pt x="17666" y="9355"/>
                  <a:pt x="18780" y="11773"/>
                  <a:pt x="19710" y="14373"/>
                </a:cubicBezTo>
                <a:cubicBezTo>
                  <a:pt x="20501" y="16584"/>
                  <a:pt x="20970" y="19080"/>
                  <a:pt x="21600" y="21433"/>
                </a:cubicBezTo>
              </a:path>
            </a:pathLst>
          </a:custGeom>
          <a:noFill/>
          <a:ln w="50800" cap="flat">
            <a:solidFill>
              <a:srgbClr val="FF0000"/>
            </a:solidFill>
            <a:prstDash val="solid"/>
            <a:miter lim="800000"/>
            <a:headEnd type="none" w="med" len="med"/>
            <a:tailEnd type="none" w="med" len="med"/>
          </a:ln>
        </p:spPr>
        <p:txBody>
          <a:bodyPr lIns="0" tIns="0" rIns="0" bIns="0"/>
          <a:lstStyle/>
          <a:p>
            <a:endParaRPr lang="en-US">
              <a:ln>
                <a:solidFill>
                  <a:srgbClr val="FF0000"/>
                </a:solidFill>
              </a:ln>
            </a:endParaRPr>
          </a:p>
        </p:txBody>
      </p:sp>
      <p:grpSp>
        <p:nvGrpSpPr>
          <p:cNvPr id="2" name="Group 1"/>
          <p:cNvGrpSpPr>
            <a:grpSpLocks/>
          </p:cNvGrpSpPr>
          <p:nvPr/>
        </p:nvGrpSpPr>
        <p:grpSpPr bwMode="auto">
          <a:xfrm>
            <a:off x="5057775" y="1657350"/>
            <a:ext cx="3446463" cy="3979863"/>
            <a:chOff x="5057776" y="1657350"/>
            <a:chExt cx="3446145" cy="3980498"/>
          </a:xfrm>
        </p:grpSpPr>
        <p:grpSp>
          <p:nvGrpSpPr>
            <p:cNvPr id="149521" name="Group 24"/>
            <p:cNvGrpSpPr>
              <a:grpSpLocks/>
            </p:cNvGrpSpPr>
            <p:nvPr/>
          </p:nvGrpSpPr>
          <p:grpSpPr bwMode="auto">
            <a:xfrm>
              <a:off x="5530692" y="1657350"/>
              <a:ext cx="2973229" cy="3196114"/>
              <a:chOff x="0" y="0"/>
              <a:chExt cx="2080" cy="2237"/>
            </a:xfrm>
          </p:grpSpPr>
          <p:sp>
            <p:nvSpPr>
              <p:cNvPr id="149524" name="Line 25"/>
              <p:cNvSpPr>
                <a:spLocks noChangeShapeType="1"/>
              </p:cNvSpPr>
              <p:nvPr/>
            </p:nvSpPr>
            <p:spPr bwMode="auto">
              <a:xfrm flipH="1">
                <a:off x="7" y="0"/>
                <a:ext cx="0" cy="2237"/>
              </a:xfrm>
              <a:prstGeom prst="line">
                <a:avLst/>
              </a:prstGeom>
              <a:noFill/>
              <a:ln w="38100">
                <a:solidFill>
                  <a:schemeClr val="tx1"/>
                </a:solidFill>
                <a:miter lim="800000"/>
                <a:headEnd/>
                <a:tailEnd/>
              </a:ln>
            </p:spPr>
            <p:txBody>
              <a:bodyPr lIns="0" tIns="0" rIns="0" bIns="0"/>
              <a:lstStyle/>
              <a:p>
                <a:endParaRPr lang="en-US"/>
              </a:p>
            </p:txBody>
          </p:sp>
          <p:sp>
            <p:nvSpPr>
              <p:cNvPr id="149525" name="Line 26"/>
              <p:cNvSpPr>
                <a:spLocks noChangeShapeType="1"/>
              </p:cNvSpPr>
              <p:nvPr/>
            </p:nvSpPr>
            <p:spPr bwMode="auto">
              <a:xfrm rot="10800000">
                <a:off x="0" y="2229"/>
                <a:ext cx="2080" cy="0"/>
              </a:xfrm>
              <a:prstGeom prst="line">
                <a:avLst/>
              </a:prstGeom>
              <a:noFill/>
              <a:ln w="38100">
                <a:solidFill>
                  <a:schemeClr val="tx1"/>
                </a:solidFill>
                <a:miter lim="800000"/>
                <a:headEnd/>
                <a:tailEnd/>
              </a:ln>
            </p:spPr>
            <p:txBody>
              <a:bodyPr lIns="0" tIns="0" rIns="0" bIns="0"/>
              <a:lstStyle/>
              <a:p>
                <a:endParaRPr lang="en-US"/>
              </a:p>
            </p:txBody>
          </p:sp>
        </p:grpSp>
        <p:sp>
          <p:nvSpPr>
            <p:cNvPr id="149522" name="Rectangle 27"/>
            <p:cNvSpPr>
              <a:spLocks/>
            </p:cNvSpPr>
            <p:nvPr/>
          </p:nvSpPr>
          <p:spPr bwMode="auto">
            <a:xfrm rot="-5400000">
              <a:off x="4467702" y="3084671"/>
              <a:ext cx="1550194" cy="370046"/>
            </a:xfrm>
            <a:prstGeom prst="rect">
              <a:avLst/>
            </a:prstGeom>
            <a:noFill/>
            <a:ln w="12700">
              <a:noFill/>
              <a:miter lim="800000"/>
              <a:headEnd/>
              <a:tailEnd/>
            </a:ln>
          </p:spPr>
          <p:txBody>
            <a:bodyPr wrap="none" lIns="0" tIns="0" rIns="0" bIns="0" anchor="ctr">
              <a:spAutoFit/>
            </a:bodyPr>
            <a:lstStyle/>
            <a:p>
              <a:r>
                <a:rPr lang="en-US"/>
                <a:t>O</a:t>
              </a:r>
              <a:r>
                <a:rPr lang="en-US" baseline="-6000"/>
                <a:t>2</a:t>
              </a:r>
              <a:r>
                <a:rPr lang="en-US"/>
                <a:t> Delivery</a:t>
              </a:r>
            </a:p>
          </p:txBody>
        </p:sp>
        <p:sp>
          <p:nvSpPr>
            <p:cNvPr id="149523" name="Rectangle 28"/>
            <p:cNvSpPr>
              <a:spLocks/>
            </p:cNvSpPr>
            <p:nvPr/>
          </p:nvSpPr>
          <p:spPr bwMode="auto">
            <a:xfrm>
              <a:off x="6320791" y="5267802"/>
              <a:ext cx="1208723" cy="370046"/>
            </a:xfrm>
            <a:prstGeom prst="rect">
              <a:avLst/>
            </a:prstGeom>
            <a:noFill/>
            <a:ln w="12700">
              <a:noFill/>
              <a:miter lim="800000"/>
              <a:headEnd/>
              <a:tailEnd/>
            </a:ln>
          </p:spPr>
          <p:txBody>
            <a:bodyPr wrap="none" lIns="0" tIns="0" rIns="0" bIns="0" anchor="ctr">
              <a:spAutoFit/>
            </a:bodyPr>
            <a:lstStyle/>
            <a:p>
              <a:r>
                <a:rPr lang="en-US"/>
                <a:t>Viscosity</a:t>
              </a:r>
            </a:p>
          </p:txBody>
        </p:sp>
      </p:grpSp>
      <p:sp>
        <p:nvSpPr>
          <p:cNvPr id="31" name="Rectangle 11"/>
          <p:cNvSpPr>
            <a:spLocks/>
          </p:cNvSpPr>
          <p:nvPr/>
        </p:nvSpPr>
        <p:spPr bwMode="auto">
          <a:xfrm>
            <a:off x="7898479" y="4116388"/>
            <a:ext cx="740587" cy="307777"/>
          </a:xfrm>
          <a:prstGeom prst="rect">
            <a:avLst/>
          </a:prstGeom>
          <a:noFill/>
          <a:ln w="12700">
            <a:noFill/>
            <a:miter lim="800000"/>
            <a:headEnd/>
            <a:tailEnd/>
          </a:ln>
        </p:spPr>
        <p:txBody>
          <a:bodyPr wrap="none" lIns="0" tIns="0" rIns="0" bIns="0" anchor="ctr">
            <a:spAutoFit/>
          </a:bodyPr>
          <a:lstStyle/>
          <a:p>
            <a:r>
              <a:rPr lang="en-US" sz="2000" dirty="0">
                <a:solidFill>
                  <a:srgbClr val="FF0000"/>
                </a:solidFill>
              </a:rPr>
              <a:t>Stroke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0"/>
                                          </p:stCondLst>
                                        </p:cTn>
                                        <p:tgtEl>
                                          <p:spTgt spid="97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01" grpId="0"/>
      <p:bldP spid="3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4"/>
          <p:cNvSpPr>
            <a:spLocks noGrp="1"/>
          </p:cNvSpPr>
          <p:nvPr>
            <p:ph type="title"/>
          </p:nvPr>
        </p:nvSpPr>
        <p:spPr/>
        <p:txBody>
          <a:bodyPr/>
          <a:lstStyle/>
          <a:p>
            <a:r>
              <a:rPr lang="en-US" dirty="0">
                <a:latin typeface="Arial" pitchFamily="34" charset="0"/>
                <a:ea typeface="ＭＳ Ｐゴシック" pitchFamily="34" charset="-128"/>
              </a:rPr>
              <a:t>Stem Cell Transplantation</a:t>
            </a:r>
            <a:br>
              <a:rPr lang="en-US" dirty="0">
                <a:latin typeface="Arial" pitchFamily="34" charset="0"/>
                <a:ea typeface="ＭＳ Ｐゴシック" pitchFamily="34" charset="-128"/>
              </a:rPr>
            </a:br>
            <a:r>
              <a:rPr lang="en-US" sz="3200" b="0" dirty="0">
                <a:latin typeface="+mj-lt"/>
                <a:ea typeface="ＭＳ Ｐゴシック" pitchFamily="34" charset="-128"/>
              </a:rPr>
              <a:t>for SCD or thalassemia</a:t>
            </a:r>
          </a:p>
        </p:txBody>
      </p:sp>
      <p:pic>
        <p:nvPicPr>
          <p:cNvPr id="150530" name="Picture 5" descr="Screen shot 2011-01-22 at 10.50.47 AM.png"/>
          <p:cNvPicPr>
            <a:picLocks noChangeAspect="1"/>
          </p:cNvPicPr>
          <p:nvPr/>
        </p:nvPicPr>
        <p:blipFill>
          <a:blip r:embed="rId2"/>
          <a:srcRect/>
          <a:stretch>
            <a:fillRect/>
          </a:stretch>
        </p:blipFill>
        <p:spPr bwMode="auto">
          <a:xfrm>
            <a:off x="381000" y="2133600"/>
            <a:ext cx="5334000" cy="3657600"/>
          </a:xfrm>
          <a:prstGeom prst="rect">
            <a:avLst/>
          </a:prstGeom>
          <a:noFill/>
          <a:ln w="9525">
            <a:solidFill>
              <a:srgbClr val="234F77"/>
            </a:solidFill>
            <a:miter lim="800000"/>
            <a:headEnd/>
            <a:tailEnd/>
          </a:ln>
        </p:spPr>
      </p:pic>
      <p:sp>
        <p:nvSpPr>
          <p:cNvPr id="150531" name="TextBox 6"/>
          <p:cNvSpPr txBox="1">
            <a:spLocks noChangeArrowheads="1"/>
          </p:cNvSpPr>
          <p:nvPr/>
        </p:nvSpPr>
        <p:spPr bwMode="auto">
          <a:xfrm>
            <a:off x="5867400" y="2209800"/>
            <a:ext cx="3048000" cy="3416320"/>
          </a:xfrm>
          <a:prstGeom prst="rect">
            <a:avLst/>
          </a:prstGeom>
          <a:noFill/>
          <a:ln w="9525">
            <a:noFill/>
            <a:miter lim="800000"/>
            <a:headEnd/>
            <a:tailEnd/>
          </a:ln>
        </p:spPr>
        <p:txBody>
          <a:bodyPr>
            <a:spAutoFit/>
          </a:bodyPr>
          <a:lstStyle/>
          <a:p>
            <a:r>
              <a:rPr lang="en-US" dirty="0">
                <a:latin typeface="Arial Narrow" pitchFamily="34" charset="0"/>
              </a:rPr>
              <a:t>SCT is a cure for SCD and thalassemia</a:t>
            </a:r>
          </a:p>
          <a:p>
            <a:endParaRPr lang="en-US" dirty="0">
              <a:latin typeface="Arial Narrow" pitchFamily="34" charset="0"/>
            </a:endParaRPr>
          </a:p>
          <a:p>
            <a:r>
              <a:rPr lang="en-US" dirty="0">
                <a:latin typeface="Arial Narrow" pitchFamily="34" charset="0"/>
              </a:rPr>
              <a:t>HLA-matched sibling donors are limited</a:t>
            </a:r>
          </a:p>
          <a:p>
            <a:endParaRPr lang="en-US" dirty="0">
              <a:latin typeface="Arial Narrow" pitchFamily="34" charset="0"/>
            </a:endParaRPr>
          </a:p>
          <a:p>
            <a:r>
              <a:rPr lang="en-US" dirty="0">
                <a:latin typeface="Arial Narrow" pitchFamily="34" charset="0"/>
              </a:rPr>
              <a:t>Ongoing research to expand donor choices and reduce toxicity</a:t>
            </a:r>
          </a:p>
        </p:txBody>
      </p:sp>
      <p:sp>
        <p:nvSpPr>
          <p:cNvPr id="2" name="TextBox 1"/>
          <p:cNvSpPr txBox="1"/>
          <p:nvPr/>
        </p:nvSpPr>
        <p:spPr>
          <a:xfrm>
            <a:off x="4654536" y="2190690"/>
            <a:ext cx="846707" cy="400110"/>
          </a:xfrm>
          <a:prstGeom prst="rect">
            <a:avLst/>
          </a:prstGeom>
          <a:solidFill>
            <a:schemeClr val="bg1"/>
          </a:solidFill>
        </p:spPr>
        <p:txBody>
          <a:bodyPr wrap="none" rtlCol="0">
            <a:spAutoFit/>
          </a:bodyPr>
          <a:lstStyle/>
          <a:p>
            <a:pPr algn="ctr"/>
            <a:r>
              <a:rPr lang="en-US" sz="2000" b="1" dirty="0">
                <a:solidFill>
                  <a:schemeClr val="accent4">
                    <a:lumMod val="75000"/>
                  </a:schemeClr>
                </a:solidFill>
              </a:rPr>
              <a:t>~95%</a:t>
            </a:r>
          </a:p>
        </p:txBody>
      </p:sp>
      <p:sp>
        <p:nvSpPr>
          <p:cNvPr id="7" name="TextBox 6"/>
          <p:cNvSpPr txBox="1"/>
          <p:nvPr/>
        </p:nvSpPr>
        <p:spPr>
          <a:xfrm>
            <a:off x="4615263" y="4191000"/>
            <a:ext cx="925253" cy="400110"/>
          </a:xfrm>
          <a:prstGeom prst="rect">
            <a:avLst/>
          </a:prstGeom>
          <a:solidFill>
            <a:schemeClr val="bg1"/>
          </a:solidFill>
        </p:spPr>
        <p:txBody>
          <a:bodyPr wrap="none" rtlCol="0">
            <a:spAutoFit/>
          </a:bodyPr>
          <a:lstStyle/>
          <a:p>
            <a:pPr algn="ctr"/>
            <a:r>
              <a:rPr lang="en-US" sz="2000" b="1" dirty="0">
                <a:solidFill>
                  <a:schemeClr val="accent4">
                    <a:lumMod val="75000"/>
                  </a:schemeClr>
                </a:solidFill>
              </a:rPr>
              <a:t>5-10%</a:t>
            </a:r>
          </a:p>
        </p:txBody>
      </p:sp>
      <p:sp>
        <p:nvSpPr>
          <p:cNvPr id="8" name="TextBox 7"/>
          <p:cNvSpPr txBox="1"/>
          <p:nvPr/>
        </p:nvSpPr>
        <p:spPr>
          <a:xfrm>
            <a:off x="4543929" y="2705936"/>
            <a:ext cx="1067921" cy="400110"/>
          </a:xfrm>
          <a:prstGeom prst="rect">
            <a:avLst/>
          </a:prstGeom>
          <a:solidFill>
            <a:schemeClr val="bg1"/>
          </a:solidFill>
        </p:spPr>
        <p:txBody>
          <a:bodyPr wrap="none" rtlCol="0">
            <a:spAutoFit/>
          </a:bodyPr>
          <a:lstStyle/>
          <a:p>
            <a:pPr algn="ctr"/>
            <a:r>
              <a:rPr lang="en-US" sz="2000" b="1" dirty="0">
                <a:solidFill>
                  <a:schemeClr val="accent4">
                    <a:lumMod val="75000"/>
                  </a:schemeClr>
                </a:solidFill>
              </a:rPr>
              <a:t>70-80%</a:t>
            </a:r>
          </a:p>
        </p:txBody>
      </p:sp>
      <p:sp>
        <p:nvSpPr>
          <p:cNvPr id="3" name="TextBox 2"/>
          <p:cNvSpPr txBox="1"/>
          <p:nvPr/>
        </p:nvSpPr>
        <p:spPr>
          <a:xfrm>
            <a:off x="2209800" y="3340745"/>
            <a:ext cx="2792752" cy="307777"/>
          </a:xfrm>
          <a:prstGeom prst="rect">
            <a:avLst/>
          </a:prstGeom>
          <a:noFill/>
        </p:spPr>
        <p:txBody>
          <a:bodyPr wrap="none" rtlCol="0">
            <a:spAutoFit/>
          </a:bodyPr>
          <a:lstStyle/>
          <a:p>
            <a:r>
              <a:rPr lang="en-US" sz="1400" dirty="0">
                <a:solidFill>
                  <a:schemeClr val="accent4">
                    <a:lumMod val="75000"/>
                  </a:schemeClr>
                </a:solidFill>
              </a:rPr>
              <a:t>(including chronic severe GVHD)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5"/>
          <p:cNvSpPr txBox="1">
            <a:spLocks noChangeArrowheads="1"/>
          </p:cNvSpPr>
          <p:nvPr/>
        </p:nvSpPr>
        <p:spPr bwMode="auto">
          <a:xfrm>
            <a:off x="457200" y="381000"/>
            <a:ext cx="8229600" cy="685800"/>
          </a:xfrm>
          <a:prstGeom prst="rect">
            <a:avLst/>
          </a:prstGeom>
          <a:noFill/>
          <a:ln w="9525">
            <a:noFill/>
            <a:miter lim="800000"/>
            <a:headEnd/>
            <a:tailEnd/>
          </a:ln>
        </p:spPr>
        <p:txBody>
          <a:bodyPr anchor="ctr"/>
          <a:lstStyle/>
          <a:p>
            <a:pPr algn="ctr" eaLnBrk="1" hangingPunct="1"/>
            <a:r>
              <a:rPr lang="en-US" sz="3600" b="1" dirty="0">
                <a:solidFill>
                  <a:srgbClr val="234F77"/>
                </a:solidFill>
                <a:cs typeface="Arial" pitchFamily="34" charset="0"/>
              </a:rPr>
              <a:t>Survival in Sickle Cell Anemia</a:t>
            </a:r>
          </a:p>
        </p:txBody>
      </p:sp>
      <p:pic>
        <p:nvPicPr>
          <p:cNvPr id="151554" name="Picture 1" descr="Cohort Comparison3.jpg"/>
          <p:cNvPicPr>
            <a:picLocks noChangeAspect="1"/>
          </p:cNvPicPr>
          <p:nvPr/>
        </p:nvPicPr>
        <p:blipFill>
          <a:blip r:embed="rId3"/>
          <a:srcRect/>
          <a:stretch>
            <a:fillRect/>
          </a:stretch>
        </p:blipFill>
        <p:spPr bwMode="auto">
          <a:xfrm>
            <a:off x="1949936" y="1066800"/>
            <a:ext cx="5244123" cy="3657600"/>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2196945421"/>
              </p:ext>
            </p:extLst>
          </p:nvPr>
        </p:nvGraphicFramePr>
        <p:xfrm>
          <a:off x="2019299" y="5334000"/>
          <a:ext cx="5105400" cy="1137920"/>
        </p:xfrm>
        <a:graphic>
          <a:graphicData uri="http://schemas.openxmlformats.org/drawingml/2006/table">
            <a:tbl>
              <a:tblPr firstRow="1" bandRow="1">
                <a:tableStyleId>{2D5ABB26-0587-4C30-8999-92F81FD0307C}</a:tableStyleId>
              </a:tblPr>
              <a:tblGrid>
                <a:gridCol w="735330">
                  <a:extLst>
                    <a:ext uri="{9D8B030D-6E8A-4147-A177-3AD203B41FA5}">
                      <a16:colId xmlns:a16="http://schemas.microsoft.com/office/drawing/2014/main" xmlns="" val="20000"/>
                    </a:ext>
                  </a:extLst>
                </a:gridCol>
                <a:gridCol w="860743">
                  <a:extLst>
                    <a:ext uri="{9D8B030D-6E8A-4147-A177-3AD203B41FA5}">
                      <a16:colId xmlns:a16="http://schemas.microsoft.com/office/drawing/2014/main" xmlns="" val="20001"/>
                    </a:ext>
                  </a:extLst>
                </a:gridCol>
                <a:gridCol w="1864043">
                  <a:extLst>
                    <a:ext uri="{9D8B030D-6E8A-4147-A177-3AD203B41FA5}">
                      <a16:colId xmlns:a16="http://schemas.microsoft.com/office/drawing/2014/main" xmlns="" val="20002"/>
                    </a:ext>
                  </a:extLst>
                </a:gridCol>
                <a:gridCol w="1645284">
                  <a:extLst>
                    <a:ext uri="{9D8B030D-6E8A-4147-A177-3AD203B41FA5}">
                      <a16:colId xmlns:a16="http://schemas.microsoft.com/office/drawing/2014/main" xmlns="" val="20003"/>
                    </a:ext>
                  </a:extLst>
                </a:gridCol>
              </a:tblGrid>
              <a:tr h="370840">
                <a:tc gridSpan="2">
                  <a:txBody>
                    <a:bodyPr/>
                    <a:lstStyle/>
                    <a:p>
                      <a:pPr algn="l"/>
                      <a:r>
                        <a:rPr lang="en-US" sz="2000" b="1" dirty="0" err="1"/>
                        <a:t>HbSS</a:t>
                      </a:r>
                      <a:endParaRPr lang="en-US" sz="2000" b="1"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lang="en-US" b="1" dirty="0"/>
                    </a:p>
                  </a:txBody>
                  <a:tcPr/>
                </a:tc>
                <a:tc>
                  <a:txBody>
                    <a:bodyPr/>
                    <a:lstStyle/>
                    <a:p>
                      <a:pPr algn="l"/>
                      <a:r>
                        <a:rPr lang="en-US" sz="2000" b="1" dirty="0" err="1"/>
                        <a:t>HbSC</a:t>
                      </a:r>
                      <a:endParaRPr lang="en-US" sz="2000" b="1"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lang="en-US" sz="2000" b="1" dirty="0" err="1"/>
                        <a:t>HbS</a:t>
                      </a:r>
                      <a:r>
                        <a:rPr lang="en-US" sz="2000" b="1" baseline="0" dirty="0"/>
                        <a:t> trait</a:t>
                      </a:r>
                      <a:endParaRPr lang="en-US" sz="2000" b="1"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00"/>
                  </a:ext>
                </a:extLst>
              </a:tr>
              <a:tr h="370840">
                <a:tc>
                  <a:txBody>
                    <a:bodyPr/>
                    <a:lstStyle/>
                    <a:p>
                      <a:r>
                        <a:rPr lang="en-US" b="1" dirty="0"/>
                        <a:t>Male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b="1" dirty="0"/>
                        <a:t>Female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b="1" dirty="0"/>
                        <a:t>Male &amp; Female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b="1" dirty="0"/>
                        <a:t>Male &amp; Female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01"/>
                  </a:ext>
                </a:extLst>
              </a:tr>
              <a:tr h="370840">
                <a:tc>
                  <a:txBody>
                    <a:bodyPr/>
                    <a:lstStyle/>
                    <a:p>
                      <a:r>
                        <a:rPr lang="en-US" dirty="0"/>
                        <a:t>53 y</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dirty="0"/>
                        <a:t>58.5 y</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dirty="0"/>
                        <a:t>Approaches normal</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dirty="0"/>
                        <a:t>Normal</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5" name="TextBox 4"/>
          <p:cNvSpPr txBox="1"/>
          <p:nvPr/>
        </p:nvSpPr>
        <p:spPr>
          <a:xfrm>
            <a:off x="1818535" y="4798367"/>
            <a:ext cx="5282215" cy="461665"/>
          </a:xfrm>
          <a:prstGeom prst="rect">
            <a:avLst/>
          </a:prstGeom>
          <a:noFill/>
        </p:spPr>
        <p:txBody>
          <a:bodyPr wrap="none" rtlCol="0">
            <a:spAutoFit/>
          </a:bodyPr>
          <a:lstStyle/>
          <a:p>
            <a:r>
              <a:rPr lang="en-US" b="1" dirty="0">
                <a:solidFill>
                  <a:schemeClr val="accent4">
                    <a:lumMod val="75000"/>
                  </a:schemeClr>
                </a:solidFill>
              </a:rPr>
              <a:t>Current Estimated Life Expectancy</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p:txBody>
          <a:bodyPr/>
          <a:lstStyle/>
          <a:p>
            <a:pPr eaLnBrk="1" hangingPunct="1"/>
            <a:r>
              <a:rPr lang="en-US" sz="4300" dirty="0">
                <a:latin typeface="Arial" pitchFamily="34" charset="0"/>
                <a:ea typeface="ＭＳ Ｐゴシック" pitchFamily="34" charset="-128"/>
              </a:rPr>
              <a:t>Less Common Forms of SCD</a:t>
            </a:r>
            <a:br>
              <a:rPr lang="en-US" sz="4300" dirty="0">
                <a:latin typeface="Arial" pitchFamily="34" charset="0"/>
                <a:ea typeface="ＭＳ Ｐゴシック" pitchFamily="34" charset="-128"/>
              </a:rPr>
            </a:br>
            <a:r>
              <a:rPr lang="en-US" sz="3600" b="0" dirty="0">
                <a:latin typeface="+mj-lt"/>
                <a:ea typeface="ＭＳ Ｐゴシック" pitchFamily="34" charset="-128"/>
              </a:rPr>
              <a:t>other compound heterozygous states</a:t>
            </a:r>
            <a:endParaRPr lang="en-US" sz="2400" b="0" dirty="0">
              <a:latin typeface="+mj-lt"/>
              <a:ea typeface="ＭＳ Ｐゴシック" pitchFamily="34" charset="-128"/>
            </a:endParaRPr>
          </a:p>
        </p:txBody>
      </p:sp>
      <p:grpSp>
        <p:nvGrpSpPr>
          <p:cNvPr id="153602" name="Group 16"/>
          <p:cNvGrpSpPr>
            <a:grpSpLocks/>
          </p:cNvGrpSpPr>
          <p:nvPr/>
        </p:nvGrpSpPr>
        <p:grpSpPr bwMode="auto">
          <a:xfrm>
            <a:off x="457200" y="1981200"/>
            <a:ext cx="6421441" cy="3925888"/>
            <a:chOff x="1296" y="1504"/>
            <a:chExt cx="4045" cy="2473"/>
          </a:xfrm>
        </p:grpSpPr>
        <p:pic>
          <p:nvPicPr>
            <p:cNvPr id="153603" name="Picture 4"/>
            <p:cNvPicPr>
              <a:picLocks noChangeAspect="1" noChangeArrowheads="1"/>
            </p:cNvPicPr>
            <p:nvPr/>
          </p:nvPicPr>
          <p:blipFill>
            <a:blip r:embed="rId3"/>
            <a:srcRect/>
            <a:stretch>
              <a:fillRect/>
            </a:stretch>
          </p:blipFill>
          <p:spPr bwMode="auto">
            <a:xfrm>
              <a:off x="2105" y="2114"/>
              <a:ext cx="180" cy="1678"/>
            </a:xfrm>
            <a:prstGeom prst="rect">
              <a:avLst/>
            </a:prstGeom>
            <a:noFill/>
            <a:ln w="9525">
              <a:noFill/>
              <a:miter lim="800000"/>
              <a:headEnd/>
              <a:tailEnd/>
            </a:ln>
          </p:spPr>
        </p:pic>
        <p:pic>
          <p:nvPicPr>
            <p:cNvPr id="153604" name="Picture 5"/>
            <p:cNvPicPr>
              <a:picLocks noChangeAspect="1" noChangeArrowheads="1"/>
            </p:cNvPicPr>
            <p:nvPr/>
          </p:nvPicPr>
          <p:blipFill>
            <a:blip r:embed="rId3"/>
            <a:srcRect/>
            <a:stretch>
              <a:fillRect/>
            </a:stretch>
          </p:blipFill>
          <p:spPr bwMode="auto">
            <a:xfrm>
              <a:off x="1673" y="2114"/>
              <a:ext cx="180" cy="1678"/>
            </a:xfrm>
            <a:prstGeom prst="rect">
              <a:avLst/>
            </a:prstGeom>
            <a:noFill/>
            <a:ln w="9525">
              <a:noFill/>
              <a:miter lim="800000"/>
              <a:headEnd/>
              <a:tailEnd/>
            </a:ln>
          </p:spPr>
        </p:pic>
        <p:sp>
          <p:nvSpPr>
            <p:cNvPr id="153605" name="Text Box 6"/>
            <p:cNvSpPr txBox="1">
              <a:spLocks noChangeArrowheads="1"/>
            </p:cNvSpPr>
            <p:nvPr/>
          </p:nvSpPr>
          <p:spPr bwMode="auto">
            <a:xfrm>
              <a:off x="1296" y="2125"/>
              <a:ext cx="309" cy="291"/>
            </a:xfrm>
            <a:prstGeom prst="rect">
              <a:avLst/>
            </a:prstGeom>
            <a:noFill/>
            <a:ln w="9525">
              <a:noFill/>
              <a:miter lim="800000"/>
              <a:headEnd/>
              <a:tailEnd/>
            </a:ln>
          </p:spPr>
          <p:txBody>
            <a:bodyPr wrap="none">
              <a:spAutoFit/>
            </a:bodyPr>
            <a:lstStyle/>
            <a:p>
              <a:r>
                <a:rPr lang="en-US">
                  <a:cs typeface="Arial" pitchFamily="34" charset="0"/>
                  <a:sym typeface="Symbol" pitchFamily="18" charset="2"/>
                </a:rPr>
                <a:t></a:t>
              </a:r>
              <a:r>
                <a:rPr lang="en-US" baseline="30000">
                  <a:solidFill>
                    <a:srgbClr val="FF0000"/>
                  </a:solidFill>
                  <a:cs typeface="Arial" pitchFamily="34" charset="0"/>
                </a:rPr>
                <a:t>S</a:t>
              </a:r>
              <a:endParaRPr lang="en-US">
                <a:cs typeface="Arial" pitchFamily="34" charset="0"/>
                <a:sym typeface="Symbol" pitchFamily="18" charset="2"/>
              </a:endParaRPr>
            </a:p>
          </p:txBody>
        </p:sp>
        <p:sp>
          <p:nvSpPr>
            <p:cNvPr id="153606" name="AutoShape 7"/>
            <p:cNvSpPr>
              <a:spLocks/>
            </p:cNvSpPr>
            <p:nvPr/>
          </p:nvSpPr>
          <p:spPr bwMode="auto">
            <a:xfrm>
              <a:off x="2297" y="1517"/>
              <a:ext cx="144" cy="1488"/>
            </a:xfrm>
            <a:prstGeom prst="leftBrace">
              <a:avLst>
                <a:gd name="adj1" fmla="val 86111"/>
                <a:gd name="adj2" fmla="val 50000"/>
              </a:avLst>
            </a:prstGeom>
            <a:noFill/>
            <a:ln w="28575">
              <a:solidFill>
                <a:schemeClr val="tx1"/>
              </a:solidFill>
              <a:round/>
              <a:headEnd/>
              <a:tailEnd/>
            </a:ln>
          </p:spPr>
          <p:txBody>
            <a:bodyPr wrap="none" anchor="ctr"/>
            <a:lstStyle/>
            <a:p>
              <a:endParaRPr lang="en-US">
                <a:cs typeface="Arial" pitchFamily="34" charset="0"/>
              </a:endParaRPr>
            </a:p>
          </p:txBody>
        </p:sp>
        <p:sp>
          <p:nvSpPr>
            <p:cNvPr id="153607" name="Text Box 8"/>
            <p:cNvSpPr txBox="1">
              <a:spLocks noChangeArrowheads="1"/>
            </p:cNvSpPr>
            <p:nvPr/>
          </p:nvSpPr>
          <p:spPr bwMode="auto">
            <a:xfrm>
              <a:off x="2537" y="1504"/>
              <a:ext cx="2248" cy="832"/>
            </a:xfrm>
            <a:prstGeom prst="rect">
              <a:avLst/>
            </a:prstGeom>
            <a:noFill/>
            <a:ln w="9525">
              <a:noFill/>
              <a:miter lim="800000"/>
              <a:headEnd/>
              <a:tailEnd/>
            </a:ln>
          </p:spPr>
          <p:txBody>
            <a:bodyPr wrap="none">
              <a:spAutoFit/>
            </a:bodyPr>
            <a:lstStyle/>
            <a:p>
              <a:pPr eaLnBrk="1" hangingPunct="1">
                <a:lnSpc>
                  <a:spcPct val="80000"/>
                </a:lnSpc>
                <a:spcBef>
                  <a:spcPct val="20000"/>
                </a:spcBef>
              </a:pPr>
              <a:r>
                <a:rPr lang="en-US" b="1">
                  <a:cs typeface="Arial" pitchFamily="34" charset="0"/>
                  <a:sym typeface="Symbol" pitchFamily="18" charset="2"/>
                </a:rPr>
                <a:t></a:t>
              </a:r>
              <a:r>
                <a:rPr lang="en-US" b="1">
                  <a:cs typeface="Arial" pitchFamily="34" charset="0"/>
                </a:rPr>
                <a:t>-hemoglobinopathies:</a:t>
              </a:r>
            </a:p>
            <a:p>
              <a:pPr marL="114300" lvl="1" eaLnBrk="1" hangingPunct="1">
                <a:lnSpc>
                  <a:spcPct val="80000"/>
                </a:lnSpc>
                <a:spcBef>
                  <a:spcPct val="20000"/>
                </a:spcBef>
                <a:buFont typeface="Wingdings" pitchFamily="2" charset="2"/>
                <a:buNone/>
              </a:pPr>
              <a:r>
                <a:rPr lang="en-US" sz="2000">
                  <a:cs typeface="Arial" pitchFamily="34" charset="0"/>
                </a:rPr>
                <a:t>D</a:t>
              </a:r>
              <a:r>
                <a:rPr lang="en-US" sz="2000" baseline="30000">
                  <a:cs typeface="Arial" pitchFamily="34" charset="0"/>
                </a:rPr>
                <a:t>Punjab</a:t>
              </a:r>
              <a:r>
                <a:rPr lang="en-US" sz="2000">
                  <a:cs typeface="Arial" pitchFamily="34" charset="0"/>
                </a:rPr>
                <a:t> (SD disease)</a:t>
              </a:r>
            </a:p>
            <a:p>
              <a:pPr marL="114300" lvl="1" eaLnBrk="1" hangingPunct="1">
                <a:lnSpc>
                  <a:spcPct val="80000"/>
                </a:lnSpc>
                <a:spcBef>
                  <a:spcPct val="20000"/>
                </a:spcBef>
                <a:buFont typeface="Wingdings" pitchFamily="2" charset="2"/>
                <a:buNone/>
              </a:pPr>
              <a:r>
                <a:rPr lang="en-US" sz="2000">
                  <a:cs typeface="Arial" pitchFamily="34" charset="0"/>
                </a:rPr>
                <a:t>O</a:t>
              </a:r>
              <a:r>
                <a:rPr lang="en-US" sz="2000" baseline="30000">
                  <a:cs typeface="Arial" pitchFamily="34" charset="0"/>
                </a:rPr>
                <a:t>Arab</a:t>
              </a:r>
              <a:r>
                <a:rPr lang="en-US" sz="2000">
                  <a:cs typeface="Arial" pitchFamily="34" charset="0"/>
                </a:rPr>
                <a:t> (SO disease)</a:t>
              </a:r>
              <a:endParaRPr lang="en-US" sz="2000" baseline="30000">
                <a:cs typeface="Arial" pitchFamily="34" charset="0"/>
              </a:endParaRPr>
            </a:p>
            <a:p>
              <a:pPr marL="114300" lvl="1" eaLnBrk="1" hangingPunct="1">
                <a:lnSpc>
                  <a:spcPct val="80000"/>
                </a:lnSpc>
                <a:spcBef>
                  <a:spcPct val="20000"/>
                </a:spcBef>
                <a:buFont typeface="Wingdings" pitchFamily="2" charset="2"/>
                <a:buNone/>
              </a:pPr>
              <a:r>
                <a:rPr lang="en-US" sz="2000">
                  <a:cs typeface="Arial" pitchFamily="34" charset="0"/>
                </a:rPr>
                <a:t>E (SE disease)</a:t>
              </a:r>
            </a:p>
          </p:txBody>
        </p:sp>
        <p:sp>
          <p:nvSpPr>
            <p:cNvPr id="153608" name="Text Box 9"/>
            <p:cNvSpPr txBox="1">
              <a:spLocks noChangeArrowheads="1"/>
            </p:cNvSpPr>
            <p:nvPr/>
          </p:nvSpPr>
          <p:spPr bwMode="auto">
            <a:xfrm>
              <a:off x="2537" y="2450"/>
              <a:ext cx="2804" cy="632"/>
            </a:xfrm>
            <a:prstGeom prst="rect">
              <a:avLst/>
            </a:prstGeom>
            <a:noFill/>
            <a:ln w="9525">
              <a:noFill/>
              <a:miter lim="800000"/>
              <a:headEnd/>
              <a:tailEnd/>
            </a:ln>
          </p:spPr>
          <p:txBody>
            <a:bodyPr wrap="none">
              <a:spAutoFit/>
            </a:bodyPr>
            <a:lstStyle/>
            <a:p>
              <a:pPr eaLnBrk="1" hangingPunct="1">
                <a:lnSpc>
                  <a:spcPct val="80000"/>
                </a:lnSpc>
                <a:spcBef>
                  <a:spcPct val="20000"/>
                </a:spcBef>
              </a:pPr>
              <a:r>
                <a:rPr lang="en-US" b="1" dirty="0">
                  <a:cs typeface="Arial" pitchFamily="34" charset="0"/>
                  <a:sym typeface="Symbol" pitchFamily="18" charset="2"/>
                </a:rPr>
                <a:t></a:t>
              </a:r>
              <a:r>
                <a:rPr lang="en-US" b="1" dirty="0">
                  <a:cs typeface="Arial" pitchFamily="34" charset="0"/>
                </a:rPr>
                <a:t>-</a:t>
              </a:r>
              <a:r>
                <a:rPr lang="en-US" b="1" dirty="0" err="1">
                  <a:cs typeface="Arial" pitchFamily="34" charset="0"/>
                </a:rPr>
                <a:t>thalassemias</a:t>
              </a:r>
              <a:r>
                <a:rPr lang="en-US" b="1" dirty="0">
                  <a:cs typeface="Arial" pitchFamily="34" charset="0"/>
                </a:rPr>
                <a:t>:</a:t>
              </a:r>
            </a:p>
            <a:p>
              <a:pPr eaLnBrk="1" hangingPunct="1">
                <a:lnSpc>
                  <a:spcPct val="80000"/>
                </a:lnSpc>
                <a:spcBef>
                  <a:spcPct val="20000"/>
                </a:spcBef>
              </a:pPr>
              <a:r>
                <a:rPr lang="en-US" sz="2000" dirty="0">
                  <a:cs typeface="Arial" pitchFamily="34" charset="0"/>
                  <a:sym typeface="Symbol" pitchFamily="18" charset="2"/>
                </a:rPr>
                <a:t>  ()</a:t>
              </a:r>
              <a:r>
                <a:rPr lang="en-US" sz="2000" baseline="30000" dirty="0">
                  <a:cs typeface="Arial" pitchFamily="34" charset="0"/>
                  <a:sym typeface="Symbol" pitchFamily="18" charset="2"/>
                </a:rPr>
                <a:t>+</a:t>
              </a:r>
              <a:r>
                <a:rPr lang="en-US" sz="2000" dirty="0">
                  <a:cs typeface="Arial" pitchFamily="34" charset="0"/>
                </a:rPr>
                <a:t>-thalassemia (S/</a:t>
              </a:r>
              <a:r>
                <a:rPr lang="en-US" sz="2000" dirty="0" err="1">
                  <a:cs typeface="Arial" pitchFamily="34" charset="0"/>
                </a:rPr>
                <a:t>Lepore</a:t>
              </a:r>
              <a:r>
                <a:rPr lang="en-US" sz="2000" dirty="0">
                  <a:cs typeface="Arial" pitchFamily="34" charset="0"/>
                </a:rPr>
                <a:t>)</a:t>
              </a:r>
            </a:p>
            <a:p>
              <a:pPr eaLnBrk="1" hangingPunct="1">
                <a:lnSpc>
                  <a:spcPct val="80000"/>
                </a:lnSpc>
                <a:spcBef>
                  <a:spcPct val="20000"/>
                </a:spcBef>
              </a:pPr>
              <a:r>
                <a:rPr lang="en-US" sz="2000" dirty="0">
                  <a:cs typeface="Arial" pitchFamily="34" charset="0"/>
                </a:rPr>
                <a:t>  </a:t>
              </a:r>
              <a:r>
                <a:rPr lang="en-US" sz="2000" dirty="0">
                  <a:cs typeface="Arial" pitchFamily="34" charset="0"/>
                  <a:sym typeface="Symbol" pitchFamily="18" charset="2"/>
                </a:rPr>
                <a:t>()</a:t>
              </a:r>
              <a:r>
                <a:rPr lang="en-US" sz="2000" baseline="30000" dirty="0">
                  <a:cs typeface="Arial" pitchFamily="34" charset="0"/>
                  <a:sym typeface="Symbol" pitchFamily="18" charset="2"/>
                </a:rPr>
                <a:t>0</a:t>
              </a:r>
              <a:r>
                <a:rPr lang="en-US" sz="2000" dirty="0">
                  <a:cs typeface="Arial" pitchFamily="34" charset="0"/>
                </a:rPr>
                <a:t>-HPFH (S/gene-deletion HPFH)</a:t>
              </a:r>
            </a:p>
          </p:txBody>
        </p:sp>
        <p:sp>
          <p:nvSpPr>
            <p:cNvPr id="153609" name="Text Box 14"/>
            <p:cNvSpPr txBox="1">
              <a:spLocks noChangeArrowheads="1"/>
            </p:cNvSpPr>
            <p:nvPr/>
          </p:nvSpPr>
          <p:spPr bwMode="auto">
            <a:xfrm>
              <a:off x="1412" y="3744"/>
              <a:ext cx="1221" cy="233"/>
            </a:xfrm>
            <a:prstGeom prst="rect">
              <a:avLst/>
            </a:prstGeom>
            <a:noFill/>
            <a:ln w="9525">
              <a:noFill/>
              <a:miter lim="800000"/>
              <a:headEnd/>
              <a:tailEnd/>
            </a:ln>
          </p:spPr>
          <p:txBody>
            <a:bodyPr wrap="none">
              <a:spAutoFit/>
            </a:bodyPr>
            <a:lstStyle/>
            <a:p>
              <a:r>
                <a:rPr lang="en-US" sz="1800" dirty="0">
                  <a:cs typeface="Arial" pitchFamily="34" charset="0"/>
                </a:rPr>
                <a:t>chromosomes 11</a:t>
              </a:r>
            </a:p>
          </p:txBody>
        </p:sp>
        <p:sp>
          <p:nvSpPr>
            <p:cNvPr id="153610" name="AutoShape 15"/>
            <p:cNvSpPr>
              <a:spLocks/>
            </p:cNvSpPr>
            <p:nvPr/>
          </p:nvSpPr>
          <p:spPr bwMode="auto">
            <a:xfrm flipH="1">
              <a:off x="1584" y="2064"/>
              <a:ext cx="96" cy="404"/>
            </a:xfrm>
            <a:prstGeom prst="leftBrace">
              <a:avLst>
                <a:gd name="adj1" fmla="val 35069"/>
                <a:gd name="adj2" fmla="val 50000"/>
              </a:avLst>
            </a:prstGeom>
            <a:noFill/>
            <a:ln w="28575">
              <a:solidFill>
                <a:schemeClr val="tx1"/>
              </a:solidFill>
              <a:round/>
              <a:headEnd/>
              <a:tailEnd/>
            </a:ln>
          </p:spPr>
          <p:txBody>
            <a:bodyPr wrap="none" anchor="ctr"/>
            <a:lstStyle/>
            <a:p>
              <a:endParaRPr lang="en-US">
                <a:cs typeface="Arial" pitchFamily="34" charset="0"/>
              </a:endParaRPr>
            </a:p>
          </p:txBody>
        </p:sp>
      </p:grpSp>
      <p:sp>
        <p:nvSpPr>
          <p:cNvPr id="2" name="TextBox 1"/>
          <p:cNvSpPr txBox="1"/>
          <p:nvPr/>
        </p:nvSpPr>
        <p:spPr>
          <a:xfrm>
            <a:off x="3132138" y="4875480"/>
            <a:ext cx="5554662"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US" sz="2000" dirty="0"/>
              <a:t>Do not conflate different forms of HPFH.</a:t>
            </a:r>
          </a:p>
          <a:p>
            <a:pPr marL="342900" indent="-342900">
              <a:buFont typeface="Arial" panose="020B0604020202020204" pitchFamily="34" charset="0"/>
              <a:buChar char="•"/>
            </a:pPr>
            <a:r>
              <a:rPr lang="en-US" sz="2000" dirty="0"/>
              <a:t>Compound heterozygosity for gene deletion HPFH is not the same as homozygosity for </a:t>
            </a:r>
            <a:r>
              <a:rPr lang="en-US" sz="2000" dirty="0" err="1"/>
              <a:t>Hb</a:t>
            </a:r>
            <a:r>
              <a:rPr lang="en-US" sz="2000" dirty="0"/>
              <a:t> S and co-inherited non-gene-deletion HPFH.</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1758" y="4883852"/>
            <a:ext cx="7350642" cy="526348"/>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 y="1524000"/>
            <a:ext cx="7315200" cy="1981200"/>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Sickle Cell Trait</a:t>
            </a:r>
            <a:br>
              <a:rPr lang="en-US" dirty="0"/>
            </a:br>
            <a:r>
              <a:rPr lang="en-US" sz="3200" b="0" dirty="0">
                <a:latin typeface="+mj-lt"/>
              </a:rPr>
              <a:t>Adverse Effects or Associations</a:t>
            </a:r>
            <a:endParaRPr lang="en-US" sz="4000" dirty="0">
              <a:latin typeface="+mj-lt"/>
            </a:endParaRPr>
          </a:p>
        </p:txBody>
      </p:sp>
      <p:sp>
        <p:nvSpPr>
          <p:cNvPr id="3" name="Content Placeholder 2"/>
          <p:cNvSpPr>
            <a:spLocks noGrp="1"/>
          </p:cNvSpPr>
          <p:nvPr>
            <p:ph idx="1"/>
          </p:nvPr>
        </p:nvSpPr>
        <p:spPr/>
        <p:txBody>
          <a:bodyPr>
            <a:normAutofit fontScale="92500" lnSpcReduction="20000"/>
          </a:bodyPr>
          <a:lstStyle/>
          <a:p>
            <a:pPr>
              <a:spcAft>
                <a:spcPts val="1200"/>
              </a:spcAft>
            </a:pPr>
            <a:r>
              <a:rPr lang="en-US" sz="2400" dirty="0"/>
              <a:t>Microscopic hematuria</a:t>
            </a:r>
          </a:p>
          <a:p>
            <a:pPr>
              <a:spcAft>
                <a:spcPts val="1200"/>
              </a:spcAft>
            </a:pPr>
            <a:r>
              <a:rPr lang="en-US" sz="2400" dirty="0"/>
              <a:t>Renal papillary necrosis (gross hematuria)</a:t>
            </a:r>
          </a:p>
          <a:p>
            <a:pPr>
              <a:spcAft>
                <a:spcPts val="1200"/>
              </a:spcAft>
            </a:pPr>
            <a:r>
              <a:rPr lang="en-US" sz="2400" dirty="0" err="1"/>
              <a:t>Isosthenuria</a:t>
            </a:r>
            <a:r>
              <a:rPr lang="en-US" sz="2400" dirty="0"/>
              <a:t> (mild urinary concentrating defect)</a:t>
            </a:r>
          </a:p>
          <a:p>
            <a:pPr>
              <a:spcAft>
                <a:spcPts val="1200"/>
              </a:spcAft>
            </a:pPr>
            <a:r>
              <a:rPr lang="en-US" sz="2400" dirty="0"/>
              <a:t>Increased risk of chronic kidney disease</a:t>
            </a:r>
          </a:p>
          <a:p>
            <a:pPr>
              <a:spcAft>
                <a:spcPts val="1200"/>
              </a:spcAft>
            </a:pPr>
            <a:r>
              <a:rPr lang="en-US" sz="2400" dirty="0"/>
              <a:t>Increased risk of pulmonary embolism</a:t>
            </a:r>
          </a:p>
          <a:p>
            <a:pPr>
              <a:spcAft>
                <a:spcPts val="1200"/>
              </a:spcAft>
            </a:pPr>
            <a:r>
              <a:rPr lang="en-US" sz="2400" dirty="0"/>
              <a:t>Glaucoma </a:t>
            </a:r>
            <a:r>
              <a:rPr lang="en-US" sz="2400" i="1" dirty="0"/>
              <a:t>after</a:t>
            </a:r>
            <a:r>
              <a:rPr lang="en-US" sz="2400" dirty="0"/>
              <a:t> </a:t>
            </a:r>
            <a:r>
              <a:rPr lang="en-US" sz="2400" dirty="0" err="1"/>
              <a:t>hyphema</a:t>
            </a:r>
            <a:endParaRPr lang="en-US" sz="2400" dirty="0"/>
          </a:p>
          <a:p>
            <a:pPr>
              <a:spcAft>
                <a:spcPts val="1200"/>
              </a:spcAft>
            </a:pPr>
            <a:r>
              <a:rPr lang="en-US" sz="2400" dirty="0"/>
              <a:t>Splenic infarction (altitude or depressurized flight)</a:t>
            </a:r>
          </a:p>
          <a:p>
            <a:pPr>
              <a:spcAft>
                <a:spcPts val="1200"/>
              </a:spcAft>
            </a:pPr>
            <a:r>
              <a:rPr lang="en-US" sz="2400" dirty="0"/>
              <a:t>Renal medullary carcinoma</a:t>
            </a:r>
          </a:p>
          <a:p>
            <a:pPr>
              <a:spcAft>
                <a:spcPts val="1200"/>
              </a:spcAft>
            </a:pPr>
            <a:r>
              <a:rPr lang="en-US" sz="2400" dirty="0"/>
              <a:t>Exertional heat illness / </a:t>
            </a:r>
            <a:r>
              <a:rPr lang="en-US" sz="2400" dirty="0" err="1"/>
              <a:t>rhabdomyolysis</a:t>
            </a:r>
            <a:r>
              <a:rPr lang="en-US" sz="2400" dirty="0"/>
              <a:t> / death</a:t>
            </a:r>
          </a:p>
        </p:txBody>
      </p:sp>
      <p:grpSp>
        <p:nvGrpSpPr>
          <p:cNvPr id="9" name="Group 8"/>
          <p:cNvGrpSpPr/>
          <p:nvPr/>
        </p:nvGrpSpPr>
        <p:grpSpPr>
          <a:xfrm>
            <a:off x="8077200" y="4572000"/>
            <a:ext cx="864393" cy="1226252"/>
            <a:chOff x="7898607" y="4343400"/>
            <a:chExt cx="864393" cy="1226252"/>
          </a:xfrm>
        </p:grpSpPr>
        <p:sp>
          <p:nvSpPr>
            <p:cNvPr id="7" name="Right Brace 6"/>
            <p:cNvSpPr/>
            <p:nvPr/>
          </p:nvSpPr>
          <p:spPr>
            <a:xfrm>
              <a:off x="7898607" y="4343400"/>
              <a:ext cx="304800" cy="122625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 name="TextBox 7"/>
            <p:cNvSpPr txBox="1"/>
            <p:nvPr/>
          </p:nvSpPr>
          <p:spPr>
            <a:xfrm>
              <a:off x="8167965" y="4736068"/>
              <a:ext cx="595035" cy="369332"/>
            </a:xfrm>
            <a:prstGeom prst="rect">
              <a:avLst/>
            </a:prstGeom>
            <a:noFill/>
            <a:ln>
              <a:noFill/>
            </a:ln>
          </p:spPr>
          <p:txBody>
            <a:bodyPr wrap="none" rtlCol="0">
              <a:spAutoFit/>
            </a:bodyPr>
            <a:lstStyle/>
            <a:p>
              <a:r>
                <a:rPr lang="en-US" sz="1800" dirty="0"/>
                <a:t>rare</a:t>
              </a:r>
            </a:p>
          </p:txBody>
        </p:sp>
      </p:grpSp>
      <p:sp>
        <p:nvSpPr>
          <p:cNvPr id="10" name="TextBox 9"/>
          <p:cNvSpPr txBox="1"/>
          <p:nvPr/>
        </p:nvSpPr>
        <p:spPr>
          <a:xfrm>
            <a:off x="8147042" y="3352800"/>
            <a:ext cx="870751" cy="461665"/>
          </a:xfrm>
          <a:prstGeom prst="rect">
            <a:avLst/>
          </a:prstGeom>
          <a:noFill/>
        </p:spPr>
        <p:txBody>
          <a:bodyPr wrap="none" rtlCol="0">
            <a:spAutoFit/>
          </a:bodyPr>
          <a:lstStyle/>
          <a:p>
            <a:r>
              <a:rPr lang="en-US" dirty="0"/>
              <a:t>renal</a:t>
            </a:r>
          </a:p>
        </p:txBody>
      </p:sp>
      <p:cxnSp>
        <p:nvCxnSpPr>
          <p:cNvPr id="12" name="Straight Connector 11"/>
          <p:cNvCxnSpPr>
            <a:stCxn id="5" idx="3"/>
            <a:endCxn id="10" idx="1"/>
          </p:cNvCxnSpPr>
          <p:nvPr/>
        </p:nvCxnSpPr>
        <p:spPr>
          <a:xfrm>
            <a:off x="7772400" y="2514600"/>
            <a:ext cx="374642" cy="1069033"/>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6" idx="3"/>
            <a:endCxn id="10" idx="1"/>
          </p:cNvCxnSpPr>
          <p:nvPr/>
        </p:nvCxnSpPr>
        <p:spPr>
          <a:xfrm flipV="1">
            <a:off x="7772400" y="3583633"/>
            <a:ext cx="374642" cy="1563393"/>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9432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715962"/>
          </a:xfrm>
        </p:spPr>
        <p:txBody>
          <a:bodyPr/>
          <a:lstStyle/>
          <a:p>
            <a:r>
              <a:rPr lang="en-US" sz="2800" dirty="0"/>
              <a:t>Key Diagnostic Differentiations</a:t>
            </a:r>
            <a:br>
              <a:rPr lang="en-US" sz="2800" dirty="0"/>
            </a:br>
            <a:r>
              <a:rPr lang="en-US" sz="1800" b="0" dirty="0">
                <a:latin typeface="+mj-lt"/>
              </a:rPr>
              <a:t>specifically mentioned in the ABP content outline</a:t>
            </a:r>
            <a:endParaRPr lang="en-US" sz="2800" dirty="0"/>
          </a:p>
        </p:txBody>
      </p:sp>
      <p:graphicFrame>
        <p:nvGraphicFramePr>
          <p:cNvPr id="20" name="Table 19"/>
          <p:cNvGraphicFramePr>
            <a:graphicFrameLocks noGrp="1"/>
          </p:cNvGraphicFramePr>
          <p:nvPr>
            <p:extLst>
              <p:ext uri="{D42A27DB-BD31-4B8C-83A1-F6EECF244321}">
                <p14:modId xmlns:p14="http://schemas.microsoft.com/office/powerpoint/2010/main" val="1542036749"/>
              </p:ext>
            </p:extLst>
          </p:nvPr>
        </p:nvGraphicFramePr>
        <p:xfrm>
          <a:off x="436418" y="1413164"/>
          <a:ext cx="8305799" cy="2225040"/>
        </p:xfrm>
        <a:graphic>
          <a:graphicData uri="http://schemas.openxmlformats.org/drawingml/2006/table">
            <a:tbl>
              <a:tblPr firstRow="1" bandRow="1">
                <a:tableStyleId>{EB344D84-9AFB-497E-A393-DC336BA19D2E}</a:tableStyleId>
              </a:tblPr>
              <a:tblGrid>
                <a:gridCol w="2819457">
                  <a:extLst>
                    <a:ext uri="{9D8B030D-6E8A-4147-A177-3AD203B41FA5}">
                      <a16:colId xmlns:a16="http://schemas.microsoft.com/office/drawing/2014/main" xmlns="" val="20000"/>
                    </a:ext>
                  </a:extLst>
                </a:gridCol>
                <a:gridCol w="2590743">
                  <a:extLst>
                    <a:ext uri="{9D8B030D-6E8A-4147-A177-3AD203B41FA5}">
                      <a16:colId xmlns:a16="http://schemas.microsoft.com/office/drawing/2014/main" xmlns="" val="20001"/>
                    </a:ext>
                  </a:extLst>
                </a:gridCol>
                <a:gridCol w="2895599">
                  <a:extLst>
                    <a:ext uri="{9D8B030D-6E8A-4147-A177-3AD203B41FA5}">
                      <a16:colId xmlns:a16="http://schemas.microsoft.com/office/drawing/2014/main" xmlns="" val="20002"/>
                    </a:ext>
                  </a:extLst>
                </a:gridCol>
              </a:tblGrid>
              <a:tr h="370840">
                <a:tc>
                  <a:txBody>
                    <a:bodyPr/>
                    <a:lstStyle/>
                    <a:p>
                      <a:r>
                        <a:rPr lang="en-US" dirty="0"/>
                        <a:t>Test or Characteristic</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dirty="0" err="1"/>
                        <a:t>Hb</a:t>
                      </a:r>
                      <a:r>
                        <a:rPr lang="en-US" dirty="0"/>
                        <a:t> SS</a:t>
                      </a:r>
                    </a:p>
                  </a:txBody>
                  <a:tcPr>
                    <a:lnT w="38100" cap="flat" cmpd="sng" algn="ctr">
                      <a:solidFill>
                        <a:schemeClr val="tx1"/>
                      </a:solidFill>
                      <a:prstDash val="solid"/>
                      <a:round/>
                      <a:headEnd type="none" w="med" len="med"/>
                      <a:tailEnd type="none" w="med" len="med"/>
                    </a:lnT>
                  </a:tcPr>
                </a:tc>
                <a:tc>
                  <a:txBody>
                    <a:bodyPr/>
                    <a:lstStyle/>
                    <a:p>
                      <a:r>
                        <a:rPr lang="en-US" dirty="0" err="1"/>
                        <a:t>Hb</a:t>
                      </a:r>
                      <a:r>
                        <a:rPr lang="en-US" dirty="0"/>
                        <a:t> S / HPFH*</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0"/>
                  </a:ext>
                </a:extLst>
              </a:tr>
              <a:tr h="370840">
                <a:tc>
                  <a:txBody>
                    <a:bodyPr/>
                    <a:lstStyle/>
                    <a:p>
                      <a:r>
                        <a:rPr lang="en-US" dirty="0"/>
                        <a:t>Newborn screening</a:t>
                      </a:r>
                      <a:r>
                        <a:rPr lang="en-US" baseline="0" dirty="0"/>
                        <a:t> pattern</a:t>
                      </a:r>
                      <a:endParaRPr lang="en-US" dirty="0"/>
                    </a:p>
                  </a:txBody>
                  <a:tcPr>
                    <a:lnL w="38100" cap="flat" cmpd="sng" algn="ctr">
                      <a:solidFill>
                        <a:schemeClr val="tx1"/>
                      </a:solidFill>
                      <a:prstDash val="solid"/>
                      <a:round/>
                      <a:headEnd type="none" w="med" len="med"/>
                      <a:tailEnd type="none" w="med" len="med"/>
                    </a:lnL>
                  </a:tcPr>
                </a:tc>
                <a:tc>
                  <a:txBody>
                    <a:bodyPr/>
                    <a:lstStyle/>
                    <a:p>
                      <a:r>
                        <a:rPr lang="en-US" dirty="0"/>
                        <a:t>FS</a:t>
                      </a:r>
                    </a:p>
                  </a:txBody>
                  <a:tcPr/>
                </a:tc>
                <a:tc>
                  <a:txBody>
                    <a:bodyPr/>
                    <a:lstStyle/>
                    <a:p>
                      <a:r>
                        <a:rPr lang="en-US" dirty="0"/>
                        <a:t>FS</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370840">
                <a:tc>
                  <a:txBody>
                    <a:bodyPr/>
                    <a:lstStyle/>
                    <a:p>
                      <a:r>
                        <a:rPr lang="en-US" dirty="0" err="1"/>
                        <a:t>Hbs</a:t>
                      </a:r>
                      <a:r>
                        <a:rPr lang="en-US" dirty="0"/>
                        <a:t> present</a:t>
                      </a:r>
                    </a:p>
                  </a:txBody>
                  <a:tcPr>
                    <a:lnL w="38100" cap="flat" cmpd="sng" algn="ctr">
                      <a:solidFill>
                        <a:schemeClr val="tx1"/>
                      </a:solidFill>
                      <a:prstDash val="solid"/>
                      <a:round/>
                      <a:headEnd type="none" w="med" len="med"/>
                      <a:tailEnd type="none" w="med" len="med"/>
                    </a:lnL>
                  </a:tcPr>
                </a:tc>
                <a:tc>
                  <a:txBody>
                    <a:bodyPr/>
                    <a:lstStyle/>
                    <a:p>
                      <a:r>
                        <a:rPr lang="en-US" dirty="0"/>
                        <a:t>S</a:t>
                      </a:r>
                      <a:r>
                        <a:rPr lang="en-US" baseline="0" dirty="0"/>
                        <a:t> &gt;</a:t>
                      </a:r>
                      <a:r>
                        <a:rPr lang="en-US" dirty="0"/>
                        <a:t> F</a:t>
                      </a:r>
                    </a:p>
                  </a:txBody>
                  <a:tcPr/>
                </a:tc>
                <a:tc>
                  <a:txBody>
                    <a:bodyPr/>
                    <a:lstStyle/>
                    <a:p>
                      <a:r>
                        <a:rPr lang="en-US" dirty="0"/>
                        <a:t>S</a:t>
                      </a:r>
                      <a:r>
                        <a:rPr lang="en-US" baseline="0" dirty="0"/>
                        <a:t> &gt;</a:t>
                      </a:r>
                      <a:r>
                        <a:rPr lang="en-US" dirty="0"/>
                        <a:t> F</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370840">
                <a:tc>
                  <a:txBody>
                    <a:bodyPr/>
                    <a:lstStyle/>
                    <a:p>
                      <a:r>
                        <a:rPr lang="en-US" dirty="0" err="1"/>
                        <a:t>Hb</a:t>
                      </a:r>
                      <a:r>
                        <a:rPr lang="en-US" dirty="0"/>
                        <a:t> F % (&gt;6 mos.</a:t>
                      </a:r>
                      <a:r>
                        <a:rPr lang="en-US" baseline="0" dirty="0"/>
                        <a:t> old</a:t>
                      </a:r>
                      <a:r>
                        <a:rPr lang="en-US" dirty="0"/>
                        <a:t>)</a:t>
                      </a:r>
                    </a:p>
                  </a:txBody>
                  <a:tcPr>
                    <a:lnL w="38100" cap="flat" cmpd="sng" algn="ctr">
                      <a:solidFill>
                        <a:schemeClr val="tx1"/>
                      </a:solidFill>
                      <a:prstDash val="solid"/>
                      <a:round/>
                      <a:headEnd type="none" w="med" len="med"/>
                      <a:tailEnd type="none" w="med" len="med"/>
                    </a:lnL>
                  </a:tcPr>
                </a:tc>
                <a:tc>
                  <a:txBody>
                    <a:bodyPr/>
                    <a:lstStyle/>
                    <a:p>
                      <a:r>
                        <a:rPr lang="en-US" dirty="0"/>
                        <a:t>0 - 30</a:t>
                      </a:r>
                    </a:p>
                  </a:txBody>
                  <a:tcPr/>
                </a:tc>
                <a:tc>
                  <a:txBody>
                    <a:bodyPr/>
                    <a:lstStyle/>
                    <a:p>
                      <a:r>
                        <a:rPr lang="en-US" dirty="0"/>
                        <a:t>20 - 40</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370840">
                <a:tc>
                  <a:txBody>
                    <a:bodyPr/>
                    <a:lstStyle/>
                    <a:p>
                      <a:r>
                        <a:rPr lang="en-US" dirty="0"/>
                        <a:t>Distribution of </a:t>
                      </a:r>
                      <a:r>
                        <a:rPr lang="en-US" dirty="0" err="1"/>
                        <a:t>Hb</a:t>
                      </a:r>
                      <a:r>
                        <a:rPr lang="en-US" dirty="0"/>
                        <a:t> F</a:t>
                      </a:r>
                    </a:p>
                  </a:txBody>
                  <a:tcPr>
                    <a:lnL w="38100" cap="flat" cmpd="sng" algn="ctr">
                      <a:solidFill>
                        <a:schemeClr val="tx1"/>
                      </a:solidFill>
                      <a:prstDash val="solid"/>
                      <a:round/>
                      <a:headEnd type="none" w="med" len="med"/>
                      <a:tailEnd type="none" w="med" len="med"/>
                    </a:lnL>
                  </a:tcPr>
                </a:tc>
                <a:tc>
                  <a:txBody>
                    <a:bodyPr/>
                    <a:lstStyle/>
                    <a:p>
                      <a:r>
                        <a:rPr lang="en-US" dirty="0" err="1"/>
                        <a:t>heterocellular</a:t>
                      </a:r>
                      <a:endParaRPr lang="en-US" dirty="0"/>
                    </a:p>
                  </a:txBody>
                  <a:tcPr/>
                </a:tc>
                <a:tc>
                  <a:txBody>
                    <a:bodyPr/>
                    <a:lstStyle/>
                    <a:p>
                      <a:r>
                        <a:rPr lang="en-US" dirty="0" err="1"/>
                        <a:t>pancellular</a:t>
                      </a:r>
                      <a:endParaRPr lang="en-US"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370840">
                <a:tc>
                  <a:txBody>
                    <a:bodyPr/>
                    <a:lstStyle/>
                    <a:p>
                      <a:r>
                        <a:rPr lang="en-US" dirty="0"/>
                        <a:t>Blood counts</a:t>
                      </a: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dirty="0"/>
                        <a:t>Anemia</a:t>
                      </a:r>
                      <a:r>
                        <a:rPr lang="en-US" baseline="0" dirty="0"/>
                        <a:t> &amp; </a:t>
                      </a:r>
                      <a:r>
                        <a:rPr lang="en-US" baseline="0" dirty="0" err="1"/>
                        <a:t>reticulocytosis</a:t>
                      </a:r>
                      <a:endParaRPr lang="en-US" dirty="0"/>
                    </a:p>
                  </a:txBody>
                  <a:tcPr>
                    <a:lnB w="38100" cap="flat" cmpd="sng" algn="ctr">
                      <a:solidFill>
                        <a:schemeClr val="tx1"/>
                      </a:solidFill>
                      <a:prstDash val="solid"/>
                      <a:round/>
                      <a:headEnd type="none" w="med" len="med"/>
                      <a:tailEnd type="none" w="med" len="med"/>
                    </a:lnB>
                  </a:tcPr>
                </a:tc>
                <a:tc>
                  <a:txBody>
                    <a:bodyPr/>
                    <a:lstStyle/>
                    <a:p>
                      <a:r>
                        <a:rPr lang="en-US" dirty="0"/>
                        <a:t>No anemia</a:t>
                      </a:r>
                      <a:r>
                        <a:rPr lang="en-US" baseline="0" dirty="0"/>
                        <a:t> or </a:t>
                      </a:r>
                      <a:r>
                        <a:rPr lang="en-US" baseline="0" dirty="0" err="1"/>
                        <a:t>reticulocytosis</a:t>
                      </a:r>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612068675"/>
              </p:ext>
            </p:extLst>
          </p:nvPr>
        </p:nvGraphicFramePr>
        <p:xfrm>
          <a:off x="457200" y="4267200"/>
          <a:ext cx="8305799" cy="1752600"/>
        </p:xfrm>
        <a:graphic>
          <a:graphicData uri="http://schemas.openxmlformats.org/drawingml/2006/table">
            <a:tbl>
              <a:tblPr firstRow="1" bandRow="1">
                <a:tableStyleId>{EB344D84-9AFB-497E-A393-DC336BA19D2E}</a:tableStyleId>
              </a:tblPr>
              <a:tblGrid>
                <a:gridCol w="2819457">
                  <a:extLst>
                    <a:ext uri="{9D8B030D-6E8A-4147-A177-3AD203B41FA5}">
                      <a16:colId xmlns:a16="http://schemas.microsoft.com/office/drawing/2014/main" xmlns="" val="20000"/>
                    </a:ext>
                  </a:extLst>
                </a:gridCol>
                <a:gridCol w="2590743">
                  <a:extLst>
                    <a:ext uri="{9D8B030D-6E8A-4147-A177-3AD203B41FA5}">
                      <a16:colId xmlns:a16="http://schemas.microsoft.com/office/drawing/2014/main" xmlns="" val="20001"/>
                    </a:ext>
                  </a:extLst>
                </a:gridCol>
                <a:gridCol w="2895599">
                  <a:extLst>
                    <a:ext uri="{9D8B030D-6E8A-4147-A177-3AD203B41FA5}">
                      <a16:colId xmlns:a16="http://schemas.microsoft.com/office/drawing/2014/main" xmlns="" val="20002"/>
                    </a:ext>
                  </a:extLst>
                </a:gridCol>
              </a:tblGrid>
              <a:tr h="370840">
                <a:tc>
                  <a:txBody>
                    <a:bodyPr/>
                    <a:lstStyle/>
                    <a:p>
                      <a:r>
                        <a:rPr lang="en-US" dirty="0">
                          <a:latin typeface="+mj-lt"/>
                        </a:rPr>
                        <a:t>Test or Characteristic</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dirty="0" err="1">
                          <a:latin typeface="+mj-lt"/>
                        </a:rPr>
                        <a:t>Hb</a:t>
                      </a:r>
                      <a:r>
                        <a:rPr lang="en-US" dirty="0">
                          <a:latin typeface="+mj-lt"/>
                        </a:rPr>
                        <a:t> S</a:t>
                      </a:r>
                      <a:r>
                        <a:rPr lang="el-GR" dirty="0">
                          <a:latin typeface="+mj-lt"/>
                          <a:cs typeface="Arial" panose="020B0604020202020204" pitchFamily="34" charset="0"/>
                        </a:rPr>
                        <a:t>β</a:t>
                      </a:r>
                      <a:r>
                        <a:rPr lang="en-US" baseline="30000" dirty="0">
                          <a:latin typeface="+mj-lt"/>
                          <a:cs typeface="Arial" panose="020B0604020202020204" pitchFamily="34" charset="0"/>
                        </a:rPr>
                        <a:t>+</a:t>
                      </a:r>
                      <a:r>
                        <a:rPr lang="en-US" baseline="0" dirty="0">
                          <a:latin typeface="+mj-lt"/>
                          <a:cs typeface="Arial" panose="020B0604020202020204" pitchFamily="34" charset="0"/>
                        </a:rPr>
                        <a:t>-thalassemia</a:t>
                      </a:r>
                      <a:endParaRPr lang="en-US" dirty="0">
                        <a:latin typeface="+mj-lt"/>
                      </a:endParaRPr>
                    </a:p>
                  </a:txBody>
                  <a:tcPr>
                    <a:lnT w="38100" cap="flat" cmpd="sng" algn="ctr">
                      <a:solidFill>
                        <a:schemeClr val="tx1"/>
                      </a:solidFill>
                      <a:prstDash val="solid"/>
                      <a:round/>
                      <a:headEnd type="none" w="med" len="med"/>
                      <a:tailEnd type="none" w="med" len="med"/>
                    </a:lnT>
                  </a:tcPr>
                </a:tc>
                <a:tc>
                  <a:txBody>
                    <a:bodyPr/>
                    <a:lstStyle/>
                    <a:p>
                      <a:r>
                        <a:rPr lang="en-US" dirty="0">
                          <a:latin typeface="+mj-lt"/>
                        </a:rPr>
                        <a:t>Sickle cell trait</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0"/>
                  </a:ext>
                </a:extLst>
              </a:tr>
              <a:tr h="370840">
                <a:tc>
                  <a:txBody>
                    <a:bodyPr/>
                    <a:lstStyle/>
                    <a:p>
                      <a:r>
                        <a:rPr lang="en-US" dirty="0"/>
                        <a:t>Newborn screening</a:t>
                      </a:r>
                      <a:r>
                        <a:rPr lang="en-US" baseline="0" dirty="0"/>
                        <a:t> pattern</a:t>
                      </a:r>
                      <a:endParaRPr lang="en-US" dirty="0"/>
                    </a:p>
                  </a:txBody>
                  <a:tcPr>
                    <a:lnL w="38100" cap="flat" cmpd="sng" algn="ctr">
                      <a:solidFill>
                        <a:schemeClr val="tx1"/>
                      </a:solidFill>
                      <a:prstDash val="solid"/>
                      <a:round/>
                      <a:headEnd type="none" w="med" len="med"/>
                      <a:tailEnd type="none" w="med" len="med"/>
                    </a:lnL>
                  </a:tcPr>
                </a:tc>
                <a:tc>
                  <a:txBody>
                    <a:bodyPr/>
                    <a:lstStyle/>
                    <a:p>
                      <a:r>
                        <a:rPr lang="en-US" dirty="0"/>
                        <a:t>FS(A)</a:t>
                      </a:r>
                    </a:p>
                  </a:txBody>
                  <a:tcPr/>
                </a:tc>
                <a:tc>
                  <a:txBody>
                    <a:bodyPr/>
                    <a:lstStyle/>
                    <a:p>
                      <a:r>
                        <a:rPr lang="en-US" dirty="0"/>
                        <a:t>FAS</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370840">
                <a:tc>
                  <a:txBody>
                    <a:bodyPr/>
                    <a:lstStyle/>
                    <a:p>
                      <a:r>
                        <a:rPr lang="en-US" dirty="0"/>
                        <a:t>Main </a:t>
                      </a:r>
                      <a:r>
                        <a:rPr lang="en-US" dirty="0" err="1"/>
                        <a:t>Hbs</a:t>
                      </a:r>
                      <a:r>
                        <a:rPr lang="en-US" dirty="0"/>
                        <a:t> present</a:t>
                      </a:r>
                    </a:p>
                  </a:txBody>
                  <a:tcPr>
                    <a:lnL w="38100" cap="flat" cmpd="sng" algn="ctr">
                      <a:solidFill>
                        <a:schemeClr val="tx1"/>
                      </a:solidFill>
                      <a:prstDash val="solid"/>
                      <a:round/>
                      <a:headEnd type="none" w="med" len="med"/>
                      <a:tailEnd type="none" w="med" len="med"/>
                    </a:lnL>
                  </a:tcPr>
                </a:tc>
                <a:tc>
                  <a:txBody>
                    <a:bodyPr/>
                    <a:lstStyle/>
                    <a:p>
                      <a:r>
                        <a:rPr lang="en-US" dirty="0"/>
                        <a:t>S</a:t>
                      </a:r>
                      <a:r>
                        <a:rPr lang="en-US" baseline="0" dirty="0"/>
                        <a:t> &gt;</a:t>
                      </a:r>
                      <a:r>
                        <a:rPr lang="en-US" dirty="0"/>
                        <a:t> A</a:t>
                      </a:r>
                    </a:p>
                  </a:txBody>
                  <a:tcPr/>
                </a:tc>
                <a:tc>
                  <a:txBody>
                    <a:bodyPr/>
                    <a:lstStyle/>
                    <a:p>
                      <a:r>
                        <a:rPr lang="en-US" dirty="0"/>
                        <a:t>A</a:t>
                      </a:r>
                      <a:r>
                        <a:rPr lang="en-US" baseline="0" dirty="0"/>
                        <a:t> &gt;</a:t>
                      </a:r>
                      <a:r>
                        <a:rPr lang="en-US" dirty="0"/>
                        <a:t> S</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370840">
                <a:tc>
                  <a:txBody>
                    <a:bodyPr/>
                    <a:lstStyle/>
                    <a:p>
                      <a:r>
                        <a:rPr lang="en-US" dirty="0"/>
                        <a:t>Blood counts</a:t>
                      </a: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dirty="0"/>
                        <a:t>Anemia, </a:t>
                      </a:r>
                      <a:r>
                        <a:rPr lang="en-US" dirty="0" err="1"/>
                        <a:t>microcytosis</a:t>
                      </a:r>
                      <a:r>
                        <a:rPr lang="en-US" baseline="0" dirty="0"/>
                        <a:t> &amp; </a:t>
                      </a:r>
                      <a:r>
                        <a:rPr lang="en-US" baseline="0" dirty="0" err="1"/>
                        <a:t>reticulocytosis</a:t>
                      </a:r>
                      <a:endParaRPr lang="en-US" dirty="0"/>
                    </a:p>
                  </a:txBody>
                  <a:tcPr>
                    <a:lnB w="38100" cap="flat" cmpd="sng" algn="ctr">
                      <a:solidFill>
                        <a:schemeClr val="tx1"/>
                      </a:solidFill>
                      <a:prstDash val="solid"/>
                      <a:round/>
                      <a:headEnd type="none" w="med" len="med"/>
                      <a:tailEnd type="none" w="med" len="med"/>
                    </a:lnB>
                  </a:tcPr>
                </a:tc>
                <a:tc>
                  <a:txBody>
                    <a:bodyPr/>
                    <a:lstStyle/>
                    <a:p>
                      <a:r>
                        <a:rPr lang="en-US" dirty="0"/>
                        <a:t>Normal</a:t>
                      </a: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22" name="TextBox 21"/>
          <p:cNvSpPr txBox="1"/>
          <p:nvPr/>
        </p:nvSpPr>
        <p:spPr>
          <a:xfrm>
            <a:off x="304800" y="3657600"/>
            <a:ext cx="4160113" cy="276999"/>
          </a:xfrm>
          <a:prstGeom prst="rect">
            <a:avLst/>
          </a:prstGeom>
          <a:noFill/>
        </p:spPr>
        <p:txBody>
          <a:bodyPr wrap="none" rtlCol="0">
            <a:spAutoFit/>
          </a:bodyPr>
          <a:lstStyle/>
          <a:p>
            <a:r>
              <a:rPr lang="en-US" sz="1200" dirty="0"/>
              <a:t>*Specifically referring to gene-deletion HPFH [(</a:t>
            </a:r>
            <a:r>
              <a:rPr lang="el-GR" sz="1200" dirty="0">
                <a:cs typeface="Arial" panose="020B0604020202020204" pitchFamily="34" charset="0"/>
              </a:rPr>
              <a:t>δβ</a:t>
            </a:r>
            <a:r>
              <a:rPr lang="en-US" sz="1200" dirty="0">
                <a:cs typeface="Arial" panose="020B0604020202020204" pitchFamily="34" charset="0"/>
              </a:rPr>
              <a:t>)</a:t>
            </a:r>
            <a:r>
              <a:rPr lang="en-US" sz="1200" baseline="30000" dirty="0">
                <a:cs typeface="Arial" panose="020B0604020202020204" pitchFamily="34" charset="0"/>
              </a:rPr>
              <a:t>0</a:t>
            </a:r>
            <a:r>
              <a:rPr lang="en-US" sz="1200" dirty="0">
                <a:cs typeface="Arial" panose="020B0604020202020204" pitchFamily="34" charset="0"/>
              </a:rPr>
              <a:t>-HPFH]</a:t>
            </a:r>
            <a:endParaRPr lang="en-US" sz="1200" dirty="0"/>
          </a:p>
        </p:txBody>
      </p:sp>
    </p:spTree>
    <p:extLst>
      <p:ext uri="{BB962C8B-B14F-4D97-AF65-F5344CB8AC3E}">
        <p14:creationId xmlns:p14="http://schemas.microsoft.com/office/powerpoint/2010/main" val="39537782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5"/>
          <p:cNvPicPr>
            <a:picLocks noChangeAspect="1" noChangeArrowheads="1"/>
          </p:cNvPicPr>
          <p:nvPr/>
        </p:nvPicPr>
        <p:blipFill>
          <a:blip r:embed="rId3"/>
          <a:srcRect l="32343" t="20084" r="33905" b="11296"/>
          <a:stretch>
            <a:fillRect/>
          </a:stretch>
        </p:blipFill>
        <p:spPr bwMode="auto">
          <a:xfrm>
            <a:off x="6239020" y="1938543"/>
            <a:ext cx="2468562" cy="3749675"/>
          </a:xfrm>
          <a:prstGeom prst="rect">
            <a:avLst/>
          </a:prstGeom>
          <a:noFill/>
          <a:ln w="38100">
            <a:solidFill>
              <a:schemeClr val="tx1"/>
            </a:solidFill>
            <a:miter lim="800000"/>
            <a:headEnd/>
            <a:tailEnd/>
          </a:ln>
        </p:spPr>
      </p:pic>
      <p:sp>
        <p:nvSpPr>
          <p:cNvPr id="165890" name="Rectangle 11"/>
          <p:cNvSpPr>
            <a:spLocks noGrp="1" noChangeArrowheads="1"/>
          </p:cNvSpPr>
          <p:nvPr>
            <p:ph type="title"/>
          </p:nvPr>
        </p:nvSpPr>
        <p:spPr/>
        <p:txBody>
          <a:bodyPr/>
          <a:lstStyle/>
          <a:p>
            <a:pPr algn="l" eaLnBrk="1" hangingPunct="1"/>
            <a:r>
              <a:rPr lang="en-US" dirty="0" err="1">
                <a:latin typeface="Arial" pitchFamily="34" charset="0"/>
                <a:ea typeface="ＭＳ Ｐゴシック" pitchFamily="34" charset="-128"/>
              </a:rPr>
              <a:t>Hb</a:t>
            </a:r>
            <a:r>
              <a:rPr lang="en-US" dirty="0">
                <a:latin typeface="Arial" pitchFamily="34" charset="0"/>
                <a:ea typeface="ＭＳ Ｐゴシック" pitchFamily="34" charset="-128"/>
              </a:rPr>
              <a:t> C Disease</a:t>
            </a:r>
          </a:p>
        </p:txBody>
      </p:sp>
      <p:sp>
        <p:nvSpPr>
          <p:cNvPr id="165891" name="Rectangle 12"/>
          <p:cNvSpPr>
            <a:spLocks noGrp="1" noChangeArrowheads="1"/>
          </p:cNvSpPr>
          <p:nvPr>
            <p:ph type="body" sz="half" idx="1"/>
          </p:nvPr>
        </p:nvSpPr>
        <p:spPr>
          <a:xfrm>
            <a:off x="457200" y="1828800"/>
            <a:ext cx="5608638" cy="4359275"/>
          </a:xfrm>
        </p:spPr>
        <p:txBody>
          <a:bodyPr/>
          <a:lstStyle/>
          <a:p>
            <a:pPr eaLnBrk="1" hangingPunct="1">
              <a:lnSpc>
                <a:spcPct val="140000"/>
              </a:lnSpc>
            </a:pPr>
            <a:r>
              <a:rPr lang="en-US" sz="2200" dirty="0" err="1">
                <a:latin typeface="Arial" pitchFamily="34" charset="0"/>
                <a:ea typeface="ＭＳ Ｐゴシック" pitchFamily="34" charset="-128"/>
              </a:rPr>
              <a:t>Homozygosity</a:t>
            </a:r>
            <a:r>
              <a:rPr lang="en-US" sz="2200" dirty="0">
                <a:latin typeface="Arial" pitchFamily="34" charset="0"/>
                <a:ea typeface="ＭＳ Ｐゴシック" pitchFamily="34" charset="-128"/>
              </a:rPr>
              <a:t> for </a:t>
            </a:r>
            <a:r>
              <a:rPr lang="en-US" sz="2200" dirty="0">
                <a:latin typeface="Arial" pitchFamily="34" charset="0"/>
                <a:ea typeface="ＭＳ Ｐゴシック" pitchFamily="34" charset="-128"/>
                <a:sym typeface="Symbol" pitchFamily="18" charset="2"/>
              </a:rPr>
              <a:t></a:t>
            </a:r>
            <a:r>
              <a:rPr lang="en-US" sz="2200" baseline="30000" dirty="0">
                <a:solidFill>
                  <a:srgbClr val="FF0000"/>
                </a:solidFill>
                <a:latin typeface="Arial" pitchFamily="34" charset="0"/>
                <a:ea typeface="ＭＳ Ｐゴシック" pitchFamily="34" charset="-128"/>
              </a:rPr>
              <a:t>C</a:t>
            </a:r>
            <a:r>
              <a:rPr lang="en-US" sz="2200" dirty="0">
                <a:latin typeface="Arial" pitchFamily="34" charset="0"/>
                <a:ea typeface="ＭＳ Ｐゴシック" pitchFamily="34" charset="-128"/>
                <a:sym typeface="Symbol" pitchFamily="18" charset="2"/>
              </a:rPr>
              <a:t></a:t>
            </a:r>
            <a:r>
              <a:rPr lang="en-US" sz="2200" dirty="0" err="1">
                <a:latin typeface="Arial" pitchFamily="34" charset="0"/>
                <a:ea typeface="ＭＳ Ｐゴシック" pitchFamily="34" charset="-128"/>
              </a:rPr>
              <a:t>Hb</a:t>
            </a:r>
            <a:r>
              <a:rPr lang="en-US" sz="2200" dirty="0">
                <a:latin typeface="Arial" pitchFamily="34" charset="0"/>
                <a:ea typeface="ＭＳ Ｐゴシック" pitchFamily="34" charset="-128"/>
              </a:rPr>
              <a:t> C)</a:t>
            </a:r>
          </a:p>
          <a:p>
            <a:pPr eaLnBrk="1" hangingPunct="1">
              <a:lnSpc>
                <a:spcPct val="140000"/>
              </a:lnSpc>
            </a:pPr>
            <a:r>
              <a:rPr lang="en-US" sz="2200" dirty="0">
                <a:latin typeface="Arial" pitchFamily="34" charset="0"/>
                <a:ea typeface="ＭＳ Ｐゴシック" pitchFamily="34" charset="-128"/>
              </a:rPr>
              <a:t>Not a </a:t>
            </a:r>
            <a:r>
              <a:rPr lang="ja-JP" altLang="en-US" sz="2200" dirty="0">
                <a:latin typeface="Arial" pitchFamily="34" charset="0"/>
                <a:ea typeface="ＭＳ Ｐゴシック" pitchFamily="34" charset="-128"/>
              </a:rPr>
              <a:t>“</a:t>
            </a:r>
            <a:r>
              <a:rPr lang="en-US" altLang="ja-JP" sz="2200" dirty="0" err="1">
                <a:latin typeface="Arial" pitchFamily="34" charset="0"/>
                <a:ea typeface="ＭＳ Ｐゴシック" pitchFamily="34" charset="-128"/>
              </a:rPr>
              <a:t>sickling</a:t>
            </a:r>
            <a:r>
              <a:rPr lang="ja-JP" altLang="en-US" sz="2200" dirty="0">
                <a:latin typeface="Arial" pitchFamily="34" charset="0"/>
                <a:ea typeface="ＭＳ Ｐゴシック" pitchFamily="34" charset="-128"/>
              </a:rPr>
              <a:t>”</a:t>
            </a:r>
            <a:r>
              <a:rPr lang="en-US" altLang="ja-JP" sz="2200" dirty="0">
                <a:latin typeface="Arial" pitchFamily="34" charset="0"/>
                <a:ea typeface="ＭＳ Ｐゴシック" pitchFamily="34" charset="-128"/>
              </a:rPr>
              <a:t> disorder</a:t>
            </a:r>
          </a:p>
          <a:p>
            <a:pPr eaLnBrk="1" hangingPunct="1">
              <a:lnSpc>
                <a:spcPct val="140000"/>
              </a:lnSpc>
            </a:pPr>
            <a:r>
              <a:rPr lang="en-US" sz="2200" dirty="0">
                <a:latin typeface="Arial" pitchFamily="34" charset="0"/>
                <a:ea typeface="ＭＳ Ｐゴシック" pitchFamily="34" charset="-128"/>
              </a:rPr>
              <a:t>Mild chronic hemolytic anemia</a:t>
            </a:r>
          </a:p>
          <a:p>
            <a:pPr eaLnBrk="1" hangingPunct="1">
              <a:lnSpc>
                <a:spcPct val="140000"/>
              </a:lnSpc>
            </a:pPr>
            <a:r>
              <a:rPr lang="en-US" sz="2200" dirty="0">
                <a:latin typeface="Arial" pitchFamily="34" charset="0"/>
                <a:ea typeface="ＭＳ Ｐゴシック" pitchFamily="34" charset="-128"/>
              </a:rPr>
              <a:t>Intermittent jaundice</a:t>
            </a:r>
          </a:p>
          <a:p>
            <a:pPr eaLnBrk="1" hangingPunct="1">
              <a:lnSpc>
                <a:spcPct val="140000"/>
              </a:lnSpc>
            </a:pPr>
            <a:r>
              <a:rPr lang="en-US" sz="2200" dirty="0">
                <a:latin typeface="Arial" pitchFamily="34" charset="0"/>
                <a:ea typeface="ＭＳ Ｐゴシック" pitchFamily="34" charset="-128"/>
              </a:rPr>
              <a:t>Splenomegaly (adolescents and adults)</a:t>
            </a:r>
          </a:p>
          <a:p>
            <a:pPr lvl="1" eaLnBrk="1" hangingPunct="1">
              <a:lnSpc>
                <a:spcPct val="140000"/>
              </a:lnSpc>
            </a:pPr>
            <a:r>
              <a:rPr lang="en-US" sz="1900" dirty="0">
                <a:latin typeface="Arial" pitchFamily="34" charset="0"/>
                <a:ea typeface="ＭＳ Ｐゴシック" pitchFamily="34" charset="-128"/>
              </a:rPr>
              <a:t>No </a:t>
            </a:r>
            <a:r>
              <a:rPr lang="en-US" sz="1900" dirty="0" err="1">
                <a:latin typeface="Arial" pitchFamily="34" charset="0"/>
                <a:ea typeface="ＭＳ Ｐゴシック" pitchFamily="34" charset="-128"/>
              </a:rPr>
              <a:t>hyposplenism</a:t>
            </a:r>
            <a:endParaRPr lang="en-US" sz="1900" dirty="0">
              <a:latin typeface="Arial" pitchFamily="34" charset="0"/>
              <a:ea typeface="ＭＳ Ｐゴシック" pitchFamily="34" charset="-128"/>
            </a:endParaRPr>
          </a:p>
          <a:p>
            <a:pPr lvl="1" eaLnBrk="1" hangingPunct="1">
              <a:lnSpc>
                <a:spcPct val="140000"/>
              </a:lnSpc>
            </a:pPr>
            <a:r>
              <a:rPr lang="en-US" sz="1900" dirty="0">
                <a:latin typeface="Arial" pitchFamily="34" charset="0"/>
                <a:ea typeface="ＭＳ Ｐゴシック" pitchFamily="34" charset="-128"/>
              </a:rPr>
              <a:t>No </a:t>
            </a:r>
            <a:r>
              <a:rPr lang="en-US" sz="1900" dirty="0" err="1">
                <a:latin typeface="Arial" pitchFamily="34" charset="0"/>
                <a:ea typeface="ＭＳ Ｐゴシック" pitchFamily="34" charset="-128"/>
              </a:rPr>
              <a:t>splenic</a:t>
            </a:r>
            <a:r>
              <a:rPr lang="en-US" sz="1900" dirty="0">
                <a:latin typeface="Arial" pitchFamily="34" charset="0"/>
                <a:ea typeface="ＭＳ Ｐゴシック" pitchFamily="34" charset="-128"/>
              </a:rPr>
              <a:t> sequestration</a:t>
            </a:r>
          </a:p>
          <a:p>
            <a:pPr eaLnBrk="1" hangingPunct="1">
              <a:lnSpc>
                <a:spcPct val="140000"/>
              </a:lnSpc>
            </a:pPr>
            <a:r>
              <a:rPr lang="en-US" sz="2200" dirty="0" err="1">
                <a:latin typeface="Arial" pitchFamily="34" charset="0"/>
                <a:ea typeface="ＭＳ Ｐゴシック" pitchFamily="34" charset="-128"/>
              </a:rPr>
              <a:t>Microcytosis</a:t>
            </a:r>
            <a:r>
              <a:rPr lang="en-US" sz="2200" dirty="0">
                <a:latin typeface="Arial" pitchFamily="34" charset="0"/>
                <a:ea typeface="ＭＳ Ｐゴシック" pitchFamily="34" charset="-128"/>
              </a:rPr>
              <a:t>, targets, crystals</a:t>
            </a:r>
          </a:p>
        </p:txBody>
      </p:sp>
      <p:sp>
        <p:nvSpPr>
          <p:cNvPr id="4" name="TextBox 3"/>
          <p:cNvSpPr txBox="1"/>
          <p:nvPr/>
        </p:nvSpPr>
        <p:spPr>
          <a:xfrm>
            <a:off x="6353320" y="5808352"/>
            <a:ext cx="2239962" cy="369332"/>
          </a:xfrm>
          <a:prstGeom prst="rect">
            <a:avLst/>
          </a:prstGeom>
          <a:noFill/>
        </p:spPr>
        <p:txBody>
          <a:bodyPr wrap="square" rtlCol="0">
            <a:spAutoFit/>
          </a:bodyPr>
          <a:lstStyle/>
          <a:p>
            <a:pPr algn="ctr"/>
            <a:r>
              <a:rPr lang="en-US" sz="1800" dirty="0" err="1"/>
              <a:t>Hb</a:t>
            </a:r>
            <a:r>
              <a:rPr lang="en-US" sz="1800" dirty="0"/>
              <a:t> C crystals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ubtitle 2"/>
          <p:cNvSpPr>
            <a:spLocks noGrp="1"/>
          </p:cNvSpPr>
          <p:nvPr>
            <p:ph type="subTitle" idx="1"/>
          </p:nvPr>
        </p:nvSpPr>
        <p:spPr bwMode="auto">
          <a:xfrm>
            <a:off x="1447800" y="1828800"/>
            <a:ext cx="6400800" cy="2667001"/>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77500" lnSpcReduction="20000"/>
          </a:bodyPr>
          <a:lstStyle/>
          <a:p>
            <a:pPr algn="ctr" eaLnBrk="1" hangingPunct="1">
              <a:lnSpc>
                <a:spcPct val="90000"/>
              </a:lnSpc>
              <a:spcBef>
                <a:spcPts val="1200"/>
              </a:spcBef>
            </a:pPr>
            <a:r>
              <a:rPr lang="en-US" sz="2700" dirty="0" smtClean="0">
                <a:solidFill>
                  <a:schemeClr val="tx1">
                    <a:lumMod val="50000"/>
                    <a:lumOff val="50000"/>
                  </a:schemeClr>
                </a:solidFill>
                <a:ea typeface="ＭＳ Ｐゴシック" pitchFamily="34" charset="-128"/>
              </a:rPr>
              <a:t>Charles Quinn, MD, MS</a:t>
            </a:r>
          </a:p>
          <a:p>
            <a:pPr algn="ctr" eaLnBrk="1" hangingPunct="1">
              <a:lnSpc>
                <a:spcPct val="90000"/>
              </a:lnSpc>
              <a:spcBef>
                <a:spcPts val="1200"/>
              </a:spcBef>
            </a:pPr>
            <a:r>
              <a:rPr lang="en-US" sz="2700" b="0" dirty="0" smtClean="0">
                <a:solidFill>
                  <a:schemeClr val="tx1">
                    <a:lumMod val="50000"/>
                    <a:lumOff val="50000"/>
                  </a:schemeClr>
                </a:solidFill>
                <a:ea typeface="ＭＳ Ｐゴシック" pitchFamily="34" charset="-128"/>
              </a:rPr>
              <a:t>Medical </a:t>
            </a:r>
            <a:r>
              <a:rPr lang="en-US" sz="2700" b="0" dirty="0">
                <a:solidFill>
                  <a:schemeClr val="tx1">
                    <a:lumMod val="50000"/>
                    <a:lumOff val="50000"/>
                  </a:schemeClr>
                </a:solidFill>
                <a:ea typeface="ＭＳ Ｐゴシック" pitchFamily="34" charset="-128"/>
              </a:rPr>
              <a:t>Director, Pediatric Sickle Cell Program</a:t>
            </a:r>
          </a:p>
          <a:p>
            <a:pPr algn="ctr" eaLnBrk="1" hangingPunct="1">
              <a:lnSpc>
                <a:spcPct val="90000"/>
              </a:lnSpc>
              <a:spcBef>
                <a:spcPts val="1200"/>
              </a:spcBef>
            </a:pPr>
            <a:r>
              <a:rPr lang="en-US" sz="2700" b="0" dirty="0" smtClean="0">
                <a:solidFill>
                  <a:schemeClr val="tx1">
                    <a:lumMod val="50000"/>
                    <a:lumOff val="50000"/>
                  </a:schemeClr>
                </a:solidFill>
                <a:ea typeface="ＭＳ Ｐゴシック" pitchFamily="34" charset="-128"/>
              </a:rPr>
              <a:t>Medical Director, Erythrocyte Diagnostic Laboratory</a:t>
            </a:r>
          </a:p>
          <a:p>
            <a:pPr algn="ctr" eaLnBrk="1" hangingPunct="1">
              <a:lnSpc>
                <a:spcPct val="90000"/>
              </a:lnSpc>
              <a:spcBef>
                <a:spcPts val="1200"/>
              </a:spcBef>
            </a:pPr>
            <a:r>
              <a:rPr lang="en-US" sz="2700" b="0" dirty="0">
                <a:solidFill>
                  <a:schemeClr val="tx1">
                    <a:lumMod val="50000"/>
                    <a:lumOff val="50000"/>
                  </a:schemeClr>
                </a:solidFill>
                <a:ea typeface="ＭＳ Ｐゴシック" pitchFamily="34" charset="-128"/>
              </a:rPr>
              <a:t>Cincinnati Children</a:t>
            </a:r>
            <a:r>
              <a:rPr lang="en-US" altLang="en-US" sz="2700" b="0" dirty="0">
                <a:solidFill>
                  <a:schemeClr val="tx1">
                    <a:lumMod val="50000"/>
                    <a:lumOff val="50000"/>
                  </a:schemeClr>
                </a:solidFill>
                <a:ea typeface="ＭＳ Ｐゴシック" pitchFamily="34" charset="-128"/>
              </a:rPr>
              <a:t>’</a:t>
            </a:r>
            <a:r>
              <a:rPr lang="en-US" sz="2700" b="0" dirty="0">
                <a:solidFill>
                  <a:schemeClr val="tx1">
                    <a:lumMod val="50000"/>
                    <a:lumOff val="50000"/>
                  </a:schemeClr>
                </a:solidFill>
                <a:ea typeface="ＭＳ Ｐゴシック" pitchFamily="34" charset="-128"/>
              </a:rPr>
              <a:t>s Hospital Medical Center</a:t>
            </a:r>
          </a:p>
          <a:p>
            <a:pPr algn="ctr" eaLnBrk="1" hangingPunct="1">
              <a:lnSpc>
                <a:spcPct val="90000"/>
              </a:lnSpc>
              <a:spcBef>
                <a:spcPts val="1200"/>
              </a:spcBef>
            </a:pPr>
            <a:endParaRPr lang="en-US" sz="2700" b="0" dirty="0" smtClean="0">
              <a:solidFill>
                <a:schemeClr val="tx1">
                  <a:lumMod val="50000"/>
                  <a:lumOff val="50000"/>
                </a:schemeClr>
              </a:solidFill>
              <a:ea typeface="ＭＳ Ｐゴシック" pitchFamily="34" charset="-128"/>
            </a:endParaRPr>
          </a:p>
          <a:p>
            <a:pPr algn="ctr" eaLnBrk="1" hangingPunct="1">
              <a:lnSpc>
                <a:spcPct val="90000"/>
              </a:lnSpc>
              <a:spcBef>
                <a:spcPts val="1200"/>
              </a:spcBef>
            </a:pPr>
            <a:r>
              <a:rPr lang="en-US" sz="2700" b="0" dirty="0" smtClean="0">
                <a:solidFill>
                  <a:schemeClr val="tx1">
                    <a:lumMod val="50000"/>
                    <a:lumOff val="50000"/>
                  </a:schemeClr>
                </a:solidFill>
                <a:ea typeface="ＭＳ Ｐゴシック" pitchFamily="34" charset="-128"/>
              </a:rPr>
              <a:t>Professor of Pediatrics</a:t>
            </a:r>
          </a:p>
          <a:p>
            <a:pPr algn="ctr" eaLnBrk="1" hangingPunct="1">
              <a:lnSpc>
                <a:spcPct val="90000"/>
              </a:lnSpc>
              <a:spcBef>
                <a:spcPts val="1200"/>
              </a:spcBef>
            </a:pPr>
            <a:r>
              <a:rPr lang="en-US" sz="2700" b="0" dirty="0" smtClean="0">
                <a:solidFill>
                  <a:schemeClr val="tx1">
                    <a:lumMod val="50000"/>
                    <a:lumOff val="50000"/>
                  </a:schemeClr>
                </a:solidFill>
                <a:ea typeface="ＭＳ Ｐゴシック" pitchFamily="34" charset="-128"/>
              </a:rPr>
              <a:t>University of Cincinnati College of Medicine</a:t>
            </a:r>
          </a:p>
        </p:txBody>
      </p:sp>
    </p:spTree>
    <p:extLst>
      <p:ext uri="{BB962C8B-B14F-4D97-AF65-F5344CB8AC3E}">
        <p14:creationId xmlns:p14="http://schemas.microsoft.com/office/powerpoint/2010/main" val="2056949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1800" dirty="0" smtClean="0"/>
              <a:t>Assigned Content Outline Material </a:t>
            </a:r>
            <a:endParaRPr lang="en-US" sz="1800" dirty="0"/>
          </a:p>
        </p:txBody>
      </p:sp>
      <p:pic>
        <p:nvPicPr>
          <p:cNvPr id="6" name="Picture 5"/>
          <p:cNvPicPr>
            <a:picLocks noChangeAspect="1"/>
          </p:cNvPicPr>
          <p:nvPr/>
        </p:nvPicPr>
        <p:blipFill>
          <a:blip r:embed="rId2"/>
          <a:stretch>
            <a:fillRect/>
          </a:stretch>
        </p:blipFill>
        <p:spPr>
          <a:xfrm>
            <a:off x="-8586" y="453873"/>
            <a:ext cx="9139707" cy="6400907"/>
          </a:xfrm>
          <a:prstGeom prst="rect">
            <a:avLst/>
          </a:prstGeom>
          <a:ln>
            <a:solidFill>
              <a:schemeClr val="tx1"/>
            </a:solidFill>
          </a:ln>
        </p:spPr>
      </p:pic>
    </p:spTree>
    <p:extLst>
      <p:ext uri="{BB962C8B-B14F-4D97-AF65-F5344CB8AC3E}">
        <p14:creationId xmlns:p14="http://schemas.microsoft.com/office/powerpoint/2010/main" val="250926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1800" dirty="0" smtClean="0"/>
              <a:t>Assigned Content Outline Material </a:t>
            </a:r>
            <a:endParaRPr lang="en-US" sz="1800" dirty="0"/>
          </a:p>
        </p:txBody>
      </p:sp>
      <p:pic>
        <p:nvPicPr>
          <p:cNvPr id="3" name="Picture 2"/>
          <p:cNvPicPr>
            <a:picLocks noChangeAspect="1"/>
          </p:cNvPicPr>
          <p:nvPr/>
        </p:nvPicPr>
        <p:blipFill>
          <a:blip r:embed="rId2"/>
          <a:stretch>
            <a:fillRect/>
          </a:stretch>
        </p:blipFill>
        <p:spPr>
          <a:xfrm>
            <a:off x="-15586" y="576330"/>
            <a:ext cx="9159586" cy="6248400"/>
          </a:xfrm>
          <a:prstGeom prst="rect">
            <a:avLst/>
          </a:prstGeom>
          <a:ln>
            <a:solidFill>
              <a:schemeClr val="tx1"/>
            </a:solidFill>
          </a:ln>
        </p:spPr>
      </p:pic>
    </p:spTree>
    <p:extLst>
      <p:ext uri="{BB962C8B-B14F-4D97-AF65-F5344CB8AC3E}">
        <p14:creationId xmlns:p14="http://schemas.microsoft.com/office/powerpoint/2010/main" val="876844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1295400" y="2132013"/>
            <a:ext cx="6546850" cy="2593975"/>
          </a:xfrm>
        </p:spPr>
        <p:txBody>
          <a:bodyPr/>
          <a:lstStyle/>
          <a:p>
            <a:pPr eaLnBrk="1" hangingPunct="1">
              <a:lnSpc>
                <a:spcPct val="120000"/>
              </a:lnSpc>
            </a:pPr>
            <a:r>
              <a:rPr lang="en-US" sz="3600">
                <a:solidFill>
                  <a:schemeClr val="tx1"/>
                </a:solidFill>
                <a:latin typeface="Arial" pitchFamily="34" charset="0"/>
                <a:ea typeface="ＭＳ Ｐゴシック" pitchFamily="34" charset="-128"/>
              </a:rPr>
              <a:t>Quantitative Disorders:</a:t>
            </a:r>
            <a:r>
              <a:rPr lang="en-US" sz="6000">
                <a:latin typeface="Arial" pitchFamily="34" charset="0"/>
                <a:ea typeface="ＭＳ Ｐゴシック" pitchFamily="34" charset="-128"/>
              </a:rPr>
              <a:t/>
            </a:r>
            <a:br>
              <a:rPr lang="en-US" sz="6000">
                <a:latin typeface="Arial" pitchFamily="34" charset="0"/>
                <a:ea typeface="ＭＳ Ｐゴシック" pitchFamily="34" charset="-128"/>
              </a:rPr>
            </a:br>
            <a:r>
              <a:rPr lang="en-US" sz="6000">
                <a:latin typeface="Arial" pitchFamily="34" charset="0"/>
                <a:ea typeface="ＭＳ Ｐゴシック" pitchFamily="34" charset="-128"/>
              </a:rPr>
              <a:t>Thalassemia</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1800" dirty="0" smtClean="0"/>
              <a:t>Assigned Content Outline Material </a:t>
            </a:r>
            <a:endParaRPr lang="en-US" sz="1800" dirty="0"/>
          </a:p>
        </p:txBody>
      </p:sp>
      <p:pic>
        <p:nvPicPr>
          <p:cNvPr id="3" name="Picture 2"/>
          <p:cNvPicPr>
            <a:picLocks noChangeAspect="1"/>
          </p:cNvPicPr>
          <p:nvPr/>
        </p:nvPicPr>
        <p:blipFill>
          <a:blip r:embed="rId2"/>
          <a:stretch>
            <a:fillRect/>
          </a:stretch>
        </p:blipFill>
        <p:spPr>
          <a:xfrm>
            <a:off x="0" y="671848"/>
            <a:ext cx="9072632" cy="6172200"/>
          </a:xfrm>
          <a:prstGeom prst="rect">
            <a:avLst/>
          </a:prstGeom>
          <a:ln>
            <a:solidFill>
              <a:schemeClr val="tx1"/>
            </a:solidFill>
          </a:ln>
        </p:spPr>
      </p:pic>
    </p:spTree>
    <p:extLst>
      <p:ext uri="{BB962C8B-B14F-4D97-AF65-F5344CB8AC3E}">
        <p14:creationId xmlns:p14="http://schemas.microsoft.com/office/powerpoint/2010/main" val="1565929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1800" dirty="0" smtClean="0"/>
              <a:t>Assigned Content Outline Material </a:t>
            </a:r>
            <a:endParaRPr lang="en-US" sz="1800" dirty="0"/>
          </a:p>
        </p:txBody>
      </p:sp>
      <p:pic>
        <p:nvPicPr>
          <p:cNvPr id="3" name="Picture 2"/>
          <p:cNvPicPr>
            <a:picLocks noChangeAspect="1"/>
          </p:cNvPicPr>
          <p:nvPr/>
        </p:nvPicPr>
        <p:blipFill>
          <a:blip r:embed="rId2"/>
          <a:stretch>
            <a:fillRect/>
          </a:stretch>
        </p:blipFill>
        <p:spPr>
          <a:xfrm>
            <a:off x="0" y="916546"/>
            <a:ext cx="9143999" cy="5287485"/>
          </a:xfrm>
          <a:prstGeom prst="rect">
            <a:avLst/>
          </a:prstGeom>
          <a:ln>
            <a:solidFill>
              <a:schemeClr val="tx1"/>
            </a:solidFill>
          </a:ln>
        </p:spPr>
      </p:pic>
    </p:spTree>
    <p:extLst>
      <p:ext uri="{BB962C8B-B14F-4D97-AF65-F5344CB8AC3E}">
        <p14:creationId xmlns:p14="http://schemas.microsoft.com/office/powerpoint/2010/main" val="2593363282"/>
      </p:ext>
    </p:extLst>
  </p:cSld>
  <p:clrMapOvr>
    <a:masterClrMapping/>
  </p:clrMapOvr>
</p:sld>
</file>

<file path=ppt/theme/theme1.xml><?xml version="1.0" encoding="utf-8"?>
<a:theme xmlns:a="http://schemas.openxmlformats.org/drawingml/2006/main" name="Scien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Horizon">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11705</TotalTime>
  <Words>8762</Words>
  <Application>Microsoft Office PowerPoint</Application>
  <PresentationFormat>On-screen Show (4:3)</PresentationFormat>
  <Paragraphs>1698</Paragraphs>
  <Slides>91</Slides>
  <Notes>56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101" baseType="lpstr">
      <vt:lpstr>ＭＳ Ｐゴシック</vt:lpstr>
      <vt:lpstr>Arial</vt:lpstr>
      <vt:lpstr>Arial Narrow</vt:lpstr>
      <vt:lpstr>Calibri</vt:lpstr>
      <vt:lpstr>Gill Sans</vt:lpstr>
      <vt:lpstr>Lucida Grande</vt:lpstr>
      <vt:lpstr>Symbol</vt:lpstr>
      <vt:lpstr>Wingdings</vt:lpstr>
      <vt:lpstr>Science</vt:lpstr>
      <vt:lpstr>Worksheet</vt:lpstr>
      <vt:lpstr>Header</vt:lpstr>
      <vt:lpstr>Disclosures</vt:lpstr>
      <vt:lpstr>Overview of Hemoglobin Synthesis</vt:lpstr>
      <vt:lpstr>PowerPoint Presentation</vt:lpstr>
      <vt:lpstr>Hemoglobins Throughout Development</vt:lpstr>
      <vt:lpstr>Be Familiar with These Names and Structures</vt:lpstr>
      <vt:lpstr>Disorders of Hemoglobin</vt:lpstr>
      <vt:lpstr>PowerPoint Presentation</vt:lpstr>
      <vt:lpstr>Quantitative Disorders: Thalassemia</vt:lpstr>
      <vt:lpstr>PowerPoint Presentation</vt:lpstr>
      <vt:lpstr>PowerPoint Presentation</vt:lpstr>
      <vt:lpstr>PowerPoint Presentation</vt:lpstr>
      <vt:lpstr>Pathophysiology of Thalassemia</vt:lpstr>
      <vt:lpstr>Basic Nomenclature of Thalassemia</vt:lpstr>
      <vt:lpstr>Typical Thalassemia Mutations</vt:lpstr>
      <vt:lpstr>Common -Thalassemia Mutations </vt:lpstr>
      <vt:lpstr>Overview of Alpha Thalassemia Common (Classical) Genotypes</vt:lpstr>
      <vt:lpstr>Alpha Thalassemia Trait</vt:lpstr>
      <vt:lpstr>PowerPoint Presentation</vt:lpstr>
      <vt:lpstr>Risk of Thalassemia Major in Offspring Depends on Trait Genotype</vt:lpstr>
      <vt:lpstr>Hb H Disease</vt:lpstr>
      <vt:lpstr>PowerPoint Presentation</vt:lpstr>
      <vt:lpstr>Hb Constant Spring (CS)</vt:lpstr>
      <vt:lpstr>Homozygous alpha thalassemia Hydrops Fetalis</vt:lpstr>
      <vt:lpstr>Typical -Thalassemia Mutations</vt:lpstr>
      <vt:lpstr>Overview of Beta Thalassemia Common (Classical) Genotypes</vt:lpstr>
      <vt:lpstr>Beta Thalassemia Trait</vt:lpstr>
      <vt:lpstr>PowerPoint Presentation</vt:lpstr>
      <vt:lpstr>Basics of Electrophoresis differentiation of thalassemia trait from mild iron deficiency anemia</vt:lpstr>
      <vt:lpstr>Beta Thalassemia Intermedia</vt:lpstr>
      <vt:lpstr>PowerPoint Presentation</vt:lpstr>
      <vt:lpstr>PowerPoint Presentation</vt:lpstr>
      <vt:lpstr>Hemoglobin E</vt:lpstr>
      <vt:lpstr>PowerPoint Presentation</vt:lpstr>
      <vt:lpstr>Beta Thalassemia Major</vt:lpstr>
      <vt:lpstr>Therapy for Thalassemia Intermedia or Major</vt:lpstr>
      <vt:lpstr>PowerPoint Presentation</vt:lpstr>
      <vt:lpstr>Transfusional Iron Overload not specific to thalassemia</vt:lpstr>
      <vt:lpstr>Accumulation of Iron: Hemochromatosis</vt:lpstr>
      <vt:lpstr>PowerPoint Presentation</vt:lpstr>
      <vt:lpstr>PowerPoint Presentation</vt:lpstr>
      <vt:lpstr>PowerPoint Presentation</vt:lpstr>
      <vt:lpstr>PowerPoint Presentation</vt:lpstr>
      <vt:lpstr>Common Iron Chelators</vt:lpstr>
      <vt:lpstr>Ascorbic Acid (Vitamin C)</vt:lpstr>
      <vt:lpstr>δβ-thalassemia</vt:lpstr>
      <vt:lpstr>PowerPoint Presentation</vt:lpstr>
      <vt:lpstr>PowerPoint Presentation</vt:lpstr>
      <vt:lpstr>(δβ)0-HPFH and (δβ)0-thalassemia What’s the difference? </vt:lpstr>
      <vt:lpstr>Gamma Thalassemia</vt:lpstr>
      <vt:lpstr>Qualitative Disorders: Hemoglobinopathies</vt:lpstr>
      <vt:lpstr>Qualitative Abnormalities of Hemoglobin</vt:lpstr>
      <vt:lpstr>Common Structural Hb Variants</vt:lpstr>
      <vt:lpstr>Hb Electrophoresis</vt:lpstr>
      <vt:lpstr>Isoelectric Focusing has replaced cellulose acetate electrophoresis in routine clinical use</vt:lpstr>
      <vt:lpstr>PowerPoint Presentation</vt:lpstr>
      <vt:lpstr>PowerPoint Presentation</vt:lpstr>
      <vt:lpstr>Sickle Hemoglobin (Hb S)</vt:lpstr>
      <vt:lpstr>Irreversibly Sickle Cells (ISCs) Clinical and Laboratory Correlates</vt:lpstr>
      <vt:lpstr>Common Forms of Sickle Cell Disease in order of decreasing relative frequency</vt:lpstr>
      <vt:lpstr>Incidence of complications differs by genotype</vt:lpstr>
      <vt:lpstr>Light Microscopy</vt:lpstr>
      <vt:lpstr>Manifestations of Sickle Cell Disease</vt:lpstr>
      <vt:lpstr>Important Components of Management of Sickle Cell Disease</vt:lpstr>
      <vt:lpstr>Splenic Complications</vt:lpstr>
      <vt:lpstr>Acute Anemia Sequestration vs. Aplastic Crisis </vt:lpstr>
      <vt:lpstr>Fever and Risk of Sepsis Empiric Management</vt:lpstr>
      <vt:lpstr>Prevention of Sepsis</vt:lpstr>
      <vt:lpstr>Acute Painful Episodes Features and Management</vt:lpstr>
      <vt:lpstr>Acute Chest Syndrome (ACS) Features and Management</vt:lpstr>
      <vt:lpstr>Common Types of CNS Injury in SCD</vt:lpstr>
      <vt:lpstr>PowerPoint Presentation</vt:lpstr>
      <vt:lpstr>Screening and Prevention of Overt Stroke</vt:lpstr>
      <vt:lpstr>Management of Overt Stroke</vt:lpstr>
      <vt:lpstr>Management of Priapism</vt:lpstr>
      <vt:lpstr>Renal Complications of SCD by age of onset</vt:lpstr>
      <vt:lpstr>Long-term Complications of SCD</vt:lpstr>
      <vt:lpstr>Hydroxyurea: preventive therapy for all</vt:lpstr>
      <vt:lpstr>Transfusion Therapy</vt:lpstr>
      <vt:lpstr>PowerPoint Presentation</vt:lpstr>
      <vt:lpstr>Stem Cell Transplantation for SCD or thalassemia</vt:lpstr>
      <vt:lpstr>PowerPoint Presentation</vt:lpstr>
      <vt:lpstr>Less Common Forms of SCD other compound heterozygous states</vt:lpstr>
      <vt:lpstr>Sickle Cell Trait Adverse Effects or Associations</vt:lpstr>
      <vt:lpstr>Key Diagnostic Differentiations specifically mentioned in the ABP content outline</vt:lpstr>
      <vt:lpstr>Hb C Disease</vt:lpstr>
      <vt:lpstr>PowerPoint Presentation</vt:lpstr>
      <vt:lpstr>Assigned Content Outline Material </vt:lpstr>
      <vt:lpstr>Assigned Content Outline Material </vt:lpstr>
      <vt:lpstr>Assigned Content Outline Material </vt:lpstr>
      <vt:lpstr>Assigned Content Outline Material </vt:lpstr>
    </vt:vector>
  </TitlesOfParts>
  <Company>CT Quinn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CT Quinn</dc:creator>
  <cp:lastModifiedBy>Stephanie Wimmerstedt</cp:lastModifiedBy>
  <cp:revision>370</cp:revision>
  <cp:lastPrinted>2008-12-13T04:15:21Z</cp:lastPrinted>
  <dcterms:created xsi:type="dcterms:W3CDTF">2009-02-06T20:05:09Z</dcterms:created>
  <dcterms:modified xsi:type="dcterms:W3CDTF">2017-01-05T16:35:50Z</dcterms:modified>
</cp:coreProperties>
</file>